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9" r:id="rId10"/>
    <p:sldId id="270" r:id="rId11"/>
    <p:sldId id="271" r:id="rId12"/>
    <p:sldId id="272" r:id="rId13"/>
    <p:sldId id="266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5" r:id="rId23"/>
    <p:sldId id="281" r:id="rId24"/>
    <p:sldId id="286" r:id="rId25"/>
    <p:sldId id="287" r:id="rId26"/>
    <p:sldId id="288" r:id="rId27"/>
    <p:sldId id="298" r:id="rId28"/>
    <p:sldId id="294" r:id="rId29"/>
    <p:sldId id="289" r:id="rId30"/>
    <p:sldId id="290" r:id="rId31"/>
    <p:sldId id="300" r:id="rId32"/>
    <p:sldId id="301" r:id="rId33"/>
    <p:sldId id="302" r:id="rId34"/>
    <p:sldId id="304" r:id="rId35"/>
    <p:sldId id="305" r:id="rId36"/>
    <p:sldId id="306" r:id="rId37"/>
    <p:sldId id="307" r:id="rId38"/>
    <p:sldId id="308" r:id="rId39"/>
    <p:sldId id="309" r:id="rId40"/>
    <p:sldId id="310" r:id="rId41"/>
    <p:sldId id="311" r:id="rId42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C4E67"/>
    <a:srgbClr val="FC306A"/>
    <a:srgbClr val="4BACC6"/>
    <a:srgbClr val="FFFFFF"/>
    <a:srgbClr val="632523"/>
    <a:srgbClr val="1025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4660"/>
  </p:normalViewPr>
  <p:slideViewPr>
    <p:cSldViewPr>
      <p:cViewPr varScale="1">
        <p:scale>
          <a:sx n="69" d="100"/>
          <a:sy n="69" d="100"/>
        </p:scale>
        <p:origin x="-13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5A3349-899A-4BC8-804E-AF187A85C514}" type="datetimeFigureOut">
              <a:rPr lang="th-TH" smtClean="0"/>
              <a:pPr>
                <a:defRPr/>
              </a:pPr>
              <a:t>29/09/54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958DEA-E699-47B3-80C7-AAED67F2D46A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7644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5A3349-899A-4BC8-804E-AF187A85C514}" type="datetimeFigureOut">
              <a:rPr lang="th-TH" smtClean="0"/>
              <a:pPr>
                <a:defRPr/>
              </a:pPr>
              <a:t>29/09/54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958DEA-E699-47B3-80C7-AAED67F2D46A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28520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5A3349-899A-4BC8-804E-AF187A85C514}" type="datetimeFigureOut">
              <a:rPr lang="th-TH" smtClean="0"/>
              <a:pPr>
                <a:defRPr/>
              </a:pPr>
              <a:t>29/09/54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958DEA-E699-47B3-80C7-AAED67F2D46A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35386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5A3349-899A-4BC8-804E-AF187A85C514}" type="datetimeFigureOut">
              <a:rPr lang="th-TH" smtClean="0"/>
              <a:pPr>
                <a:defRPr/>
              </a:pPr>
              <a:t>29/09/54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958DEA-E699-47B3-80C7-AAED67F2D46A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49782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5A3349-899A-4BC8-804E-AF187A85C514}" type="datetimeFigureOut">
              <a:rPr lang="th-TH" smtClean="0"/>
              <a:pPr>
                <a:defRPr/>
              </a:pPr>
              <a:t>29/09/54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958DEA-E699-47B3-80C7-AAED67F2D46A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10374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5A3349-899A-4BC8-804E-AF187A85C514}" type="datetimeFigureOut">
              <a:rPr lang="th-TH" smtClean="0"/>
              <a:pPr>
                <a:defRPr/>
              </a:pPr>
              <a:t>29/09/54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958DEA-E699-47B3-80C7-AAED67F2D46A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75876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5A3349-899A-4BC8-804E-AF187A85C514}" type="datetimeFigureOut">
              <a:rPr lang="th-TH" smtClean="0"/>
              <a:pPr>
                <a:defRPr/>
              </a:pPr>
              <a:t>29/09/54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958DEA-E699-47B3-80C7-AAED67F2D46A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21712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5A3349-899A-4BC8-804E-AF187A85C514}" type="datetimeFigureOut">
              <a:rPr lang="th-TH" smtClean="0"/>
              <a:pPr>
                <a:defRPr/>
              </a:pPr>
              <a:t>29/09/54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958DEA-E699-47B3-80C7-AAED67F2D46A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3949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5A3349-899A-4BC8-804E-AF187A85C514}" type="datetimeFigureOut">
              <a:rPr lang="th-TH" smtClean="0"/>
              <a:pPr>
                <a:defRPr/>
              </a:pPr>
              <a:t>29/09/54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958DEA-E699-47B3-80C7-AAED67F2D46A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97628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5A3349-899A-4BC8-804E-AF187A85C514}" type="datetimeFigureOut">
              <a:rPr lang="th-TH" smtClean="0"/>
              <a:pPr>
                <a:defRPr/>
              </a:pPr>
              <a:t>29/09/54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958DEA-E699-47B3-80C7-AAED67F2D46A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86632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5A3349-899A-4BC8-804E-AF187A85C514}" type="datetimeFigureOut">
              <a:rPr lang="th-TH" smtClean="0"/>
              <a:pPr>
                <a:defRPr/>
              </a:pPr>
              <a:t>29/09/54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958DEA-E699-47B3-80C7-AAED67F2D46A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16371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C5A3349-899A-4BC8-804E-AF187A85C514}" type="datetimeFigureOut">
              <a:rPr lang="th-TH" smtClean="0"/>
              <a:pPr>
                <a:defRPr/>
              </a:pPr>
              <a:t>29/09/54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5958DEA-E699-47B3-80C7-AAED67F2D46A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4355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5155922"/>
            <a:ext cx="4901952" cy="649342"/>
          </a:xfrm>
          <a:prstGeom prst="rect">
            <a:avLst/>
          </a:prstGeom>
          <a:noFill/>
        </p:spPr>
        <p:txBody>
          <a:bodyPr>
            <a:prstTxWarp prst="textPlain">
              <a:avLst/>
            </a:prstTxWarp>
            <a:spAutoFit/>
          </a:bodyPr>
          <a:lstStyle/>
          <a:p>
            <a:pPr algn="ctr">
              <a:defRPr/>
            </a:pPr>
            <a:r>
              <a:rPr lang="th-TH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ngsanaUPC"/>
                <a:ea typeface="ＭＳ Ｐゴシック" charset="0"/>
                <a:cs typeface="AngsanaUPC"/>
              </a:rPr>
              <a:t>การค้ากลุ่มประชาคม</a:t>
            </a:r>
          </a:p>
        </p:txBody>
      </p:sp>
      <p:sp>
        <p:nvSpPr>
          <p:cNvPr id="4" name="Rectangle 3"/>
          <p:cNvSpPr/>
          <p:nvPr/>
        </p:nvSpPr>
        <p:spPr>
          <a:xfrm>
            <a:off x="2812353" y="5629719"/>
            <a:ext cx="7016231" cy="1255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charset="0"/>
                <a:ea typeface="ＭＳ Ｐゴシック" charset="0"/>
                <a:cs typeface="Arial" charset="0"/>
              </a:rPr>
              <a:t>เศรษฐกิจอาเซียน</a:t>
            </a: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188640"/>
            <a:ext cx="3203848" cy="22364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086" y="273422"/>
            <a:ext cx="8676456" cy="1754326"/>
          </a:xfrm>
          <a:prstGeom prst="rect">
            <a:avLst/>
          </a:prstGeom>
          <a:solidFill>
            <a:srgbClr val="000000">
              <a:alpha val="21961"/>
            </a:srgb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ทรัพยากรและเศรษฐกิจ</a:t>
            </a:r>
            <a:r>
              <a:rPr lang="th-TH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ของ</a:t>
            </a:r>
          </a:p>
          <a:p>
            <a:pPr algn="ctr">
              <a:defRPr/>
            </a:pPr>
            <a:r>
              <a:rPr lang="th-TH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ประเทศ</a:t>
            </a:r>
            <a:r>
              <a:rPr lang="th-TH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สมาชิกอาเซียน 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95536" y="2132856"/>
            <a:ext cx="8352928" cy="2677656"/>
          </a:xfrm>
          <a:prstGeom prst="rect">
            <a:avLst/>
          </a:prstGeom>
          <a:solidFill>
            <a:srgbClr val="FFFFFF">
              <a:alpha val="45098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1. ประเทศ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ไทยถือเป็นประเทศอุตสาหกรรมใหม่ของโลก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2. ประเทศ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อินโดนีเซียเป็นประเทศที่มีป่าไม้มากที่สุดในอาเซียน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3. ประเทศ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ฟิลิปปินส์ประชาชนประกอบอาชีพขายแรงงานต่างประเทศ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4. ประเทศมาเลเซียผลิต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ยางพาราที่สำคัญของโลก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5. ประเทศสิงคโปร์เป็นประเทศที่มีฐานะทางเศรษฐกิจดีที่สุด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2">
            <a:clrChange>
              <a:clrFrom>
                <a:srgbClr val="D6DCE8"/>
              </a:clrFrom>
              <a:clrTo>
                <a:srgbClr val="D6DCE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4653136"/>
            <a:ext cx="10081120" cy="2256506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23528" y="260648"/>
            <a:ext cx="8640960" cy="3416320"/>
          </a:xfrm>
          <a:prstGeom prst="rect">
            <a:avLst/>
          </a:prstGeom>
          <a:solidFill>
            <a:srgbClr val="FFFFFF">
              <a:alpha val="45098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	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6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) ประเทศบรูไนดา</a:t>
            </a:r>
            <a:r>
              <a:rPr lang="th-TH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รุส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ซาลามมีน้ำมันและก๊าชธรรมชาติทำรายได้มาสู่ประเทศมากที่สุด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7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) ประเทศเวียดนามส่งน้ำมันดิบรายใหญ่อันดับ 3 ของอาเซียน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8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) ประเทศพม่ามีอาชีพเกษตรกรรม ทำเหมืองแร่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9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) ประเทศลาวมีอุตสาหกรรมพลังงานไฟฟ้าเป็นรายได้หลัก 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10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) ประเทศกัมพูชา พืชที่สำคัญ คือ ข้าวเจ้า ยางพารา พริกไทย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92" y="2996951"/>
            <a:ext cx="7249631" cy="4346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 t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0" y="2132856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10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หน่วยที่ </a:t>
            </a:r>
            <a:r>
              <a:rPr lang="en-US" sz="10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h-TH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ความรู้เบื้องต้นประชาคมเศรษฐกิจอาเซียน</a:t>
            </a:r>
            <a:endParaRPr lang="th-TH" sz="6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" t="33293" r="-435" b="44285"/>
          <a:stretch/>
        </p:blipFill>
        <p:spPr>
          <a:xfrm>
            <a:off x="827584" y="4653136"/>
            <a:ext cx="7619048" cy="1252767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รูปแบบอิสระ 16"/>
          <p:cNvSpPr/>
          <p:nvPr/>
        </p:nvSpPr>
        <p:spPr>
          <a:xfrm>
            <a:off x="3054345" y="764704"/>
            <a:ext cx="4655835" cy="773906"/>
          </a:xfrm>
          <a:custGeom>
            <a:avLst/>
            <a:gdLst>
              <a:gd name="connsiteX0" fmla="*/ 0 w 4655835"/>
              <a:gd name="connsiteY0" fmla="*/ 77391 h 773906"/>
              <a:gd name="connsiteX1" fmla="*/ 77391 w 4655835"/>
              <a:gd name="connsiteY1" fmla="*/ 0 h 773906"/>
              <a:gd name="connsiteX2" fmla="*/ 4578444 w 4655835"/>
              <a:gd name="connsiteY2" fmla="*/ 0 h 773906"/>
              <a:gd name="connsiteX3" fmla="*/ 4655835 w 4655835"/>
              <a:gd name="connsiteY3" fmla="*/ 77391 h 773906"/>
              <a:gd name="connsiteX4" fmla="*/ 4655835 w 4655835"/>
              <a:gd name="connsiteY4" fmla="*/ 696515 h 773906"/>
              <a:gd name="connsiteX5" fmla="*/ 4578444 w 4655835"/>
              <a:gd name="connsiteY5" fmla="*/ 773906 h 773906"/>
              <a:gd name="connsiteX6" fmla="*/ 77391 w 4655835"/>
              <a:gd name="connsiteY6" fmla="*/ 773906 h 773906"/>
              <a:gd name="connsiteX7" fmla="*/ 0 w 4655835"/>
              <a:gd name="connsiteY7" fmla="*/ 696515 h 773906"/>
              <a:gd name="connsiteX8" fmla="*/ 0 w 4655835"/>
              <a:gd name="connsiteY8" fmla="*/ 77391 h 773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55835" h="773906">
                <a:moveTo>
                  <a:pt x="0" y="77391"/>
                </a:moveTo>
                <a:cubicBezTo>
                  <a:pt x="0" y="34649"/>
                  <a:pt x="34649" y="0"/>
                  <a:pt x="77391" y="0"/>
                </a:cubicBezTo>
                <a:lnTo>
                  <a:pt x="4578444" y="0"/>
                </a:lnTo>
                <a:cubicBezTo>
                  <a:pt x="4621186" y="0"/>
                  <a:pt x="4655835" y="34649"/>
                  <a:pt x="4655835" y="77391"/>
                </a:cubicBezTo>
                <a:lnTo>
                  <a:pt x="4655835" y="696515"/>
                </a:lnTo>
                <a:cubicBezTo>
                  <a:pt x="4655835" y="739257"/>
                  <a:pt x="4621186" y="773906"/>
                  <a:pt x="4578444" y="773906"/>
                </a:cubicBezTo>
                <a:lnTo>
                  <a:pt x="77391" y="773906"/>
                </a:lnTo>
                <a:cubicBezTo>
                  <a:pt x="34649" y="773906"/>
                  <a:pt x="0" y="739257"/>
                  <a:pt x="0" y="696515"/>
                </a:cubicBezTo>
                <a:lnTo>
                  <a:pt x="0" y="77391"/>
                </a:lnTo>
                <a:close/>
              </a:path>
            </a:pathLst>
          </a:custGeom>
          <a:solidFill>
            <a:schemeClr val="tx1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9817" tIns="60767" rIns="79817" bIns="60767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0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ความรู้เบื้องต้นประชาคมเศรษฐกิจอาเซียน</a:t>
            </a:r>
            <a:endParaRPr lang="en-US" sz="3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รูปแบบอิสระ 17"/>
          <p:cNvSpPr/>
          <p:nvPr/>
        </p:nvSpPr>
        <p:spPr>
          <a:xfrm>
            <a:off x="3519928" y="1538611"/>
            <a:ext cx="465583" cy="58042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80429"/>
                </a:lnTo>
                <a:lnTo>
                  <a:pt x="465583" y="580429"/>
                </a:ln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รูปแบบอิสระ 18"/>
          <p:cNvSpPr/>
          <p:nvPr/>
        </p:nvSpPr>
        <p:spPr>
          <a:xfrm>
            <a:off x="3985512" y="1732087"/>
            <a:ext cx="3524146" cy="773906"/>
          </a:xfrm>
          <a:custGeom>
            <a:avLst/>
            <a:gdLst>
              <a:gd name="connsiteX0" fmla="*/ 0 w 3524146"/>
              <a:gd name="connsiteY0" fmla="*/ 77391 h 773906"/>
              <a:gd name="connsiteX1" fmla="*/ 77391 w 3524146"/>
              <a:gd name="connsiteY1" fmla="*/ 0 h 773906"/>
              <a:gd name="connsiteX2" fmla="*/ 3446755 w 3524146"/>
              <a:gd name="connsiteY2" fmla="*/ 0 h 773906"/>
              <a:gd name="connsiteX3" fmla="*/ 3524146 w 3524146"/>
              <a:gd name="connsiteY3" fmla="*/ 77391 h 773906"/>
              <a:gd name="connsiteX4" fmla="*/ 3524146 w 3524146"/>
              <a:gd name="connsiteY4" fmla="*/ 696515 h 773906"/>
              <a:gd name="connsiteX5" fmla="*/ 3446755 w 3524146"/>
              <a:gd name="connsiteY5" fmla="*/ 773906 h 773906"/>
              <a:gd name="connsiteX6" fmla="*/ 77391 w 3524146"/>
              <a:gd name="connsiteY6" fmla="*/ 773906 h 773906"/>
              <a:gd name="connsiteX7" fmla="*/ 0 w 3524146"/>
              <a:gd name="connsiteY7" fmla="*/ 696515 h 773906"/>
              <a:gd name="connsiteX8" fmla="*/ 0 w 3524146"/>
              <a:gd name="connsiteY8" fmla="*/ 77391 h 773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4146" h="773906">
                <a:moveTo>
                  <a:pt x="0" y="77391"/>
                </a:moveTo>
                <a:cubicBezTo>
                  <a:pt x="0" y="34649"/>
                  <a:pt x="34649" y="0"/>
                  <a:pt x="77391" y="0"/>
                </a:cubicBezTo>
                <a:lnTo>
                  <a:pt x="3446755" y="0"/>
                </a:lnTo>
                <a:cubicBezTo>
                  <a:pt x="3489497" y="0"/>
                  <a:pt x="3524146" y="34649"/>
                  <a:pt x="3524146" y="77391"/>
                </a:cubicBezTo>
                <a:lnTo>
                  <a:pt x="3524146" y="696515"/>
                </a:lnTo>
                <a:cubicBezTo>
                  <a:pt x="3524146" y="739257"/>
                  <a:pt x="3489497" y="773906"/>
                  <a:pt x="3446755" y="773906"/>
                </a:cubicBezTo>
                <a:lnTo>
                  <a:pt x="77391" y="773906"/>
                </a:lnTo>
                <a:cubicBezTo>
                  <a:pt x="34649" y="773906"/>
                  <a:pt x="0" y="739257"/>
                  <a:pt x="0" y="696515"/>
                </a:cubicBezTo>
                <a:lnTo>
                  <a:pt x="0" y="77391"/>
                </a:lnTo>
                <a:close/>
              </a:path>
            </a:pathLst>
          </a:cu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767" tIns="48067" rIns="60767" bIns="48067" numCol="1" spcCol="1270" anchor="ctr" anchorCtr="0">
            <a:noAutofit/>
          </a:bodyPr>
          <a:lstStyle/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kern="1200" dirty="0" smtClean="0">
                <a:latin typeface="Angsana New" pitchFamily="18" charset="-34"/>
                <a:cs typeface="Angsana New" pitchFamily="18" charset="-34"/>
              </a:rPr>
              <a:t>1. </a:t>
            </a:r>
            <a:r>
              <a:rPr lang="th-TH" sz="2000" kern="1200" dirty="0" smtClean="0"/>
              <a:t>วิวัฒนาการการรวมกลุ่มทางเศรษฐกิจของ </a:t>
            </a:r>
          </a:p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2000" kern="1200" dirty="0" smtClean="0"/>
              <a:t>    ประชาคมอาเซียน</a:t>
            </a:r>
            <a:endParaRPr lang="en-US" sz="2000" kern="1200" dirty="0"/>
          </a:p>
        </p:txBody>
      </p:sp>
      <p:sp>
        <p:nvSpPr>
          <p:cNvPr id="20" name="รูปแบบอิสระ 19"/>
          <p:cNvSpPr/>
          <p:nvPr/>
        </p:nvSpPr>
        <p:spPr>
          <a:xfrm>
            <a:off x="3519928" y="1538611"/>
            <a:ext cx="465583" cy="154781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547812"/>
                </a:lnTo>
                <a:lnTo>
                  <a:pt x="465583" y="1547812"/>
                </a:ln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รูปแบบอิสระ 20"/>
          <p:cNvSpPr/>
          <p:nvPr/>
        </p:nvSpPr>
        <p:spPr>
          <a:xfrm>
            <a:off x="3985512" y="2699470"/>
            <a:ext cx="3542497" cy="773906"/>
          </a:xfrm>
          <a:custGeom>
            <a:avLst/>
            <a:gdLst>
              <a:gd name="connsiteX0" fmla="*/ 0 w 3542497"/>
              <a:gd name="connsiteY0" fmla="*/ 77391 h 773906"/>
              <a:gd name="connsiteX1" fmla="*/ 77391 w 3542497"/>
              <a:gd name="connsiteY1" fmla="*/ 0 h 773906"/>
              <a:gd name="connsiteX2" fmla="*/ 3465106 w 3542497"/>
              <a:gd name="connsiteY2" fmla="*/ 0 h 773906"/>
              <a:gd name="connsiteX3" fmla="*/ 3542497 w 3542497"/>
              <a:gd name="connsiteY3" fmla="*/ 77391 h 773906"/>
              <a:gd name="connsiteX4" fmla="*/ 3542497 w 3542497"/>
              <a:gd name="connsiteY4" fmla="*/ 696515 h 773906"/>
              <a:gd name="connsiteX5" fmla="*/ 3465106 w 3542497"/>
              <a:gd name="connsiteY5" fmla="*/ 773906 h 773906"/>
              <a:gd name="connsiteX6" fmla="*/ 77391 w 3542497"/>
              <a:gd name="connsiteY6" fmla="*/ 773906 h 773906"/>
              <a:gd name="connsiteX7" fmla="*/ 0 w 3542497"/>
              <a:gd name="connsiteY7" fmla="*/ 696515 h 773906"/>
              <a:gd name="connsiteX8" fmla="*/ 0 w 3542497"/>
              <a:gd name="connsiteY8" fmla="*/ 77391 h 773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2497" h="773906">
                <a:moveTo>
                  <a:pt x="0" y="77391"/>
                </a:moveTo>
                <a:cubicBezTo>
                  <a:pt x="0" y="34649"/>
                  <a:pt x="34649" y="0"/>
                  <a:pt x="77391" y="0"/>
                </a:cubicBezTo>
                <a:lnTo>
                  <a:pt x="3465106" y="0"/>
                </a:lnTo>
                <a:cubicBezTo>
                  <a:pt x="3507848" y="0"/>
                  <a:pt x="3542497" y="34649"/>
                  <a:pt x="3542497" y="77391"/>
                </a:cubicBezTo>
                <a:lnTo>
                  <a:pt x="3542497" y="696515"/>
                </a:lnTo>
                <a:cubicBezTo>
                  <a:pt x="3542497" y="739257"/>
                  <a:pt x="3507848" y="773906"/>
                  <a:pt x="3465106" y="773906"/>
                </a:cubicBezTo>
                <a:lnTo>
                  <a:pt x="77391" y="773906"/>
                </a:lnTo>
                <a:cubicBezTo>
                  <a:pt x="34649" y="773906"/>
                  <a:pt x="0" y="739257"/>
                  <a:pt x="0" y="696515"/>
                </a:cubicBezTo>
                <a:lnTo>
                  <a:pt x="0" y="77391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767" tIns="48067" rIns="60767" bIns="48067" numCol="1" spcCol="1270" anchor="ctr" anchorCtr="0">
            <a:noAutofit/>
          </a:bodyPr>
          <a:lstStyle/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kern="1200" dirty="0" smtClean="0">
                <a:latin typeface="Angsana New" pitchFamily="18" charset="-34"/>
                <a:cs typeface="Angsana New" pitchFamily="18" charset="-34"/>
              </a:rPr>
              <a:t>2</a:t>
            </a:r>
            <a:r>
              <a:rPr lang="en-US" sz="2000" kern="1200" dirty="0" smtClean="0"/>
              <a:t>.</a:t>
            </a:r>
            <a:r>
              <a:rPr lang="th-TH" sz="2000" kern="1200" dirty="0" smtClean="0"/>
              <a:t> </a:t>
            </a:r>
            <a:r>
              <a:rPr lang="en-US" sz="2000" kern="1200" dirty="0" smtClean="0">
                <a:latin typeface="Angsana New" pitchFamily="18" charset="-34"/>
                <a:cs typeface="Angsana New" pitchFamily="18" charset="-34"/>
              </a:rPr>
              <a:t>AEC Blueprint </a:t>
            </a:r>
            <a:r>
              <a:rPr lang="th-TH" sz="2000" kern="1200" dirty="0" smtClean="0"/>
              <a:t>พิมพ์เขียวเพื่อจัดตั้งประชาคม</a:t>
            </a:r>
          </a:p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2000" dirty="0"/>
              <a:t> </a:t>
            </a:r>
            <a:r>
              <a:rPr lang="th-TH" sz="2000" dirty="0" smtClean="0"/>
              <a:t>   </a:t>
            </a:r>
            <a:r>
              <a:rPr lang="th-TH" sz="2000" kern="1200" dirty="0" smtClean="0"/>
              <a:t>เศรษฐกิจอาเซียน</a:t>
            </a:r>
            <a:endParaRPr lang="en-US" sz="2000" kern="1200" dirty="0"/>
          </a:p>
        </p:txBody>
      </p:sp>
      <p:sp>
        <p:nvSpPr>
          <p:cNvPr id="22" name="รูปแบบอิสระ 21"/>
          <p:cNvSpPr/>
          <p:nvPr/>
        </p:nvSpPr>
        <p:spPr>
          <a:xfrm>
            <a:off x="3519928" y="1538611"/>
            <a:ext cx="465583" cy="251519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515195"/>
                </a:lnTo>
                <a:lnTo>
                  <a:pt x="465583" y="2515195"/>
                </a:ln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รูปแบบอิสระ 22"/>
          <p:cNvSpPr/>
          <p:nvPr/>
        </p:nvSpPr>
        <p:spPr>
          <a:xfrm>
            <a:off x="3985512" y="3666853"/>
            <a:ext cx="3542509" cy="773906"/>
          </a:xfrm>
          <a:custGeom>
            <a:avLst/>
            <a:gdLst>
              <a:gd name="connsiteX0" fmla="*/ 0 w 3542509"/>
              <a:gd name="connsiteY0" fmla="*/ 77391 h 773906"/>
              <a:gd name="connsiteX1" fmla="*/ 77391 w 3542509"/>
              <a:gd name="connsiteY1" fmla="*/ 0 h 773906"/>
              <a:gd name="connsiteX2" fmla="*/ 3465118 w 3542509"/>
              <a:gd name="connsiteY2" fmla="*/ 0 h 773906"/>
              <a:gd name="connsiteX3" fmla="*/ 3542509 w 3542509"/>
              <a:gd name="connsiteY3" fmla="*/ 77391 h 773906"/>
              <a:gd name="connsiteX4" fmla="*/ 3542509 w 3542509"/>
              <a:gd name="connsiteY4" fmla="*/ 696515 h 773906"/>
              <a:gd name="connsiteX5" fmla="*/ 3465118 w 3542509"/>
              <a:gd name="connsiteY5" fmla="*/ 773906 h 773906"/>
              <a:gd name="connsiteX6" fmla="*/ 77391 w 3542509"/>
              <a:gd name="connsiteY6" fmla="*/ 773906 h 773906"/>
              <a:gd name="connsiteX7" fmla="*/ 0 w 3542509"/>
              <a:gd name="connsiteY7" fmla="*/ 696515 h 773906"/>
              <a:gd name="connsiteX8" fmla="*/ 0 w 3542509"/>
              <a:gd name="connsiteY8" fmla="*/ 77391 h 773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2509" h="773906">
                <a:moveTo>
                  <a:pt x="0" y="77391"/>
                </a:moveTo>
                <a:cubicBezTo>
                  <a:pt x="0" y="34649"/>
                  <a:pt x="34649" y="0"/>
                  <a:pt x="77391" y="0"/>
                </a:cubicBezTo>
                <a:lnTo>
                  <a:pt x="3465118" y="0"/>
                </a:lnTo>
                <a:cubicBezTo>
                  <a:pt x="3507860" y="0"/>
                  <a:pt x="3542509" y="34649"/>
                  <a:pt x="3542509" y="77391"/>
                </a:cubicBezTo>
                <a:lnTo>
                  <a:pt x="3542509" y="696515"/>
                </a:lnTo>
                <a:cubicBezTo>
                  <a:pt x="3542509" y="739257"/>
                  <a:pt x="3507860" y="773906"/>
                  <a:pt x="3465118" y="773906"/>
                </a:cubicBezTo>
                <a:lnTo>
                  <a:pt x="77391" y="773906"/>
                </a:lnTo>
                <a:cubicBezTo>
                  <a:pt x="34649" y="773906"/>
                  <a:pt x="0" y="739257"/>
                  <a:pt x="0" y="696515"/>
                </a:cubicBezTo>
                <a:lnTo>
                  <a:pt x="0" y="77391"/>
                </a:lnTo>
                <a:close/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767" tIns="48067" rIns="60767" bIns="48067" numCol="1" spcCol="1270" anchor="ctr" anchorCtr="0">
            <a:noAutofit/>
          </a:bodyPr>
          <a:lstStyle/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kern="1200" dirty="0" smtClean="0">
                <a:latin typeface="Angsana New" pitchFamily="18" charset="-34"/>
                <a:cs typeface="Angsana New" pitchFamily="18" charset="-34"/>
              </a:rPr>
              <a:t>3.</a:t>
            </a:r>
            <a:r>
              <a:rPr lang="th-TH" sz="2000" kern="12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000" kern="1200" dirty="0" smtClean="0"/>
              <a:t>ปัจจัยสำคัญต่อความสำเร็จของประชาคม</a:t>
            </a:r>
          </a:p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2000" dirty="0"/>
              <a:t> </a:t>
            </a:r>
            <a:r>
              <a:rPr lang="th-TH" sz="2000" dirty="0" smtClean="0"/>
              <a:t>   </a:t>
            </a:r>
            <a:r>
              <a:rPr lang="th-TH" sz="2000" kern="1200" dirty="0" smtClean="0"/>
              <a:t>เศรษฐกิจอาเซียน</a:t>
            </a:r>
            <a:endParaRPr lang="en-US" sz="2000" kern="1200" dirty="0"/>
          </a:p>
        </p:txBody>
      </p:sp>
      <p:sp>
        <p:nvSpPr>
          <p:cNvPr id="24" name="รูปแบบอิสระ 23"/>
          <p:cNvSpPr/>
          <p:nvPr/>
        </p:nvSpPr>
        <p:spPr>
          <a:xfrm>
            <a:off x="3519928" y="1538611"/>
            <a:ext cx="465583" cy="348257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482578"/>
                </a:lnTo>
                <a:lnTo>
                  <a:pt x="465583" y="3482578"/>
                </a:ln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รูปแบบอิสระ 24"/>
          <p:cNvSpPr/>
          <p:nvPr/>
        </p:nvSpPr>
        <p:spPr>
          <a:xfrm>
            <a:off x="3985512" y="4634236"/>
            <a:ext cx="3542509" cy="773906"/>
          </a:xfrm>
          <a:custGeom>
            <a:avLst/>
            <a:gdLst>
              <a:gd name="connsiteX0" fmla="*/ 0 w 3542509"/>
              <a:gd name="connsiteY0" fmla="*/ 77391 h 773906"/>
              <a:gd name="connsiteX1" fmla="*/ 77391 w 3542509"/>
              <a:gd name="connsiteY1" fmla="*/ 0 h 773906"/>
              <a:gd name="connsiteX2" fmla="*/ 3465118 w 3542509"/>
              <a:gd name="connsiteY2" fmla="*/ 0 h 773906"/>
              <a:gd name="connsiteX3" fmla="*/ 3542509 w 3542509"/>
              <a:gd name="connsiteY3" fmla="*/ 77391 h 773906"/>
              <a:gd name="connsiteX4" fmla="*/ 3542509 w 3542509"/>
              <a:gd name="connsiteY4" fmla="*/ 696515 h 773906"/>
              <a:gd name="connsiteX5" fmla="*/ 3465118 w 3542509"/>
              <a:gd name="connsiteY5" fmla="*/ 773906 h 773906"/>
              <a:gd name="connsiteX6" fmla="*/ 77391 w 3542509"/>
              <a:gd name="connsiteY6" fmla="*/ 773906 h 773906"/>
              <a:gd name="connsiteX7" fmla="*/ 0 w 3542509"/>
              <a:gd name="connsiteY7" fmla="*/ 696515 h 773906"/>
              <a:gd name="connsiteX8" fmla="*/ 0 w 3542509"/>
              <a:gd name="connsiteY8" fmla="*/ 77391 h 773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2509" h="773906">
                <a:moveTo>
                  <a:pt x="0" y="77391"/>
                </a:moveTo>
                <a:cubicBezTo>
                  <a:pt x="0" y="34649"/>
                  <a:pt x="34649" y="0"/>
                  <a:pt x="77391" y="0"/>
                </a:cubicBezTo>
                <a:lnTo>
                  <a:pt x="3465118" y="0"/>
                </a:lnTo>
                <a:cubicBezTo>
                  <a:pt x="3507860" y="0"/>
                  <a:pt x="3542509" y="34649"/>
                  <a:pt x="3542509" y="77391"/>
                </a:cubicBezTo>
                <a:lnTo>
                  <a:pt x="3542509" y="696515"/>
                </a:lnTo>
                <a:cubicBezTo>
                  <a:pt x="3542509" y="739257"/>
                  <a:pt x="3507860" y="773906"/>
                  <a:pt x="3465118" y="773906"/>
                </a:cubicBezTo>
                <a:lnTo>
                  <a:pt x="77391" y="773906"/>
                </a:lnTo>
                <a:cubicBezTo>
                  <a:pt x="34649" y="773906"/>
                  <a:pt x="0" y="739257"/>
                  <a:pt x="0" y="696515"/>
                </a:cubicBezTo>
                <a:lnTo>
                  <a:pt x="0" y="77391"/>
                </a:lnTo>
                <a:close/>
              </a:path>
            </a:pathLst>
          </a:custGeom>
          <a:ln w="38100">
            <a:solidFill>
              <a:srgbClr val="7030A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767" tIns="48067" rIns="60767" bIns="48067" numCol="1" spcCol="1270" anchor="ctr" anchorCtr="0">
            <a:noAutofit/>
          </a:bodyPr>
          <a:lstStyle/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kern="1200" dirty="0" smtClean="0">
                <a:latin typeface="Angsana New" pitchFamily="18" charset="-34"/>
                <a:cs typeface="Angsana New" pitchFamily="18" charset="-34"/>
              </a:rPr>
              <a:t>4. </a:t>
            </a:r>
            <a:r>
              <a:rPr lang="th-TH" sz="2000" kern="1200" dirty="0" smtClean="0"/>
              <a:t>แนวทางการค้าของประชาคมอาเซียนในอนาคต</a:t>
            </a:r>
            <a:endParaRPr lang="en-US" sz="2000" kern="1200" dirty="0"/>
          </a:p>
        </p:txBody>
      </p:sp>
      <p:sp>
        <p:nvSpPr>
          <p:cNvPr id="26" name="รูปแบบอิสระ 25"/>
          <p:cNvSpPr/>
          <p:nvPr/>
        </p:nvSpPr>
        <p:spPr>
          <a:xfrm>
            <a:off x="3519928" y="1538611"/>
            <a:ext cx="465583" cy="444996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449960"/>
                </a:lnTo>
                <a:lnTo>
                  <a:pt x="465583" y="4449960"/>
                </a:ln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รูปแบบอิสระ 26"/>
          <p:cNvSpPr/>
          <p:nvPr/>
        </p:nvSpPr>
        <p:spPr>
          <a:xfrm>
            <a:off x="3985512" y="5601618"/>
            <a:ext cx="3542509" cy="773906"/>
          </a:xfrm>
          <a:custGeom>
            <a:avLst/>
            <a:gdLst>
              <a:gd name="connsiteX0" fmla="*/ 0 w 3542509"/>
              <a:gd name="connsiteY0" fmla="*/ 77391 h 773906"/>
              <a:gd name="connsiteX1" fmla="*/ 77391 w 3542509"/>
              <a:gd name="connsiteY1" fmla="*/ 0 h 773906"/>
              <a:gd name="connsiteX2" fmla="*/ 3465118 w 3542509"/>
              <a:gd name="connsiteY2" fmla="*/ 0 h 773906"/>
              <a:gd name="connsiteX3" fmla="*/ 3542509 w 3542509"/>
              <a:gd name="connsiteY3" fmla="*/ 77391 h 773906"/>
              <a:gd name="connsiteX4" fmla="*/ 3542509 w 3542509"/>
              <a:gd name="connsiteY4" fmla="*/ 696515 h 773906"/>
              <a:gd name="connsiteX5" fmla="*/ 3465118 w 3542509"/>
              <a:gd name="connsiteY5" fmla="*/ 773906 h 773906"/>
              <a:gd name="connsiteX6" fmla="*/ 77391 w 3542509"/>
              <a:gd name="connsiteY6" fmla="*/ 773906 h 773906"/>
              <a:gd name="connsiteX7" fmla="*/ 0 w 3542509"/>
              <a:gd name="connsiteY7" fmla="*/ 696515 h 773906"/>
              <a:gd name="connsiteX8" fmla="*/ 0 w 3542509"/>
              <a:gd name="connsiteY8" fmla="*/ 77391 h 773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2509" h="773906">
                <a:moveTo>
                  <a:pt x="0" y="77391"/>
                </a:moveTo>
                <a:cubicBezTo>
                  <a:pt x="0" y="34649"/>
                  <a:pt x="34649" y="0"/>
                  <a:pt x="77391" y="0"/>
                </a:cubicBezTo>
                <a:lnTo>
                  <a:pt x="3465118" y="0"/>
                </a:lnTo>
                <a:cubicBezTo>
                  <a:pt x="3507860" y="0"/>
                  <a:pt x="3542509" y="34649"/>
                  <a:pt x="3542509" y="77391"/>
                </a:cubicBezTo>
                <a:lnTo>
                  <a:pt x="3542509" y="696515"/>
                </a:lnTo>
                <a:cubicBezTo>
                  <a:pt x="3542509" y="739257"/>
                  <a:pt x="3507860" y="773906"/>
                  <a:pt x="3465118" y="773906"/>
                </a:cubicBezTo>
                <a:lnTo>
                  <a:pt x="77391" y="773906"/>
                </a:lnTo>
                <a:cubicBezTo>
                  <a:pt x="34649" y="773906"/>
                  <a:pt x="0" y="739257"/>
                  <a:pt x="0" y="696515"/>
                </a:cubicBezTo>
                <a:lnTo>
                  <a:pt x="0" y="77391"/>
                </a:lnTo>
                <a:close/>
              </a:path>
            </a:pathLst>
          </a:custGeom>
          <a:ln w="38100">
            <a:solidFill>
              <a:srgbClr val="FFFF0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767" tIns="48067" rIns="60767" bIns="48067" numCol="1" spcCol="1270" anchor="ctr" anchorCtr="0">
            <a:noAutofit/>
          </a:bodyPr>
          <a:lstStyle/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kern="1200" dirty="0" smtClean="0">
                <a:latin typeface="Angsana New" pitchFamily="18" charset="-34"/>
                <a:cs typeface="Angsana New" pitchFamily="18" charset="-34"/>
              </a:rPr>
              <a:t>5. </a:t>
            </a:r>
            <a:r>
              <a:rPr lang="th-TH" sz="2000" kern="1200" dirty="0" smtClean="0"/>
              <a:t>ความสัมพันธ์ด้านเศรษฐกิจระหว่างประชาคม</a:t>
            </a:r>
          </a:p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2000" dirty="0"/>
              <a:t> </a:t>
            </a:r>
            <a:r>
              <a:rPr lang="th-TH" sz="2000" dirty="0" smtClean="0"/>
              <a:t>   </a:t>
            </a:r>
            <a:r>
              <a:rPr lang="th-TH" sz="2000" kern="1200" dirty="0" smtClean="0"/>
              <a:t>อาเซียนกับประเทศพันธมิตร</a:t>
            </a:r>
            <a:endParaRPr lang="en-US" sz="2000" kern="1200" dirty="0"/>
          </a:p>
        </p:txBody>
      </p:sp>
      <p:pic>
        <p:nvPicPr>
          <p:cNvPr id="15" name="รูปภาพ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36" b="1837"/>
          <a:stretch/>
        </p:blipFill>
        <p:spPr>
          <a:xfrm rot="5400000">
            <a:off x="-2739747" y="2701283"/>
            <a:ext cx="5904658" cy="447323"/>
          </a:xfrm>
          <a:prstGeom prst="rect">
            <a:avLst/>
          </a:prstGeom>
        </p:spPr>
      </p:pic>
      <p:pic>
        <p:nvPicPr>
          <p:cNvPr id="16" name="รูปภาพ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2044" y="2086486"/>
            <a:ext cx="1821764" cy="2920622"/>
          </a:xfrm>
          <a:prstGeom prst="rect">
            <a:avLst/>
          </a:prstGeom>
        </p:spPr>
      </p:pic>
      <p:pic>
        <p:nvPicPr>
          <p:cNvPr id="28" name="รูปภาพ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  <p:bldP spid="23" grpId="0" animBg="1"/>
      <p:bldP spid="25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086" y="273422"/>
            <a:ext cx="8676456" cy="1754326"/>
          </a:xfrm>
          <a:prstGeom prst="rect">
            <a:avLst/>
          </a:prstGeom>
          <a:solidFill>
            <a:srgbClr val="000000">
              <a:alpha val="21961"/>
            </a:srgb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วิวัฒนาการรวมกลุ่มทางเศรษฐกิจของประชาคมอาเซียน 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95536" y="2132856"/>
            <a:ext cx="8352928" cy="2739211"/>
          </a:xfrm>
          <a:prstGeom prst="rect">
            <a:avLst/>
          </a:prstGeom>
          <a:solidFill>
            <a:srgbClr val="FFFFFF">
              <a:alpha val="45098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pPr algn="just"/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รวมกลุ่มทางเศรษฐกิจได้ชัดเจนในการประชุมสุดยอดอาเซียนครั้งที่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8 </a:t>
            </a:r>
          </a:p>
          <a:p>
            <a:pPr algn="just"/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วันที่ 4 พฤศจิกายน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2545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ณ  กรุง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พนมเปญ กัมพูชา ของวันที่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5  มกราคม  2550</a:t>
            </a:r>
          </a:p>
          <a:p>
            <a:pPr algn="just"/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ผู้นำ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อาเซียนได้ลงนามปฏิญญา</a:t>
            </a:r>
            <a:r>
              <a:rPr lang="th-TH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เซบู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ว่าด้วยการเร่งรัดการจัดตั้งประชาคม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เศรษฐกิจ</a:t>
            </a:r>
          </a:p>
          <a:p>
            <a:pPr algn="just"/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อาเซียน ปี ค.ศ.  2015 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หรือ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พ.ศ. 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2558  ปี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พ.ศ.  2551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รัฐมนตรีเศรษฐกิจอาเซียน 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pPr algn="just"/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จัดทำ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แผนงานติดตามการดำเนินงาน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AEC Scorecard</a:t>
            </a:r>
          </a:p>
          <a:p>
            <a:pPr algn="just"/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6" y="4725144"/>
            <a:ext cx="9144000" cy="1757680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086" y="273422"/>
            <a:ext cx="8676456" cy="923330"/>
          </a:xfrm>
          <a:prstGeom prst="rect">
            <a:avLst/>
          </a:prstGeom>
          <a:solidFill>
            <a:srgbClr val="000000">
              <a:alpha val="21961"/>
            </a:srgb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AEC Blueprint </a:t>
            </a:r>
            <a:endParaRPr lang="th-TH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ngsanaUPC"/>
              <a:ea typeface="ＭＳ Ｐゴシック" charset="0"/>
              <a:cs typeface="AngsanaUPC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95536" y="2235636"/>
            <a:ext cx="8514006" cy="3785652"/>
          </a:xfrm>
          <a:prstGeom prst="rect">
            <a:avLst/>
          </a:prstGeom>
          <a:solidFill>
            <a:srgbClr val="FFFFFF">
              <a:alpha val="45098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พิมพ์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เขียวเพื่อจัดตั้งประชาคมเศรษฐกิจอาเซียน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ซึ่ง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มี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องค์ประกอบสำคัญ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คือ 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เป็น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ตลาดเดียว   และ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ฐานการผลิตร่วม การสร้างขีดความสามารถ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ในการแข่งขัน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ทาง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เศรษฐกิจของอาเซียนการพัฒนาเศรษฐกิจอย่างสม่ำเสมอ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ภาค    และการบูร</a:t>
            </a:r>
            <a:r>
              <a:rPr lang="th-TH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ณา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เข้ากับเศรษฐกิจ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โลกปัจจัย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สำคัญต่อความสำเร็จของประชาคมเศรษฐกิจอาเซียน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ได้แก่  ความ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เป็นหนึ่งเดียว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ยึด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มั่นถือมั่นเป้าหมายในระดับภูมิภาคร่วมกัน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ยอมสละ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ผลประโยชน์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ส่วน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ตน  เพื่อ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ส่วนราชการในระดับภูมิภาคนอกจากนี้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ได้แก่ โครงสร้าง  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พื้นฐาน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ภายใน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ภูมิภาคนโยบาย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ร่วมกัน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รูปแบบ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กลไกตัดสินใจ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สร้าง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สังคม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กฎระเบียบ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709547"/>
            <a:ext cx="1921956" cy="1921956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3" y="2583396"/>
            <a:ext cx="7350180" cy="3388658"/>
          </a:xfrm>
          <a:solidFill>
            <a:srgbClr val="10253F">
              <a:alpha val="49020"/>
            </a:srgbClr>
          </a:solidFill>
          <a:ln>
            <a:solidFill>
              <a:srgbClr val="000000">
                <a:alpha val="41961"/>
              </a:srgbClr>
            </a:solidFill>
          </a:ln>
          <a:effectLst>
            <a:softEdge rad="127000"/>
          </a:effectLst>
        </p:spPr>
        <p:txBody>
          <a:bodyPr>
            <a:noAutofit/>
          </a:bodyPr>
          <a:lstStyle/>
          <a:p>
            <a:pPr marL="0" indent="0" eaLnBrk="1" fontAlgn="auto" hangingPunct="1">
              <a:lnSpc>
                <a:spcPct val="80000"/>
              </a:lnSpc>
              <a:spcBef>
                <a:spcPts val="0"/>
              </a:spcBef>
              <a:buFont typeface="Arial" charset="0"/>
              <a:buNone/>
              <a:defRPr/>
            </a:pPr>
            <a:endParaRPr lang="th-TH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ngsanaUPC"/>
              <a:ea typeface="+mn-ea"/>
              <a:cs typeface="AngsanaUPC"/>
            </a:endParaRP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buFont typeface="Wingdings" charset="2"/>
              <a:buChar char="Ø"/>
              <a:defRPr/>
            </a:pPr>
            <a:r>
              <a:rPr lang="th-TH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 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FTA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 </a:t>
            </a:r>
            <a:r>
              <a:rPr lang="th-TH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(เขตการค้าเสรี) 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buFont typeface="Wingdings" charset="2"/>
              <a:buChar char="Ø"/>
              <a:defRPr/>
            </a:pPr>
            <a:r>
              <a:rPr lang="th-TH" sz="40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 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Customs </a:t>
            </a:r>
            <a:r>
              <a:rPr 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Union </a:t>
            </a:r>
            <a:r>
              <a:rPr lang="th-TH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(สหภาพศุลกากร) </a:t>
            </a:r>
            <a:endParaRPr 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ngsanaUPC"/>
              <a:ea typeface="+mn-ea"/>
              <a:cs typeface="AngsanaUPC"/>
            </a:endParaRP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buFont typeface="Wingdings" charset="0"/>
              <a:buChar char="Ø"/>
              <a:defRPr/>
            </a:pPr>
            <a:r>
              <a:rPr lang="th-TH" sz="40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 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Common </a:t>
            </a:r>
            <a:r>
              <a:rPr 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Market (</a:t>
            </a:r>
            <a:r>
              <a:rPr lang="th-TH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ตลาดร่วม</a:t>
            </a:r>
            <a:r>
              <a:rPr 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) </a:t>
            </a:r>
            <a:r>
              <a:rPr lang="th-TH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 </a:t>
            </a:r>
            <a:endParaRPr lang="th-TH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ngsanaUPC"/>
              <a:ea typeface="+mn-ea"/>
              <a:cs typeface="AngsanaUPC"/>
            </a:endParaRP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buFont typeface="Wingdings" charset="0"/>
              <a:buChar char="Ø"/>
              <a:defRPr/>
            </a:pPr>
            <a:r>
              <a:rPr lang="th-TH" sz="40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 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Economic </a:t>
            </a:r>
            <a:r>
              <a:rPr 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Union (</a:t>
            </a:r>
            <a:r>
              <a:rPr lang="th-TH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สหภาพเศรษฐกิจ) </a:t>
            </a:r>
            <a:endParaRPr lang="th-TH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ngsanaUPC"/>
              <a:ea typeface="+mn-ea"/>
              <a:cs typeface="AngsanaUPC"/>
            </a:endParaRP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buFont typeface="Wingdings" charset="0"/>
              <a:buChar char="Ø"/>
              <a:defRPr/>
            </a:pP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 </a:t>
            </a:r>
            <a:r>
              <a:rPr 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Political Union (</a:t>
            </a:r>
            <a:r>
              <a:rPr lang="th-TH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+mn-ea"/>
                <a:cs typeface="AngsanaUPC"/>
              </a:rPr>
              <a:t>สหภาพการเมือง)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3086" y="273422"/>
            <a:ext cx="8676456" cy="769441"/>
          </a:xfrm>
          <a:prstGeom prst="rect">
            <a:avLst/>
          </a:prstGeom>
          <a:solidFill>
            <a:srgbClr val="000000">
              <a:alpha val="21961"/>
            </a:srgb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cs typeface="AngsanaUPC"/>
              </a:rPr>
              <a:t>แนวทางการค้าของประชาคมอาเซียนในอนาคต</a:t>
            </a:r>
            <a:endParaRPr lang="th-TH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ngsanaUPC"/>
              <a:ea typeface="ＭＳ Ｐゴシック" charset="0"/>
              <a:cs typeface="AngsanaUPC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984512" y="1556792"/>
            <a:ext cx="3299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ประกอบด้วย</a:t>
            </a: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372" y="548680"/>
            <a:ext cx="4104456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nimBg="1"/>
      <p:bldP spid="3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รูปภาพ 4" descr="C:\Users\user\Desktop\ดาวน์โหลด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01" y="1196752"/>
            <a:ext cx="982663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รูปภาพ 5" descr="C:\Users\user\Desktop\ดาวน์โหลด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01" y="2204864"/>
            <a:ext cx="982663" cy="60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รูปภาพ 6" descr="C:\Users\user\Desktop\ดาวน์โหลด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61" y="3212976"/>
            <a:ext cx="985603" cy="567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รูปภาพ 7" descr="C:\Users\user\Desktop\ดาวน์โหลด (3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61" y="4215706"/>
            <a:ext cx="985603" cy="612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รูปภาพ 8" descr="C:\Users\user\Desktop\ดาวน์โหลด (4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61" y="5301208"/>
            <a:ext cx="985603" cy="525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33086" y="-27384"/>
            <a:ext cx="8676456" cy="646331"/>
          </a:xfrm>
          <a:prstGeom prst="rect">
            <a:avLst/>
          </a:prstGeom>
          <a:solidFill>
            <a:srgbClr val="000000">
              <a:alpha val="21961"/>
            </a:srgb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ความสัมพันธ์ด้านเศรษฐกิจระหว่างประชาคมอาเซียนกับพันธมิตร </a:t>
            </a:r>
            <a:endParaRPr 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ngsanaUPC"/>
              <a:ea typeface="ＭＳ Ｐゴシック" charset="0"/>
              <a:cs typeface="AngsanaUP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640605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/>
              <a:t>มีดังนี้</a:t>
            </a:r>
            <a:endParaRPr lang="th-TH" b="1" dirty="0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698560" y="548680"/>
            <a:ext cx="6833880" cy="1815882"/>
          </a:xfrm>
          <a:prstGeom prst="rect">
            <a:avLst/>
          </a:prstGeom>
          <a:solidFill>
            <a:srgbClr val="FFFFFF">
              <a:alpha val="43137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b="1" dirty="0" smtClean="0"/>
              <a:t>     </a:t>
            </a:r>
          </a:p>
          <a:p>
            <a:r>
              <a:rPr lang="th-TH" b="1" dirty="0" smtClean="0"/>
              <a:t>    1</a:t>
            </a:r>
            <a:r>
              <a:rPr lang="th-TH" b="1" dirty="0"/>
              <a:t>) อาเซียน-ญี่ปุ่น ได้จัดตั้งศูนย์อาเซียน-ญี่ปุ่น เพื่อ</a:t>
            </a:r>
            <a:r>
              <a:rPr lang="th-TH" b="1" dirty="0" smtClean="0"/>
              <a:t>ส่งเสริม</a:t>
            </a:r>
          </a:p>
          <a:p>
            <a:r>
              <a:rPr lang="th-TH" b="1" dirty="0"/>
              <a:t> </a:t>
            </a:r>
            <a:r>
              <a:rPr lang="th-TH" b="1" dirty="0" smtClean="0"/>
              <a:t>       การค้า การ</a:t>
            </a:r>
            <a:r>
              <a:rPr lang="th-TH" b="1" dirty="0"/>
              <a:t>ลงทุน และการท่องเที่ยวที่</a:t>
            </a:r>
            <a:r>
              <a:rPr lang="th-TH" b="1" dirty="0" smtClean="0"/>
              <a:t>กรุงโตเกียว</a:t>
            </a:r>
          </a:p>
          <a:p>
            <a:endParaRPr lang="th-TH" b="1" dirty="0" smtClean="0"/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1691680" y="1628800"/>
            <a:ext cx="6833880" cy="1815882"/>
          </a:xfrm>
          <a:prstGeom prst="rect">
            <a:avLst/>
          </a:prstGeom>
          <a:solidFill>
            <a:srgbClr val="FFFFFF">
              <a:alpha val="43137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b="1" dirty="0" smtClean="0"/>
              <a:t>     </a:t>
            </a:r>
          </a:p>
          <a:p>
            <a:r>
              <a:rPr lang="th-TH" b="1" dirty="0"/>
              <a:t>    2) อาเซียน-จีน จีนเป็นประเทศคู่เจรจาประเทศแรกที่</a:t>
            </a:r>
            <a:r>
              <a:rPr lang="th-TH" b="1" dirty="0" smtClean="0"/>
              <a:t>เสนอ</a:t>
            </a:r>
          </a:p>
          <a:p>
            <a:r>
              <a:rPr lang="th-TH" b="1" dirty="0"/>
              <a:t> </a:t>
            </a:r>
            <a:r>
              <a:rPr lang="th-TH" b="1" dirty="0" smtClean="0"/>
              <a:t>       ให้</a:t>
            </a:r>
            <a:r>
              <a:rPr lang="th-TH" b="1" dirty="0"/>
              <a:t>มีการจัดตั้งเขตการค้าเสรีกับอาเซียน </a:t>
            </a:r>
            <a:endParaRPr lang="th-TH" b="1" dirty="0" smtClean="0"/>
          </a:p>
          <a:p>
            <a:endParaRPr lang="th-TH" b="1" dirty="0" smtClean="0"/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1691680" y="2708920"/>
            <a:ext cx="6833880" cy="1815882"/>
          </a:xfrm>
          <a:prstGeom prst="rect">
            <a:avLst/>
          </a:prstGeom>
          <a:solidFill>
            <a:srgbClr val="FFFFFF">
              <a:alpha val="43137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b="1" dirty="0" smtClean="0"/>
              <a:t>     </a:t>
            </a:r>
          </a:p>
          <a:p>
            <a:r>
              <a:rPr lang="th-TH" b="1" dirty="0"/>
              <a:t>    3) อาเซียน-อินเดีย ได้ลงนามกรอบความตกลงว่าด้วย</a:t>
            </a:r>
            <a:r>
              <a:rPr lang="th-TH" b="1" dirty="0" smtClean="0"/>
              <a:t>ความ</a:t>
            </a:r>
          </a:p>
          <a:p>
            <a:r>
              <a:rPr lang="th-TH" b="1" dirty="0"/>
              <a:t> </a:t>
            </a:r>
            <a:r>
              <a:rPr lang="th-TH" b="1" dirty="0" smtClean="0"/>
              <a:t>       ร่วมมือ</a:t>
            </a:r>
            <a:r>
              <a:rPr lang="th-TH" b="1" dirty="0"/>
              <a:t>ทางเศรษฐกิจอย่างรอบด้าน</a:t>
            </a:r>
          </a:p>
          <a:p>
            <a:endParaRPr lang="th-TH" b="1" dirty="0"/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1691680" y="3789040"/>
            <a:ext cx="6833880" cy="1815882"/>
          </a:xfrm>
          <a:prstGeom prst="rect">
            <a:avLst/>
          </a:prstGeom>
          <a:solidFill>
            <a:srgbClr val="FFFFFF">
              <a:alpha val="43137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b="1" dirty="0" smtClean="0"/>
              <a:t>     </a:t>
            </a:r>
          </a:p>
          <a:p>
            <a:r>
              <a:rPr lang="th-TH" b="1" dirty="0"/>
              <a:t>    4) อาเซียน-สหภาพยุโรป การเจรจาด้านเศรษฐกิจไม่</a:t>
            </a:r>
            <a:r>
              <a:rPr lang="th-TH" b="1" dirty="0" smtClean="0"/>
              <a:t>ประสบ</a:t>
            </a:r>
          </a:p>
          <a:p>
            <a:r>
              <a:rPr lang="th-TH" b="1" dirty="0"/>
              <a:t> </a:t>
            </a:r>
            <a:r>
              <a:rPr lang="th-TH" b="1" dirty="0" smtClean="0"/>
              <a:t>       ความสำเร็จ </a:t>
            </a:r>
            <a:r>
              <a:rPr lang="th-TH" b="1" dirty="0"/>
              <a:t>จึงได้มีการพักเจรจา</a:t>
            </a:r>
          </a:p>
          <a:p>
            <a:endParaRPr lang="th-TH" b="1" dirty="0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1698560" y="4869160"/>
            <a:ext cx="6833880" cy="1815882"/>
          </a:xfrm>
          <a:prstGeom prst="rect">
            <a:avLst/>
          </a:prstGeom>
          <a:solidFill>
            <a:srgbClr val="FFFFFF">
              <a:alpha val="43137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b="1" dirty="0" smtClean="0"/>
              <a:t>     </a:t>
            </a:r>
          </a:p>
          <a:p>
            <a:r>
              <a:rPr lang="th-TH" b="1" dirty="0"/>
              <a:t>    5) อาเซียน- นิวซีแลนด์ ได้มีการร่วมลงนามตกลงเขต</a:t>
            </a:r>
            <a:r>
              <a:rPr lang="th-TH" b="1" dirty="0" smtClean="0"/>
              <a:t>การค้า</a:t>
            </a:r>
          </a:p>
          <a:p>
            <a:r>
              <a:rPr lang="th-TH" b="1" dirty="0"/>
              <a:t> </a:t>
            </a:r>
            <a:r>
              <a:rPr lang="th-TH" b="1" dirty="0" smtClean="0"/>
              <a:t>       เสรี</a:t>
            </a:r>
            <a:endParaRPr lang="th-TH" b="1" dirty="0"/>
          </a:p>
          <a:p>
            <a:endParaRPr lang="th-TH" b="1" dirty="0"/>
          </a:p>
        </p:txBody>
      </p:sp>
      <p:pic>
        <p:nvPicPr>
          <p:cNvPr id="14" name="รูปภาพ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7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รูปภาพ 3" descr="C:\Users\user\Desktop\อาเซียน\ดาวน์โหลด (5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65" y="768345"/>
            <a:ext cx="982663" cy="640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รูปภาพ 4" descr="C:\Users\user\Desktop\ดาวน์โหลด (8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65" y="1903781"/>
            <a:ext cx="982663" cy="644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รูปภาพ 5" descr="C:\Users\user\Desktop\ดาวน์โหลด (9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65" y="3052117"/>
            <a:ext cx="982663" cy="63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รูปภาพ 6" descr="C:\Users\user\Desktop\อาเซียน\ดาวน์โหลด (6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65" y="4276253"/>
            <a:ext cx="995253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รูปภาพ 7" descr="C:\Users\user\Desktop\ดาวน์โหลด (7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65" y="5407618"/>
            <a:ext cx="995253" cy="59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สี่เหลี่ยมผืนผ้า 7"/>
          <p:cNvSpPr/>
          <p:nvPr/>
        </p:nvSpPr>
        <p:spPr>
          <a:xfrm>
            <a:off x="1698560" y="243805"/>
            <a:ext cx="6833880" cy="1815882"/>
          </a:xfrm>
          <a:prstGeom prst="rect">
            <a:avLst/>
          </a:prstGeom>
          <a:solidFill>
            <a:srgbClr val="FFFFFF">
              <a:alpha val="43137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b="1" dirty="0" smtClean="0"/>
              <a:t>     </a:t>
            </a:r>
          </a:p>
          <a:p>
            <a:r>
              <a:rPr lang="th-TH" b="1" dirty="0"/>
              <a:t>    6) อาเซียน-ออสเตรเลีย เป็นประเทศแรกที่</a:t>
            </a:r>
            <a:r>
              <a:rPr lang="th-TH" b="1" dirty="0" smtClean="0"/>
              <a:t>สถาปนา</a:t>
            </a:r>
          </a:p>
          <a:p>
            <a:r>
              <a:rPr lang="th-TH" b="1" dirty="0"/>
              <a:t> </a:t>
            </a:r>
            <a:r>
              <a:rPr lang="th-TH" b="1" dirty="0" smtClean="0"/>
              <a:t>       ความสัมพันธ์</a:t>
            </a:r>
            <a:r>
              <a:rPr lang="th-TH" b="1" dirty="0"/>
              <a:t>ประเทศคู่เจรจากับอาเซียน </a:t>
            </a:r>
          </a:p>
          <a:p>
            <a:endParaRPr lang="th-TH" b="1" dirty="0" smtClean="0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691680" y="1467941"/>
            <a:ext cx="6833880" cy="1815882"/>
          </a:xfrm>
          <a:prstGeom prst="rect">
            <a:avLst/>
          </a:prstGeom>
          <a:solidFill>
            <a:srgbClr val="FFFFFF">
              <a:alpha val="43137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b="1" dirty="0" smtClean="0"/>
              <a:t>     </a:t>
            </a:r>
          </a:p>
          <a:p>
            <a:r>
              <a:rPr lang="th-TH" b="1" dirty="0"/>
              <a:t>    7) อาเซียน-สาธารณรัฐเกาหลี อยู่ในฐานะการเจรจา</a:t>
            </a:r>
            <a:r>
              <a:rPr lang="th-TH" b="1" dirty="0" smtClean="0"/>
              <a:t>เฉพาะ</a:t>
            </a:r>
          </a:p>
          <a:p>
            <a:r>
              <a:rPr lang="th-TH" b="1" dirty="0" smtClean="0"/>
              <a:t>        ด้าน</a:t>
            </a:r>
            <a:r>
              <a:rPr lang="th-TH" b="1" dirty="0"/>
              <a:t>และเป็นคู่เจรจาอย่างสมบูรณ์ พ.ศ. </a:t>
            </a:r>
            <a:r>
              <a:rPr lang="th-TH" b="1" dirty="0" smtClean="0"/>
              <a:t>2534</a:t>
            </a:r>
          </a:p>
          <a:p>
            <a:endParaRPr lang="th-TH" b="1" dirty="0" smtClean="0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691680" y="2692077"/>
            <a:ext cx="6833880" cy="1815882"/>
          </a:xfrm>
          <a:prstGeom prst="rect">
            <a:avLst/>
          </a:prstGeom>
          <a:solidFill>
            <a:srgbClr val="FFFFFF">
              <a:alpha val="43137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b="1" dirty="0" smtClean="0"/>
              <a:t>     </a:t>
            </a:r>
          </a:p>
          <a:p>
            <a:r>
              <a:rPr lang="th-TH" b="1" dirty="0"/>
              <a:t>    8) อาเซียน-แคนาดา การเจรจาด้านเศรษฐกิจหยุดชะงัด</a:t>
            </a:r>
            <a:r>
              <a:rPr lang="th-TH" b="1" dirty="0" smtClean="0"/>
              <a:t>เพื่อ</a:t>
            </a:r>
          </a:p>
          <a:p>
            <a:r>
              <a:rPr lang="th-TH" b="1" dirty="0"/>
              <a:t> </a:t>
            </a:r>
            <a:r>
              <a:rPr lang="th-TH" b="1" dirty="0" smtClean="0"/>
              <a:t>       อาเซียน</a:t>
            </a:r>
            <a:r>
              <a:rPr lang="th-TH" b="1" dirty="0"/>
              <a:t>รับพม่าเข้ามาเป็นสมาชิก</a:t>
            </a:r>
          </a:p>
          <a:p>
            <a:endParaRPr lang="th-TH" b="1" dirty="0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691680" y="3921595"/>
            <a:ext cx="6833880" cy="1815882"/>
          </a:xfrm>
          <a:prstGeom prst="rect">
            <a:avLst/>
          </a:prstGeom>
          <a:solidFill>
            <a:srgbClr val="FFFFFF">
              <a:alpha val="43137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b="1" dirty="0" smtClean="0"/>
              <a:t>     </a:t>
            </a:r>
          </a:p>
          <a:p>
            <a:r>
              <a:rPr lang="th-TH" b="1" dirty="0"/>
              <a:t>    9) อาเซียน-สหรัฐอเมริกา การค้ากับประเทศ</a:t>
            </a:r>
            <a:r>
              <a:rPr lang="th-TH" b="1" dirty="0" smtClean="0"/>
              <a:t>สหรัฐอเมริกา</a:t>
            </a:r>
          </a:p>
          <a:p>
            <a:r>
              <a:rPr lang="th-TH" b="1" dirty="0"/>
              <a:t> </a:t>
            </a:r>
            <a:r>
              <a:rPr lang="th-TH" b="1" dirty="0" smtClean="0"/>
              <a:t>       ในลักษณะ</a:t>
            </a:r>
            <a:r>
              <a:rPr lang="th-TH" b="1" dirty="0"/>
              <a:t>กลุ่มประเทศ </a:t>
            </a:r>
          </a:p>
          <a:p>
            <a:endParaRPr lang="th-TH" b="1" dirty="0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698560" y="5140349"/>
            <a:ext cx="7193920" cy="1384995"/>
          </a:xfrm>
          <a:prstGeom prst="rect">
            <a:avLst/>
          </a:prstGeom>
          <a:solidFill>
            <a:srgbClr val="FFFFFF">
              <a:alpha val="43137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b="1" dirty="0" smtClean="0"/>
              <a:t>     </a:t>
            </a:r>
          </a:p>
          <a:p>
            <a:r>
              <a:rPr lang="th-TH" b="1" dirty="0"/>
              <a:t>    10) อาเซียน-รัฐเชีย ได้มีการจัดตั้งศูนย์อาเซียนในกรุงมอสโก</a:t>
            </a:r>
          </a:p>
          <a:p>
            <a:r>
              <a:rPr lang="th-TH" b="1" dirty="0"/>
              <a:t> </a:t>
            </a:r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 t="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0" y="2132856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10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หน่วยที่ </a:t>
            </a:r>
            <a:r>
              <a:rPr lang="en-US" sz="10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h-TH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การค้าและการตกลงทางการค้ากลุ่มประเทศอาเซียน</a:t>
            </a:r>
            <a:endParaRPr lang="th-TH" sz="6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" t="33293" r="-435" b="44285"/>
          <a:stretch/>
        </p:blipFill>
        <p:spPr>
          <a:xfrm>
            <a:off x="827584" y="4653136"/>
            <a:ext cx="7619048" cy="1252767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 t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0" y="2132856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th-TH" sz="10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หน่วยที่ 1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h-TH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ความรู้เบื้องต้นเกี่ยวกับประชาคมอาเซียน</a:t>
            </a:r>
            <a:endParaRPr lang="th-TH" sz="6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" t="33293" r="-435" b="44285"/>
          <a:stretch/>
        </p:blipFill>
        <p:spPr>
          <a:xfrm>
            <a:off x="827584" y="4653136"/>
            <a:ext cx="7619048" cy="1252767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รูปแบบอิสระ 16"/>
          <p:cNvSpPr/>
          <p:nvPr/>
        </p:nvSpPr>
        <p:spPr>
          <a:xfrm>
            <a:off x="3078920" y="1412776"/>
            <a:ext cx="4301392" cy="944999"/>
          </a:xfrm>
          <a:custGeom>
            <a:avLst/>
            <a:gdLst>
              <a:gd name="connsiteX0" fmla="*/ 0 w 4301392"/>
              <a:gd name="connsiteY0" fmla="*/ 94500 h 944999"/>
              <a:gd name="connsiteX1" fmla="*/ 94500 w 4301392"/>
              <a:gd name="connsiteY1" fmla="*/ 0 h 944999"/>
              <a:gd name="connsiteX2" fmla="*/ 4206892 w 4301392"/>
              <a:gd name="connsiteY2" fmla="*/ 0 h 944999"/>
              <a:gd name="connsiteX3" fmla="*/ 4301392 w 4301392"/>
              <a:gd name="connsiteY3" fmla="*/ 94500 h 944999"/>
              <a:gd name="connsiteX4" fmla="*/ 4301392 w 4301392"/>
              <a:gd name="connsiteY4" fmla="*/ 850499 h 944999"/>
              <a:gd name="connsiteX5" fmla="*/ 4206892 w 4301392"/>
              <a:gd name="connsiteY5" fmla="*/ 944999 h 944999"/>
              <a:gd name="connsiteX6" fmla="*/ 94500 w 4301392"/>
              <a:gd name="connsiteY6" fmla="*/ 944999 h 944999"/>
              <a:gd name="connsiteX7" fmla="*/ 0 w 4301392"/>
              <a:gd name="connsiteY7" fmla="*/ 850499 h 944999"/>
              <a:gd name="connsiteX8" fmla="*/ 0 w 4301392"/>
              <a:gd name="connsiteY8" fmla="*/ 94500 h 94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01392" h="944999">
                <a:moveTo>
                  <a:pt x="0" y="94500"/>
                </a:moveTo>
                <a:cubicBezTo>
                  <a:pt x="0" y="42309"/>
                  <a:pt x="42309" y="0"/>
                  <a:pt x="94500" y="0"/>
                </a:cubicBezTo>
                <a:lnTo>
                  <a:pt x="4206892" y="0"/>
                </a:lnTo>
                <a:cubicBezTo>
                  <a:pt x="4259083" y="0"/>
                  <a:pt x="4301392" y="42309"/>
                  <a:pt x="4301392" y="94500"/>
                </a:cubicBezTo>
                <a:lnTo>
                  <a:pt x="4301392" y="850499"/>
                </a:lnTo>
                <a:cubicBezTo>
                  <a:pt x="4301392" y="902690"/>
                  <a:pt x="4259083" y="944999"/>
                  <a:pt x="4206892" y="944999"/>
                </a:cubicBezTo>
                <a:lnTo>
                  <a:pt x="94500" y="944999"/>
                </a:lnTo>
                <a:cubicBezTo>
                  <a:pt x="42309" y="944999"/>
                  <a:pt x="0" y="902690"/>
                  <a:pt x="0" y="850499"/>
                </a:cubicBezTo>
                <a:lnTo>
                  <a:pt x="0" y="94500"/>
                </a:lnTo>
                <a:close/>
              </a:path>
            </a:pathLst>
          </a:custGeom>
          <a:solidFill>
            <a:srgbClr val="00000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5303" tIns="59428" rIns="75303" bIns="59428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b="1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การค้าและการตกลงทางการค้ากลุ่มประชาคมอาเซียน</a:t>
            </a:r>
            <a:endParaRPr lang="en-US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รูปแบบอิสระ 17"/>
          <p:cNvSpPr/>
          <p:nvPr/>
        </p:nvSpPr>
        <p:spPr>
          <a:xfrm>
            <a:off x="3509060" y="2357775"/>
            <a:ext cx="430139" cy="70874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708749"/>
                </a:lnTo>
                <a:lnTo>
                  <a:pt x="430139" y="708749"/>
                </a:lnTo>
              </a:path>
            </a:pathLst>
          </a:custGeom>
          <a:noFill/>
          <a:ln w="38100">
            <a:solidFill>
              <a:srgbClr val="000000"/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รูปแบบอิสระ 18"/>
          <p:cNvSpPr/>
          <p:nvPr/>
        </p:nvSpPr>
        <p:spPr>
          <a:xfrm>
            <a:off x="3939199" y="2594025"/>
            <a:ext cx="3604124" cy="944999"/>
          </a:xfrm>
          <a:custGeom>
            <a:avLst/>
            <a:gdLst>
              <a:gd name="connsiteX0" fmla="*/ 0 w 3299197"/>
              <a:gd name="connsiteY0" fmla="*/ 94500 h 944999"/>
              <a:gd name="connsiteX1" fmla="*/ 94500 w 3299197"/>
              <a:gd name="connsiteY1" fmla="*/ 0 h 944999"/>
              <a:gd name="connsiteX2" fmla="*/ 3204697 w 3299197"/>
              <a:gd name="connsiteY2" fmla="*/ 0 h 944999"/>
              <a:gd name="connsiteX3" fmla="*/ 3299197 w 3299197"/>
              <a:gd name="connsiteY3" fmla="*/ 94500 h 944999"/>
              <a:gd name="connsiteX4" fmla="*/ 3299197 w 3299197"/>
              <a:gd name="connsiteY4" fmla="*/ 850499 h 944999"/>
              <a:gd name="connsiteX5" fmla="*/ 3204697 w 3299197"/>
              <a:gd name="connsiteY5" fmla="*/ 944999 h 944999"/>
              <a:gd name="connsiteX6" fmla="*/ 94500 w 3299197"/>
              <a:gd name="connsiteY6" fmla="*/ 944999 h 944999"/>
              <a:gd name="connsiteX7" fmla="*/ 0 w 3299197"/>
              <a:gd name="connsiteY7" fmla="*/ 850499 h 944999"/>
              <a:gd name="connsiteX8" fmla="*/ 0 w 3299197"/>
              <a:gd name="connsiteY8" fmla="*/ 94500 h 94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9197" h="944999">
                <a:moveTo>
                  <a:pt x="0" y="94500"/>
                </a:moveTo>
                <a:cubicBezTo>
                  <a:pt x="0" y="42309"/>
                  <a:pt x="42309" y="0"/>
                  <a:pt x="94500" y="0"/>
                </a:cubicBezTo>
                <a:lnTo>
                  <a:pt x="3204697" y="0"/>
                </a:lnTo>
                <a:cubicBezTo>
                  <a:pt x="3256888" y="0"/>
                  <a:pt x="3299197" y="42309"/>
                  <a:pt x="3299197" y="94500"/>
                </a:cubicBezTo>
                <a:lnTo>
                  <a:pt x="3299197" y="850499"/>
                </a:lnTo>
                <a:cubicBezTo>
                  <a:pt x="3299197" y="902690"/>
                  <a:pt x="3256888" y="944999"/>
                  <a:pt x="3204697" y="944999"/>
                </a:cubicBezTo>
                <a:lnTo>
                  <a:pt x="94500" y="944999"/>
                </a:lnTo>
                <a:cubicBezTo>
                  <a:pt x="42309" y="944999"/>
                  <a:pt x="0" y="902690"/>
                  <a:pt x="0" y="850499"/>
                </a:cubicBezTo>
                <a:lnTo>
                  <a:pt x="0" y="94500"/>
                </a:lnTo>
                <a:close/>
              </a:path>
            </a:pathLst>
          </a:cu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3398" tIns="58158" rIns="73398" bIns="58158" numCol="1" spcCol="1270" anchor="ctr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en-US" sz="2400" kern="1200" dirty="0" smtClean="0"/>
              <a:t>. </a:t>
            </a:r>
            <a:r>
              <a:rPr lang="th-TH" sz="2400" kern="1200" dirty="0" smtClean="0"/>
              <a:t>ความเป็นมาของการค้าและการตกลง</a:t>
            </a:r>
          </a:p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2400" kern="1200" dirty="0" smtClean="0"/>
              <a:t>     ทางการค้ากลุ่มประเทศอาเซียน</a:t>
            </a:r>
            <a:endParaRPr lang="en-US" sz="2400" kern="1200" dirty="0"/>
          </a:p>
        </p:txBody>
      </p:sp>
      <p:sp>
        <p:nvSpPr>
          <p:cNvPr id="20" name="รูปแบบอิสระ 19"/>
          <p:cNvSpPr/>
          <p:nvPr/>
        </p:nvSpPr>
        <p:spPr>
          <a:xfrm>
            <a:off x="3509060" y="2357775"/>
            <a:ext cx="430139" cy="188999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889999"/>
                </a:lnTo>
                <a:lnTo>
                  <a:pt x="430139" y="1889999"/>
                </a:lnTo>
              </a:path>
            </a:pathLst>
          </a:custGeom>
          <a:noFill/>
          <a:ln w="38100">
            <a:solidFill>
              <a:srgbClr val="000000"/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รูปแบบอิสระ 20"/>
          <p:cNvSpPr/>
          <p:nvPr/>
        </p:nvSpPr>
        <p:spPr>
          <a:xfrm>
            <a:off x="3939199" y="3775274"/>
            <a:ext cx="3585129" cy="944999"/>
          </a:xfrm>
          <a:custGeom>
            <a:avLst/>
            <a:gdLst>
              <a:gd name="connsiteX0" fmla="*/ 0 w 3281809"/>
              <a:gd name="connsiteY0" fmla="*/ 94500 h 944999"/>
              <a:gd name="connsiteX1" fmla="*/ 94500 w 3281809"/>
              <a:gd name="connsiteY1" fmla="*/ 0 h 944999"/>
              <a:gd name="connsiteX2" fmla="*/ 3187309 w 3281809"/>
              <a:gd name="connsiteY2" fmla="*/ 0 h 944999"/>
              <a:gd name="connsiteX3" fmla="*/ 3281809 w 3281809"/>
              <a:gd name="connsiteY3" fmla="*/ 94500 h 944999"/>
              <a:gd name="connsiteX4" fmla="*/ 3281809 w 3281809"/>
              <a:gd name="connsiteY4" fmla="*/ 850499 h 944999"/>
              <a:gd name="connsiteX5" fmla="*/ 3187309 w 3281809"/>
              <a:gd name="connsiteY5" fmla="*/ 944999 h 944999"/>
              <a:gd name="connsiteX6" fmla="*/ 94500 w 3281809"/>
              <a:gd name="connsiteY6" fmla="*/ 944999 h 944999"/>
              <a:gd name="connsiteX7" fmla="*/ 0 w 3281809"/>
              <a:gd name="connsiteY7" fmla="*/ 850499 h 944999"/>
              <a:gd name="connsiteX8" fmla="*/ 0 w 3281809"/>
              <a:gd name="connsiteY8" fmla="*/ 94500 h 94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81809" h="944999">
                <a:moveTo>
                  <a:pt x="0" y="94500"/>
                </a:moveTo>
                <a:cubicBezTo>
                  <a:pt x="0" y="42309"/>
                  <a:pt x="42309" y="0"/>
                  <a:pt x="94500" y="0"/>
                </a:cubicBezTo>
                <a:lnTo>
                  <a:pt x="3187309" y="0"/>
                </a:lnTo>
                <a:cubicBezTo>
                  <a:pt x="3239500" y="0"/>
                  <a:pt x="3281809" y="42309"/>
                  <a:pt x="3281809" y="94500"/>
                </a:cubicBezTo>
                <a:lnTo>
                  <a:pt x="3281809" y="850499"/>
                </a:lnTo>
                <a:cubicBezTo>
                  <a:pt x="3281809" y="902690"/>
                  <a:pt x="3239500" y="944999"/>
                  <a:pt x="3187309" y="944999"/>
                </a:cubicBezTo>
                <a:lnTo>
                  <a:pt x="94500" y="944999"/>
                </a:lnTo>
                <a:cubicBezTo>
                  <a:pt x="42309" y="944999"/>
                  <a:pt x="0" y="902690"/>
                  <a:pt x="0" y="850499"/>
                </a:cubicBezTo>
                <a:lnTo>
                  <a:pt x="0" y="94500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3398" tIns="58158" rIns="73398" bIns="58158" numCol="1" spcCol="1270" anchor="ctr" anchorCtr="0">
            <a:noAutofit/>
          </a:bodyPr>
          <a:lstStyle/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dirty="0" smtClean="0">
                <a:latin typeface="Angsana New" pitchFamily="18" charset="-34"/>
                <a:cs typeface="Angsana New" pitchFamily="18" charset="-34"/>
              </a:rPr>
              <a:t>2</a:t>
            </a:r>
            <a:r>
              <a:rPr lang="en-US" sz="2400" kern="1200" dirty="0" smtClean="0"/>
              <a:t>. </a:t>
            </a:r>
            <a:r>
              <a:rPr lang="th-TH" sz="2400" kern="1200" dirty="0" smtClean="0"/>
              <a:t>ความตกลงทางการค้ากลุ่ม</a:t>
            </a:r>
            <a:r>
              <a:rPr lang="en-US" sz="2400" kern="1200" dirty="0" smtClean="0"/>
              <a:t>           </a:t>
            </a:r>
            <a:r>
              <a:rPr lang="th-TH" sz="2400" kern="1200" dirty="0" smtClean="0"/>
              <a:t>   </a:t>
            </a:r>
          </a:p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2400" dirty="0"/>
              <a:t> </a:t>
            </a:r>
            <a:r>
              <a:rPr lang="th-TH" sz="2400" dirty="0" smtClean="0"/>
              <a:t>    </a:t>
            </a:r>
            <a:r>
              <a:rPr lang="th-TH" sz="2400" kern="1200" dirty="0" smtClean="0"/>
              <a:t>ประเทศอาเซียน</a:t>
            </a:r>
            <a:endParaRPr lang="en-US" sz="2400" kern="1200" dirty="0"/>
          </a:p>
        </p:txBody>
      </p:sp>
      <p:sp>
        <p:nvSpPr>
          <p:cNvPr id="22" name="รูปแบบอิสระ 21"/>
          <p:cNvSpPr/>
          <p:nvPr/>
        </p:nvSpPr>
        <p:spPr>
          <a:xfrm>
            <a:off x="3509060" y="2357775"/>
            <a:ext cx="430139" cy="307124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071248"/>
                </a:lnTo>
                <a:lnTo>
                  <a:pt x="430139" y="3071248"/>
                </a:lnTo>
              </a:path>
            </a:pathLst>
          </a:custGeom>
          <a:noFill/>
          <a:ln w="38100">
            <a:solidFill>
              <a:srgbClr val="000000"/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รูปแบบอิสระ 22"/>
          <p:cNvSpPr/>
          <p:nvPr/>
        </p:nvSpPr>
        <p:spPr>
          <a:xfrm>
            <a:off x="3939199" y="4956524"/>
            <a:ext cx="3585129" cy="944999"/>
          </a:xfrm>
          <a:custGeom>
            <a:avLst/>
            <a:gdLst>
              <a:gd name="connsiteX0" fmla="*/ 0 w 3281809"/>
              <a:gd name="connsiteY0" fmla="*/ 94500 h 944999"/>
              <a:gd name="connsiteX1" fmla="*/ 94500 w 3281809"/>
              <a:gd name="connsiteY1" fmla="*/ 0 h 944999"/>
              <a:gd name="connsiteX2" fmla="*/ 3187309 w 3281809"/>
              <a:gd name="connsiteY2" fmla="*/ 0 h 944999"/>
              <a:gd name="connsiteX3" fmla="*/ 3281809 w 3281809"/>
              <a:gd name="connsiteY3" fmla="*/ 94500 h 944999"/>
              <a:gd name="connsiteX4" fmla="*/ 3281809 w 3281809"/>
              <a:gd name="connsiteY4" fmla="*/ 850499 h 944999"/>
              <a:gd name="connsiteX5" fmla="*/ 3187309 w 3281809"/>
              <a:gd name="connsiteY5" fmla="*/ 944999 h 944999"/>
              <a:gd name="connsiteX6" fmla="*/ 94500 w 3281809"/>
              <a:gd name="connsiteY6" fmla="*/ 944999 h 944999"/>
              <a:gd name="connsiteX7" fmla="*/ 0 w 3281809"/>
              <a:gd name="connsiteY7" fmla="*/ 850499 h 944999"/>
              <a:gd name="connsiteX8" fmla="*/ 0 w 3281809"/>
              <a:gd name="connsiteY8" fmla="*/ 94500 h 94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81809" h="944999">
                <a:moveTo>
                  <a:pt x="0" y="94500"/>
                </a:moveTo>
                <a:cubicBezTo>
                  <a:pt x="0" y="42309"/>
                  <a:pt x="42309" y="0"/>
                  <a:pt x="94500" y="0"/>
                </a:cubicBezTo>
                <a:lnTo>
                  <a:pt x="3187309" y="0"/>
                </a:lnTo>
                <a:cubicBezTo>
                  <a:pt x="3239500" y="0"/>
                  <a:pt x="3281809" y="42309"/>
                  <a:pt x="3281809" y="94500"/>
                </a:cubicBezTo>
                <a:lnTo>
                  <a:pt x="3281809" y="850499"/>
                </a:lnTo>
                <a:cubicBezTo>
                  <a:pt x="3281809" y="902690"/>
                  <a:pt x="3239500" y="944999"/>
                  <a:pt x="3187309" y="944999"/>
                </a:cubicBezTo>
                <a:lnTo>
                  <a:pt x="94500" y="944999"/>
                </a:lnTo>
                <a:cubicBezTo>
                  <a:pt x="42309" y="944999"/>
                  <a:pt x="0" y="902690"/>
                  <a:pt x="0" y="850499"/>
                </a:cubicBezTo>
                <a:lnTo>
                  <a:pt x="0" y="94500"/>
                </a:lnTo>
                <a:close/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3398" tIns="58158" rIns="73398" bIns="58158" numCol="1" spcCol="1270" anchor="ctr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dirty="0" smtClean="0">
                <a:latin typeface="Angsana New" pitchFamily="18" charset="-34"/>
                <a:cs typeface="Angsana New" pitchFamily="18" charset="-34"/>
              </a:rPr>
              <a:t>3</a:t>
            </a:r>
            <a:r>
              <a:rPr lang="en-US" sz="2400" kern="1200" dirty="0" smtClean="0"/>
              <a:t>.</a:t>
            </a:r>
            <a:r>
              <a:rPr lang="th-TH" sz="2400" kern="1200" dirty="0" smtClean="0"/>
              <a:t>การค้าสินค้าและบริหารทางการค้ากลุ่ม</a:t>
            </a:r>
          </a:p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2400" dirty="0"/>
              <a:t> </a:t>
            </a:r>
            <a:r>
              <a:rPr lang="th-TH" sz="2400" dirty="0" smtClean="0"/>
              <a:t>   </a:t>
            </a:r>
            <a:r>
              <a:rPr lang="th-TH" sz="2400" kern="1200" dirty="0" smtClean="0"/>
              <a:t>ประเทศอาเซียน</a:t>
            </a:r>
            <a:endParaRPr lang="en-US" sz="2400" kern="1200" dirty="0"/>
          </a:p>
        </p:txBody>
      </p:sp>
      <p:pic>
        <p:nvPicPr>
          <p:cNvPr id="15" name="รูปภาพ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36" b="1837"/>
          <a:stretch/>
        </p:blipFill>
        <p:spPr>
          <a:xfrm rot="5400000">
            <a:off x="-2839576" y="2801112"/>
            <a:ext cx="6120682" cy="463689"/>
          </a:xfrm>
          <a:prstGeom prst="rect">
            <a:avLst/>
          </a:prstGeom>
        </p:spPr>
      </p:pic>
      <p:pic>
        <p:nvPicPr>
          <p:cNvPr id="16" name="รูปภาพ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3608" y="2086486"/>
            <a:ext cx="1821764" cy="2920622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/>
          <p:cNvPicPr>
            <a:picLocks noChangeAspect="1"/>
          </p:cNvPicPr>
          <p:nvPr/>
        </p:nvPicPr>
        <p:blipFill>
          <a:blip r:embed="rId3">
            <a:clrChange>
              <a:clrFrom>
                <a:srgbClr val="D6DCE8"/>
              </a:clrFrom>
              <a:clrTo>
                <a:srgbClr val="D6DCE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1853438"/>
            <a:ext cx="12313368" cy="20467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3086" y="273422"/>
            <a:ext cx="8676456" cy="1754326"/>
          </a:xfrm>
          <a:prstGeom prst="rect">
            <a:avLst/>
          </a:prstGeom>
          <a:solidFill>
            <a:srgbClr val="000000">
              <a:alpha val="21961"/>
            </a:srgb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การค้า</a:t>
            </a:r>
            <a:r>
              <a:rPr lang="th-TH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และการตก</a:t>
            </a:r>
            <a:r>
              <a:rPr lang="th-TH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ลงทางการค้า</a:t>
            </a:r>
            <a:r>
              <a:rPr lang="th-TH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กลุ่ม</a:t>
            </a:r>
          </a:p>
          <a:p>
            <a:pPr algn="ctr">
              <a:defRPr/>
            </a:pPr>
            <a:r>
              <a:rPr lang="th-TH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ประเทศ</a:t>
            </a:r>
            <a:r>
              <a:rPr lang="th-TH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อาเซียน 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67544" y="3356992"/>
            <a:ext cx="8352928" cy="3416320"/>
          </a:xfrm>
          <a:prstGeom prst="rect">
            <a:avLst/>
          </a:prstGeom>
          <a:solidFill>
            <a:srgbClr val="FFFFFF">
              <a:alpha val="45098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1. ความ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เป็นมาของการค้า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และการตก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ลงทางการค้ากลุ่มประเทศอาเซียน ประกอบด้วย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ประชุมสุดยอดอาเซียน ครั้งที่ 9 ที่เกาะบาหลี ประเทศอินโดนีเซีย เรื่อง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	  จัดตั้ง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ประชาคมเศรษฐกิจอาเซียน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ข้อเสนอ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ของประเทศไทยให้เร่งรัดการรวมตัวใช้หลัก </a:t>
            </a: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Two Plus </a:t>
            </a:r>
          </a:p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ประชุมที่สิงคโปร์ตกลงจัดทำ </a:t>
            </a: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Framework Agreement</a:t>
            </a:r>
          </a:p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ประชุม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ที่กรุงจาการ์ตารับรองร่าง </a:t>
            </a: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Road Map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สำหรับสินค้าบริการ 11 สาขา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ประชุมเจ้าหน้าที่อาวุโสว่าด้วยการเปิดเสรีการค้าสินค้า บริการ การ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ลงทุน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33086" y="2204864"/>
            <a:ext cx="3268844" cy="523220"/>
          </a:xfrm>
          <a:prstGeom prst="rect">
            <a:avLst/>
          </a:prstGeom>
          <a:solidFill>
            <a:srgbClr val="4BACC6">
              <a:alpha val="72157"/>
            </a:srgbClr>
          </a:solidFill>
        </p:spPr>
        <p:txBody>
          <a:bodyPr wrap="none">
            <a:spAutoFit/>
          </a:bodyPr>
          <a:lstStyle/>
          <a:p>
            <a:r>
              <a:rPr lang="th-TH" dirty="0" smtClean="0"/>
              <a:t>สามารถ</a:t>
            </a:r>
            <a:r>
              <a:rPr lang="th-TH" dirty="0"/>
              <a:t>สรุปสาระสำคัญ ได้ดังนี้</a:t>
            </a: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3">
            <a:clrChange>
              <a:clrFrom>
                <a:srgbClr val="D6DCE8"/>
              </a:clrFrom>
              <a:clrTo>
                <a:srgbClr val="D6DCE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548680"/>
            <a:ext cx="10225136" cy="2046746"/>
          </a:xfrm>
          <a:prstGeom prst="rect">
            <a:avLst/>
          </a:prstGeom>
        </p:spPr>
      </p:pic>
      <p:sp>
        <p:nvSpPr>
          <p:cNvPr id="5" name="สี่เหลี่ยมผืนผ้า 4"/>
          <p:cNvSpPr/>
          <p:nvPr/>
        </p:nvSpPr>
        <p:spPr>
          <a:xfrm>
            <a:off x="1547664" y="2676976"/>
            <a:ext cx="6336704" cy="3416320"/>
          </a:xfrm>
          <a:prstGeom prst="rect">
            <a:avLst/>
          </a:prstGeom>
          <a:solidFill>
            <a:srgbClr val="FFFFFF">
              <a:alpha val="45098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2. ความตกลงทางการค้ากลุ่มประเทศอาเซียน ว่าด้วยเรื่อง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เขต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การค้าเสรีอาเซียน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ด้าน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การค้าบริการอาเซียน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เขต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การลงทุนอาเซียน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ความ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ตกลงว่าด้วยการลงทุนอาเซียน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ความ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ตกลงการค้าสินค้า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อาเซียน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ความ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ร่วมมือด้านอุตสาหกรรมของอาเซียน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3">
            <a:clrChange>
              <a:clrFrom>
                <a:srgbClr val="D6DCE8"/>
              </a:clrFrom>
              <a:clrTo>
                <a:srgbClr val="D6DCE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548680"/>
            <a:ext cx="10225136" cy="2046746"/>
          </a:xfrm>
          <a:prstGeom prst="rect">
            <a:avLst/>
          </a:prstGeom>
        </p:spPr>
      </p:pic>
      <p:sp>
        <p:nvSpPr>
          <p:cNvPr id="5" name="สี่เหลี่ยมผืนผ้า 4"/>
          <p:cNvSpPr/>
          <p:nvPr/>
        </p:nvSpPr>
        <p:spPr>
          <a:xfrm>
            <a:off x="899592" y="2830284"/>
            <a:ext cx="7596336" cy="2677656"/>
          </a:xfrm>
          <a:prstGeom prst="rect">
            <a:avLst/>
          </a:prstGeom>
          <a:solidFill>
            <a:srgbClr val="FFFFFF">
              <a:alpha val="45098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3. การค้าสินค้าและบริการทางการค้ากลุ่มประเทศ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อาเซียน ประกอบด้วย 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เคลื่อนย้ายสินค้าอย่าง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เสรี ได้แก่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ยกเลิกภาษีศุลกากรและ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	 	  ยกเลิก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มาตรการค้ากีดกันทางการค้าที่มิใช่ภาษี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เคลื่อนย้ายบริการอย่างเสรี โดยการลดข้อจำกัดต่อให้ผู้บริการ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ของ	   	  อาเซียน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ในการให้บริการ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0" y="2132856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10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หน่วยที่ </a:t>
            </a:r>
            <a:r>
              <a:rPr lang="en-US" sz="10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ผลิตภัณฑ์และการจัดหน่ายกลุ่มประชาคมเศรษฐกิจอาเซียน</a:t>
            </a:r>
            <a:endParaRPr lang="th-TH" sz="6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" t="33293" r="-435" b="44285"/>
          <a:stretch/>
        </p:blipFill>
        <p:spPr>
          <a:xfrm>
            <a:off x="827584" y="4653136"/>
            <a:ext cx="7619048" cy="1252767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รูปแบบอิสระ 16"/>
          <p:cNvSpPr/>
          <p:nvPr/>
        </p:nvSpPr>
        <p:spPr>
          <a:xfrm>
            <a:off x="2940679" y="836712"/>
            <a:ext cx="3770375" cy="1133246"/>
          </a:xfrm>
          <a:custGeom>
            <a:avLst/>
            <a:gdLst>
              <a:gd name="connsiteX0" fmla="*/ 0 w 3770375"/>
              <a:gd name="connsiteY0" fmla="*/ 113325 h 1133246"/>
              <a:gd name="connsiteX1" fmla="*/ 113325 w 3770375"/>
              <a:gd name="connsiteY1" fmla="*/ 0 h 1133246"/>
              <a:gd name="connsiteX2" fmla="*/ 3657050 w 3770375"/>
              <a:gd name="connsiteY2" fmla="*/ 0 h 1133246"/>
              <a:gd name="connsiteX3" fmla="*/ 3770375 w 3770375"/>
              <a:gd name="connsiteY3" fmla="*/ 113325 h 1133246"/>
              <a:gd name="connsiteX4" fmla="*/ 3770375 w 3770375"/>
              <a:gd name="connsiteY4" fmla="*/ 1019921 h 1133246"/>
              <a:gd name="connsiteX5" fmla="*/ 3657050 w 3770375"/>
              <a:gd name="connsiteY5" fmla="*/ 1133246 h 1133246"/>
              <a:gd name="connsiteX6" fmla="*/ 113325 w 3770375"/>
              <a:gd name="connsiteY6" fmla="*/ 1133246 h 1133246"/>
              <a:gd name="connsiteX7" fmla="*/ 0 w 3770375"/>
              <a:gd name="connsiteY7" fmla="*/ 1019921 h 1133246"/>
              <a:gd name="connsiteX8" fmla="*/ 0 w 3770375"/>
              <a:gd name="connsiteY8" fmla="*/ 113325 h 1133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70375" h="1133246">
                <a:moveTo>
                  <a:pt x="0" y="113325"/>
                </a:moveTo>
                <a:cubicBezTo>
                  <a:pt x="0" y="50737"/>
                  <a:pt x="50737" y="0"/>
                  <a:pt x="113325" y="0"/>
                </a:cubicBezTo>
                <a:lnTo>
                  <a:pt x="3657050" y="0"/>
                </a:lnTo>
                <a:cubicBezTo>
                  <a:pt x="3719638" y="0"/>
                  <a:pt x="3770375" y="50737"/>
                  <a:pt x="3770375" y="113325"/>
                </a:cubicBezTo>
                <a:lnTo>
                  <a:pt x="3770375" y="1019921"/>
                </a:lnTo>
                <a:cubicBezTo>
                  <a:pt x="3770375" y="1082509"/>
                  <a:pt x="3719638" y="1133246"/>
                  <a:pt x="3657050" y="1133246"/>
                </a:cubicBezTo>
                <a:lnTo>
                  <a:pt x="113325" y="1133246"/>
                </a:lnTo>
                <a:cubicBezTo>
                  <a:pt x="50737" y="1133246"/>
                  <a:pt x="0" y="1082509"/>
                  <a:pt x="0" y="1019921"/>
                </a:cubicBezTo>
                <a:lnTo>
                  <a:pt x="0" y="113325"/>
                </a:lnTo>
                <a:close/>
              </a:path>
            </a:pathLst>
          </a:custGeom>
          <a:solidFill>
            <a:srgbClr val="00000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0342" tIns="71292" rIns="90342" bIns="71292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0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ผลิตภัณฑ์และการจัดจำหน่ายกลุ่มประชาคมเศรษฐกิจอาเซียน</a:t>
            </a:r>
            <a:endParaRPr lang="en-US" sz="3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รูปแบบอิสระ 17"/>
          <p:cNvSpPr/>
          <p:nvPr/>
        </p:nvSpPr>
        <p:spPr>
          <a:xfrm>
            <a:off x="3317716" y="1969959"/>
            <a:ext cx="377037" cy="46413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64135"/>
                </a:lnTo>
                <a:lnTo>
                  <a:pt x="377037" y="464135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รูปแบบอิสระ 18"/>
          <p:cNvSpPr/>
          <p:nvPr/>
        </p:nvSpPr>
        <p:spPr>
          <a:xfrm>
            <a:off x="3694754" y="2088264"/>
            <a:ext cx="4117606" cy="691662"/>
          </a:xfrm>
          <a:custGeom>
            <a:avLst/>
            <a:gdLst>
              <a:gd name="connsiteX0" fmla="*/ 0 w 4117606"/>
              <a:gd name="connsiteY0" fmla="*/ 69166 h 691662"/>
              <a:gd name="connsiteX1" fmla="*/ 69166 w 4117606"/>
              <a:gd name="connsiteY1" fmla="*/ 0 h 691662"/>
              <a:gd name="connsiteX2" fmla="*/ 4048440 w 4117606"/>
              <a:gd name="connsiteY2" fmla="*/ 0 h 691662"/>
              <a:gd name="connsiteX3" fmla="*/ 4117606 w 4117606"/>
              <a:gd name="connsiteY3" fmla="*/ 69166 h 691662"/>
              <a:gd name="connsiteX4" fmla="*/ 4117606 w 4117606"/>
              <a:gd name="connsiteY4" fmla="*/ 622496 h 691662"/>
              <a:gd name="connsiteX5" fmla="*/ 4048440 w 4117606"/>
              <a:gd name="connsiteY5" fmla="*/ 691662 h 691662"/>
              <a:gd name="connsiteX6" fmla="*/ 69166 w 4117606"/>
              <a:gd name="connsiteY6" fmla="*/ 691662 h 691662"/>
              <a:gd name="connsiteX7" fmla="*/ 0 w 4117606"/>
              <a:gd name="connsiteY7" fmla="*/ 622496 h 691662"/>
              <a:gd name="connsiteX8" fmla="*/ 0 w 4117606"/>
              <a:gd name="connsiteY8" fmla="*/ 69166 h 691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17606" h="691662">
                <a:moveTo>
                  <a:pt x="0" y="69166"/>
                </a:moveTo>
                <a:cubicBezTo>
                  <a:pt x="0" y="30967"/>
                  <a:pt x="30967" y="0"/>
                  <a:pt x="69166" y="0"/>
                </a:cubicBezTo>
                <a:lnTo>
                  <a:pt x="4048440" y="0"/>
                </a:lnTo>
                <a:cubicBezTo>
                  <a:pt x="4086639" y="0"/>
                  <a:pt x="4117606" y="30967"/>
                  <a:pt x="4117606" y="69166"/>
                </a:cubicBezTo>
                <a:lnTo>
                  <a:pt x="4117606" y="622496"/>
                </a:lnTo>
                <a:cubicBezTo>
                  <a:pt x="4117606" y="660695"/>
                  <a:pt x="4086639" y="691662"/>
                  <a:pt x="4048440" y="691662"/>
                </a:cubicBezTo>
                <a:lnTo>
                  <a:pt x="69166" y="691662"/>
                </a:lnTo>
                <a:cubicBezTo>
                  <a:pt x="30967" y="691662"/>
                  <a:pt x="0" y="660695"/>
                  <a:pt x="0" y="622496"/>
                </a:cubicBezTo>
                <a:lnTo>
                  <a:pt x="0" y="69166"/>
                </a:lnTo>
                <a:close/>
              </a:path>
            </a:pathLst>
          </a:cu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4548" tIns="43118" rIns="54548" bIns="43118" numCol="1" spcCol="1270" anchor="ctr" anchorCtr="0">
            <a:noAutofit/>
          </a:bodyPr>
          <a:lstStyle/>
          <a:p>
            <a:pPr lvl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>
                <a:latin typeface="Angsana New" pitchFamily="18" charset="-34"/>
                <a:cs typeface="Angsana New" pitchFamily="18" charset="-34"/>
              </a:rPr>
              <a:t>1. </a:t>
            </a:r>
            <a:r>
              <a:rPr lang="th-TH" sz="1800" kern="1200" dirty="0" smtClean="0">
                <a:latin typeface="Angsana New" pitchFamily="18" charset="-34"/>
                <a:cs typeface="Angsana New" pitchFamily="18" charset="-34"/>
              </a:rPr>
              <a:t>อาชีพ</a:t>
            </a:r>
            <a:r>
              <a:rPr lang="th-TH" sz="1800" kern="1200" dirty="0" smtClean="0"/>
              <a:t>และการค้าระหว่างประเทศของสมาชิกประชาคมอาเซียน</a:t>
            </a:r>
            <a:endParaRPr lang="en-US" sz="1800" kern="1200" dirty="0"/>
          </a:p>
        </p:txBody>
      </p:sp>
      <p:sp>
        <p:nvSpPr>
          <p:cNvPr id="20" name="รูปแบบอิสระ 19"/>
          <p:cNvSpPr/>
          <p:nvPr/>
        </p:nvSpPr>
        <p:spPr>
          <a:xfrm>
            <a:off x="3317716" y="1969959"/>
            <a:ext cx="377037" cy="128829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288297"/>
                </a:lnTo>
                <a:lnTo>
                  <a:pt x="377037" y="1288297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รูปแบบอิสระ 20"/>
          <p:cNvSpPr/>
          <p:nvPr/>
        </p:nvSpPr>
        <p:spPr>
          <a:xfrm>
            <a:off x="3702247" y="2898231"/>
            <a:ext cx="4117606" cy="720050"/>
          </a:xfrm>
          <a:custGeom>
            <a:avLst/>
            <a:gdLst>
              <a:gd name="connsiteX0" fmla="*/ 0 w 4117606"/>
              <a:gd name="connsiteY0" fmla="*/ 72005 h 720050"/>
              <a:gd name="connsiteX1" fmla="*/ 72005 w 4117606"/>
              <a:gd name="connsiteY1" fmla="*/ 0 h 720050"/>
              <a:gd name="connsiteX2" fmla="*/ 4045601 w 4117606"/>
              <a:gd name="connsiteY2" fmla="*/ 0 h 720050"/>
              <a:gd name="connsiteX3" fmla="*/ 4117606 w 4117606"/>
              <a:gd name="connsiteY3" fmla="*/ 72005 h 720050"/>
              <a:gd name="connsiteX4" fmla="*/ 4117606 w 4117606"/>
              <a:gd name="connsiteY4" fmla="*/ 648045 h 720050"/>
              <a:gd name="connsiteX5" fmla="*/ 4045601 w 4117606"/>
              <a:gd name="connsiteY5" fmla="*/ 720050 h 720050"/>
              <a:gd name="connsiteX6" fmla="*/ 72005 w 4117606"/>
              <a:gd name="connsiteY6" fmla="*/ 720050 h 720050"/>
              <a:gd name="connsiteX7" fmla="*/ 0 w 4117606"/>
              <a:gd name="connsiteY7" fmla="*/ 648045 h 720050"/>
              <a:gd name="connsiteX8" fmla="*/ 0 w 4117606"/>
              <a:gd name="connsiteY8" fmla="*/ 72005 h 72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17606" h="720050">
                <a:moveTo>
                  <a:pt x="0" y="72005"/>
                </a:moveTo>
                <a:cubicBezTo>
                  <a:pt x="0" y="32238"/>
                  <a:pt x="32238" y="0"/>
                  <a:pt x="72005" y="0"/>
                </a:cubicBezTo>
                <a:lnTo>
                  <a:pt x="4045601" y="0"/>
                </a:lnTo>
                <a:cubicBezTo>
                  <a:pt x="4085368" y="0"/>
                  <a:pt x="4117606" y="32238"/>
                  <a:pt x="4117606" y="72005"/>
                </a:cubicBezTo>
                <a:lnTo>
                  <a:pt x="4117606" y="648045"/>
                </a:lnTo>
                <a:cubicBezTo>
                  <a:pt x="4117606" y="687812"/>
                  <a:pt x="4085368" y="720050"/>
                  <a:pt x="4045601" y="720050"/>
                </a:cubicBezTo>
                <a:lnTo>
                  <a:pt x="72005" y="720050"/>
                </a:lnTo>
                <a:cubicBezTo>
                  <a:pt x="32238" y="720050"/>
                  <a:pt x="0" y="687812"/>
                  <a:pt x="0" y="648045"/>
                </a:cubicBezTo>
                <a:lnTo>
                  <a:pt x="0" y="72005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5380" tIns="43950" rIns="55380" bIns="43950" numCol="1" spcCol="1270" anchor="ctr" anchorCtr="0">
            <a:noAutofit/>
          </a:bodyPr>
          <a:lstStyle/>
          <a:p>
            <a:pPr lvl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>
                <a:latin typeface="Angsana New" pitchFamily="18" charset="-34"/>
              </a:rPr>
              <a:t>2. </a:t>
            </a:r>
            <a:r>
              <a:rPr lang="th-TH" sz="1800" kern="1200" dirty="0" smtClean="0">
                <a:latin typeface="Angsana New" pitchFamily="18" charset="-34"/>
              </a:rPr>
              <a:t>นโยบายส่งเสริมนักลงทุนของประเทศสมาชิกประชาคมอาเซียน</a:t>
            </a:r>
            <a:endParaRPr lang="en-US" sz="1800" kern="1200" dirty="0">
              <a:latin typeface="Angsana New" pitchFamily="18" charset="-34"/>
            </a:endParaRPr>
          </a:p>
        </p:txBody>
      </p:sp>
      <p:sp>
        <p:nvSpPr>
          <p:cNvPr id="22" name="รูปแบบอิสระ 21"/>
          <p:cNvSpPr/>
          <p:nvPr/>
        </p:nvSpPr>
        <p:spPr>
          <a:xfrm>
            <a:off x="3317716" y="1969959"/>
            <a:ext cx="377037" cy="21196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119641"/>
                </a:lnTo>
                <a:lnTo>
                  <a:pt x="377037" y="2119641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รูปแบบอิสระ 22"/>
          <p:cNvSpPr/>
          <p:nvPr/>
        </p:nvSpPr>
        <p:spPr>
          <a:xfrm>
            <a:off x="3694754" y="3736586"/>
            <a:ext cx="4076871" cy="706029"/>
          </a:xfrm>
          <a:custGeom>
            <a:avLst/>
            <a:gdLst>
              <a:gd name="connsiteX0" fmla="*/ 0 w 4076871"/>
              <a:gd name="connsiteY0" fmla="*/ 70603 h 706029"/>
              <a:gd name="connsiteX1" fmla="*/ 70603 w 4076871"/>
              <a:gd name="connsiteY1" fmla="*/ 0 h 706029"/>
              <a:gd name="connsiteX2" fmla="*/ 4006268 w 4076871"/>
              <a:gd name="connsiteY2" fmla="*/ 0 h 706029"/>
              <a:gd name="connsiteX3" fmla="*/ 4076871 w 4076871"/>
              <a:gd name="connsiteY3" fmla="*/ 70603 h 706029"/>
              <a:gd name="connsiteX4" fmla="*/ 4076871 w 4076871"/>
              <a:gd name="connsiteY4" fmla="*/ 635426 h 706029"/>
              <a:gd name="connsiteX5" fmla="*/ 4006268 w 4076871"/>
              <a:gd name="connsiteY5" fmla="*/ 706029 h 706029"/>
              <a:gd name="connsiteX6" fmla="*/ 70603 w 4076871"/>
              <a:gd name="connsiteY6" fmla="*/ 706029 h 706029"/>
              <a:gd name="connsiteX7" fmla="*/ 0 w 4076871"/>
              <a:gd name="connsiteY7" fmla="*/ 635426 h 706029"/>
              <a:gd name="connsiteX8" fmla="*/ 0 w 4076871"/>
              <a:gd name="connsiteY8" fmla="*/ 70603 h 706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6871" h="706029">
                <a:moveTo>
                  <a:pt x="0" y="70603"/>
                </a:moveTo>
                <a:cubicBezTo>
                  <a:pt x="0" y="31610"/>
                  <a:pt x="31610" y="0"/>
                  <a:pt x="70603" y="0"/>
                </a:cubicBezTo>
                <a:lnTo>
                  <a:pt x="4006268" y="0"/>
                </a:lnTo>
                <a:cubicBezTo>
                  <a:pt x="4045261" y="0"/>
                  <a:pt x="4076871" y="31610"/>
                  <a:pt x="4076871" y="70603"/>
                </a:cubicBezTo>
                <a:lnTo>
                  <a:pt x="4076871" y="635426"/>
                </a:lnTo>
                <a:cubicBezTo>
                  <a:pt x="4076871" y="674419"/>
                  <a:pt x="4045261" y="706029"/>
                  <a:pt x="4006268" y="706029"/>
                </a:cubicBezTo>
                <a:lnTo>
                  <a:pt x="70603" y="706029"/>
                </a:lnTo>
                <a:cubicBezTo>
                  <a:pt x="31610" y="706029"/>
                  <a:pt x="0" y="674419"/>
                  <a:pt x="0" y="635426"/>
                </a:cubicBezTo>
                <a:lnTo>
                  <a:pt x="0" y="70603"/>
                </a:lnTo>
                <a:close/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4969" tIns="43539" rIns="54969" bIns="43539" numCol="1" spcCol="1270" anchor="ctr" anchorCtr="0">
            <a:noAutofit/>
          </a:bodyPr>
          <a:lstStyle/>
          <a:p>
            <a:pPr lvl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>
                <a:latin typeface="C"/>
              </a:rPr>
              <a:t>3.</a:t>
            </a:r>
            <a:r>
              <a:rPr lang="th-TH" sz="1800" kern="1200" dirty="0" smtClean="0">
                <a:latin typeface="C"/>
              </a:rPr>
              <a:t> ลักษณะของนักธุรกิจและการให้บริการจัดจำหน่าย</a:t>
            </a:r>
            <a:endParaRPr lang="en-US" sz="1800" kern="1200" dirty="0">
              <a:latin typeface="C"/>
            </a:endParaRPr>
          </a:p>
        </p:txBody>
      </p:sp>
      <p:sp>
        <p:nvSpPr>
          <p:cNvPr id="24" name="รูปแบบอิสระ 23"/>
          <p:cNvSpPr/>
          <p:nvPr/>
        </p:nvSpPr>
        <p:spPr>
          <a:xfrm>
            <a:off x="3317716" y="1969959"/>
            <a:ext cx="377037" cy="295948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959487"/>
                </a:lnTo>
                <a:lnTo>
                  <a:pt x="377037" y="2959487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รูปแบบอิสระ 24"/>
          <p:cNvSpPr/>
          <p:nvPr/>
        </p:nvSpPr>
        <p:spPr>
          <a:xfrm>
            <a:off x="3694754" y="4560920"/>
            <a:ext cx="4117606" cy="737053"/>
          </a:xfrm>
          <a:custGeom>
            <a:avLst/>
            <a:gdLst>
              <a:gd name="connsiteX0" fmla="*/ 0 w 4117606"/>
              <a:gd name="connsiteY0" fmla="*/ 73705 h 737053"/>
              <a:gd name="connsiteX1" fmla="*/ 73705 w 4117606"/>
              <a:gd name="connsiteY1" fmla="*/ 0 h 737053"/>
              <a:gd name="connsiteX2" fmla="*/ 4043901 w 4117606"/>
              <a:gd name="connsiteY2" fmla="*/ 0 h 737053"/>
              <a:gd name="connsiteX3" fmla="*/ 4117606 w 4117606"/>
              <a:gd name="connsiteY3" fmla="*/ 73705 h 737053"/>
              <a:gd name="connsiteX4" fmla="*/ 4117606 w 4117606"/>
              <a:gd name="connsiteY4" fmla="*/ 663348 h 737053"/>
              <a:gd name="connsiteX5" fmla="*/ 4043901 w 4117606"/>
              <a:gd name="connsiteY5" fmla="*/ 737053 h 737053"/>
              <a:gd name="connsiteX6" fmla="*/ 73705 w 4117606"/>
              <a:gd name="connsiteY6" fmla="*/ 737053 h 737053"/>
              <a:gd name="connsiteX7" fmla="*/ 0 w 4117606"/>
              <a:gd name="connsiteY7" fmla="*/ 663348 h 737053"/>
              <a:gd name="connsiteX8" fmla="*/ 0 w 4117606"/>
              <a:gd name="connsiteY8" fmla="*/ 73705 h 737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17606" h="737053">
                <a:moveTo>
                  <a:pt x="0" y="73705"/>
                </a:moveTo>
                <a:cubicBezTo>
                  <a:pt x="0" y="32999"/>
                  <a:pt x="32999" y="0"/>
                  <a:pt x="73705" y="0"/>
                </a:cubicBezTo>
                <a:lnTo>
                  <a:pt x="4043901" y="0"/>
                </a:lnTo>
                <a:cubicBezTo>
                  <a:pt x="4084607" y="0"/>
                  <a:pt x="4117606" y="32999"/>
                  <a:pt x="4117606" y="73705"/>
                </a:cubicBezTo>
                <a:lnTo>
                  <a:pt x="4117606" y="663348"/>
                </a:lnTo>
                <a:cubicBezTo>
                  <a:pt x="4117606" y="704054"/>
                  <a:pt x="4084607" y="737053"/>
                  <a:pt x="4043901" y="737053"/>
                </a:cubicBezTo>
                <a:lnTo>
                  <a:pt x="73705" y="737053"/>
                </a:lnTo>
                <a:cubicBezTo>
                  <a:pt x="32999" y="737053"/>
                  <a:pt x="0" y="704054"/>
                  <a:pt x="0" y="663348"/>
                </a:cubicBezTo>
                <a:lnTo>
                  <a:pt x="0" y="73705"/>
                </a:lnTo>
                <a:close/>
              </a:path>
            </a:pathLst>
          </a:custGeom>
          <a:ln w="38100">
            <a:solidFill>
              <a:srgbClr val="7030A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5878" tIns="44448" rIns="55878" bIns="44448" numCol="1" spcCol="1270" anchor="ctr" anchorCtr="0">
            <a:noAutofit/>
          </a:bodyPr>
          <a:lstStyle/>
          <a:p>
            <a:pPr lvl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>
                <a:latin typeface="Angsana New" pitchFamily="18" charset="-34"/>
                <a:cs typeface="Angsana New" pitchFamily="18" charset="-34"/>
              </a:rPr>
              <a:t>4.  </a:t>
            </a:r>
            <a:r>
              <a:rPr lang="th-TH" sz="1800" kern="1200" dirty="0" smtClean="0"/>
              <a:t>ช่องทางการจัดจำหน่ายสินค้าประเทศสมาชิกประชาคม </a:t>
            </a:r>
          </a:p>
          <a:p>
            <a:pPr lvl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1800" kern="1200" dirty="0" smtClean="0"/>
              <a:t>     อาเซียนกลุ่มใหม่ </a:t>
            </a:r>
            <a:r>
              <a:rPr lang="en-US" sz="1400" kern="1200" dirty="0" smtClean="0"/>
              <a:t>(CLMV)</a:t>
            </a:r>
            <a:endParaRPr lang="en-US" sz="1400" kern="1200" dirty="0"/>
          </a:p>
        </p:txBody>
      </p:sp>
      <p:sp>
        <p:nvSpPr>
          <p:cNvPr id="26" name="รูปแบบอิสระ 25"/>
          <p:cNvSpPr/>
          <p:nvPr/>
        </p:nvSpPr>
        <p:spPr>
          <a:xfrm>
            <a:off x="3317716" y="1969959"/>
            <a:ext cx="377037" cy="382849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828498"/>
                </a:lnTo>
                <a:lnTo>
                  <a:pt x="377037" y="3828498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รูปแบบอิสระ 26"/>
          <p:cNvSpPr/>
          <p:nvPr/>
        </p:nvSpPr>
        <p:spPr>
          <a:xfrm>
            <a:off x="3694754" y="5416278"/>
            <a:ext cx="4074062" cy="764358"/>
          </a:xfrm>
          <a:custGeom>
            <a:avLst/>
            <a:gdLst>
              <a:gd name="connsiteX0" fmla="*/ 0 w 4074062"/>
              <a:gd name="connsiteY0" fmla="*/ 76436 h 764358"/>
              <a:gd name="connsiteX1" fmla="*/ 76436 w 4074062"/>
              <a:gd name="connsiteY1" fmla="*/ 0 h 764358"/>
              <a:gd name="connsiteX2" fmla="*/ 3997626 w 4074062"/>
              <a:gd name="connsiteY2" fmla="*/ 0 h 764358"/>
              <a:gd name="connsiteX3" fmla="*/ 4074062 w 4074062"/>
              <a:gd name="connsiteY3" fmla="*/ 76436 h 764358"/>
              <a:gd name="connsiteX4" fmla="*/ 4074062 w 4074062"/>
              <a:gd name="connsiteY4" fmla="*/ 687922 h 764358"/>
              <a:gd name="connsiteX5" fmla="*/ 3997626 w 4074062"/>
              <a:gd name="connsiteY5" fmla="*/ 764358 h 764358"/>
              <a:gd name="connsiteX6" fmla="*/ 76436 w 4074062"/>
              <a:gd name="connsiteY6" fmla="*/ 764358 h 764358"/>
              <a:gd name="connsiteX7" fmla="*/ 0 w 4074062"/>
              <a:gd name="connsiteY7" fmla="*/ 687922 h 764358"/>
              <a:gd name="connsiteX8" fmla="*/ 0 w 4074062"/>
              <a:gd name="connsiteY8" fmla="*/ 76436 h 764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4062" h="764358">
                <a:moveTo>
                  <a:pt x="0" y="76436"/>
                </a:moveTo>
                <a:cubicBezTo>
                  <a:pt x="0" y="34222"/>
                  <a:pt x="34222" y="0"/>
                  <a:pt x="76436" y="0"/>
                </a:cubicBezTo>
                <a:lnTo>
                  <a:pt x="3997626" y="0"/>
                </a:lnTo>
                <a:cubicBezTo>
                  <a:pt x="4039840" y="0"/>
                  <a:pt x="4074062" y="34222"/>
                  <a:pt x="4074062" y="76436"/>
                </a:cubicBezTo>
                <a:lnTo>
                  <a:pt x="4074062" y="687922"/>
                </a:lnTo>
                <a:cubicBezTo>
                  <a:pt x="4074062" y="730136"/>
                  <a:pt x="4039840" y="764358"/>
                  <a:pt x="3997626" y="764358"/>
                </a:cubicBezTo>
                <a:lnTo>
                  <a:pt x="76436" y="764358"/>
                </a:lnTo>
                <a:cubicBezTo>
                  <a:pt x="34222" y="764358"/>
                  <a:pt x="0" y="730136"/>
                  <a:pt x="0" y="687922"/>
                </a:cubicBezTo>
                <a:lnTo>
                  <a:pt x="0" y="76436"/>
                </a:lnTo>
                <a:close/>
              </a:path>
            </a:pathLst>
          </a:custGeom>
          <a:ln w="38100">
            <a:solidFill>
              <a:srgbClr val="FFFF0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6677" tIns="45247" rIns="56677" bIns="45247" numCol="1" spcCol="1270" anchor="ctr" anchorCtr="0">
            <a:noAutofit/>
          </a:bodyPr>
          <a:lstStyle/>
          <a:p>
            <a:pPr lvl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>
                <a:latin typeface="Angsana New" pitchFamily="18" charset="-34"/>
                <a:cs typeface="Angsana New" pitchFamily="18" charset="-34"/>
              </a:rPr>
              <a:t>   5</a:t>
            </a:r>
            <a:r>
              <a:rPr lang="en-US" sz="1800" kern="1200" dirty="0" smtClean="0"/>
              <a:t>. </a:t>
            </a:r>
            <a:r>
              <a:rPr lang="th-TH" sz="1800" kern="1200" dirty="0" smtClean="0"/>
              <a:t>ตัวอย่างตลาดสินค้าอุปโภคของประเทศลาว</a:t>
            </a:r>
            <a:endParaRPr lang="en-US" sz="1800" kern="1200" dirty="0"/>
          </a:p>
        </p:txBody>
      </p:sp>
      <p:pic>
        <p:nvPicPr>
          <p:cNvPr id="15" name="รูปภาพ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36" b="1837"/>
          <a:stretch/>
        </p:blipFill>
        <p:spPr>
          <a:xfrm rot="5400000">
            <a:off x="-2839576" y="2801112"/>
            <a:ext cx="6120682" cy="463689"/>
          </a:xfrm>
          <a:prstGeom prst="rect">
            <a:avLst/>
          </a:prstGeom>
        </p:spPr>
      </p:pic>
      <p:pic>
        <p:nvPicPr>
          <p:cNvPr id="16" name="รูปภาพ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2044" y="2086486"/>
            <a:ext cx="1821764" cy="2920622"/>
          </a:xfrm>
          <a:prstGeom prst="rect">
            <a:avLst/>
          </a:prstGeom>
        </p:spPr>
      </p:pic>
      <p:pic>
        <p:nvPicPr>
          <p:cNvPr id="28" name="รูปภาพ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  <p:bldP spid="23" grpId="0" animBg="1"/>
      <p:bldP spid="25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086" y="129406"/>
            <a:ext cx="8676456" cy="1323439"/>
          </a:xfrm>
          <a:prstGeom prst="rect">
            <a:avLst/>
          </a:prstGeom>
          <a:solidFill>
            <a:srgbClr val="000000">
              <a:alpha val="21961"/>
            </a:srgb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ผลิตภัณฑ์และการจัด</a:t>
            </a:r>
            <a:r>
              <a:rPr lang="th-TH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จำหน่าย</a:t>
            </a:r>
          </a:p>
          <a:p>
            <a:pPr algn="ctr">
              <a:defRPr/>
            </a:pPr>
            <a:r>
              <a:rPr lang="th-TH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กลุ่ม</a:t>
            </a:r>
            <a:r>
              <a:rPr lang="th-TH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ประชาคมเศรษฐกิจอาเซียน สรุปสาระสำคัญ </a:t>
            </a:r>
            <a:endParaRPr lang="en-US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ngsanaUPC"/>
              <a:ea typeface="ＭＳ Ｐゴシック" charset="0"/>
              <a:cs typeface="AngsanaUPC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38866" y="2852936"/>
            <a:ext cx="8064896" cy="4154984"/>
          </a:xfrm>
          <a:prstGeom prst="rect">
            <a:avLst/>
          </a:prstGeom>
          <a:solidFill>
            <a:srgbClr val="FFFFFF">
              <a:alpha val="45098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1. อาชีพ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และสินค้าส่งออกของประชากรของประเทศสมาชิกอาเซียน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อินโดนีเซีย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อาชีพ 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เกษตรกรรม 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เหมืองแร่ อุตสาหกรรม สินค้าส่งออก น้ำมัน  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ก๊าซ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ธรรมชาติ </a:t>
            </a:r>
          </a:p>
          <a:p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endParaRPr lang="th-TH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187624" y="2132856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ได้ดังนี้</a:t>
            </a:r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810126"/>
            <a:ext cx="4752528" cy="2849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สี่เหลี่ยมผืนผ้า 12"/>
          <p:cNvSpPr/>
          <p:nvPr/>
        </p:nvSpPr>
        <p:spPr>
          <a:xfrm>
            <a:off x="539552" y="4224769"/>
            <a:ext cx="9001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มาเลเซีย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อาชีพ 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ทำ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สวน 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ทำไร่ 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ประมง สินค้าส่งออก น้ำมัน ก๊าซธรรมชาติ 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พริกไทย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ขาว, ดำ 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539552" y="4955684"/>
            <a:ext cx="80642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ฟิลิปปินส์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อาชีพ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หลัก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ขาย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แรงงานขายแรงงานต่างประเทศ 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และเกษตรกรรม สินค้า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ส่งออก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แผงวงจร    </a:t>
            </a:r>
          </a:p>
          <a:p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ไฟฟ้า 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รถยนต์และส่วนประกอบ </a:t>
            </a: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539552" y="6021288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พม่า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อาชีพ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หลัก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เกษตรกรรม 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สินค้าส่งออก 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ไม้สัก </a:t>
            </a:r>
            <a:r>
              <a:rPr lang="th-TH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อัญมณี</a:t>
            </a:r>
            <a:endParaRPr lang="th-TH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/>
      <p:bldP spid="13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11448" y="260648"/>
            <a:ext cx="8960544" cy="4893647"/>
          </a:xfrm>
          <a:prstGeom prst="rect">
            <a:avLst/>
          </a:prstGeom>
          <a:solidFill>
            <a:srgbClr val="FFFFFF">
              <a:alpha val="45098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สิงคโปร์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อาชีพหลัก 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ธุรกิจ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การค้าและอุตสาหกรรม สินค้า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ส่งออก ได้แก่ น้ำมันสำเร็จรูป 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แผงวงจรไฟฟ้า </a:t>
            </a:r>
            <a:endParaRPr lang="th-TH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12134" y="1363298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บรูไน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ดา</a:t>
            </a:r>
            <a:r>
              <a:rPr lang="th-TH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รุส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ซาลาม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อาชีพ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รับจ้าง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ทำงานกับภาครัฐ สินค้าส่งออก น้ำมันดิบ 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ก๊าช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ธรรมชาติ 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12133" y="2094213"/>
            <a:ext cx="89256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เวียดนาม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อาชีพ 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เกษตรกรรม 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อุตสาหกรรม สินค้าส่งออก 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เครื่องเฟอร์นิเจอร์ 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สิ่งทอ  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12134" y="2842168"/>
            <a:ext cx="8492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ลาว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อาชีพหลัก 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เกษตรกรรม 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สินค้าส่งออก ได้แก่ 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ไม้ 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และไม้แปรรูป 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แร่ธาตุ 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ชากาแฟ เครื่องเทศ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07504" y="3573016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กัมพูชา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อาชีพ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หลัก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ได้แก่ เกษตรกรรม 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สินค้าส่งออก ข้าว น้ำตาล 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วัสดุก่อสร้าง 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เครื่องสุขภัณฑ์ ผลิตภัณฑ์พลาสติก</a:t>
            </a:r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301208"/>
            <a:ext cx="5701636" cy="1591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117" y="4077072"/>
            <a:ext cx="2973634" cy="3304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38866" y="2060848"/>
            <a:ext cx="8064896" cy="4893647"/>
          </a:xfrm>
          <a:prstGeom prst="rect">
            <a:avLst/>
          </a:prstGeom>
          <a:solidFill>
            <a:srgbClr val="FFFFFF">
              <a:alpha val="45098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2. นโยบายส่งเสริมนักลงทุนของประเทศสมาชิกประชาคมอาเซียน 	</a:t>
            </a:r>
          </a:p>
          <a:p>
            <a:pPr lvl="1"/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บรูไน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ดา</a:t>
            </a:r>
            <a:r>
              <a:rPr lang="th-TH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รุส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ซาลาม 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pPr lvl="1"/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อนุญาต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ให้มีการลงทุนเกือบทุกสาขา และต่างชาติถือหุ้นได้ 100 %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-243408"/>
            <a:ext cx="5328592" cy="3194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539552" y="3432681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กัมพูชา </a:t>
            </a:r>
          </a:p>
          <a:p>
            <a:pPr lvl="1"/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รัฐ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ให้ความสำคัญ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ในนโยบาย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ส่งเสริมการลงทุนควบคู่การรับ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ความช่วยเหลือ </a:t>
            </a:r>
            <a:endParaRPr lang="th-TH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539552" y="4163596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อินโดนีเซีย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ออก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มาตรการกระตุ้นการลงทุนภายในประเทศ 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39552" y="4884964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ลาว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รัฐ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ส่งเสริมการลงทุนจากต่างชาติ 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39552" y="5595752"/>
            <a:ext cx="8604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มาเลเซีย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อนุญาต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ให้ต่างชาติมาลงทุนร้อยละ 100 สาขาบริการย่อย 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27 สาขา </a:t>
            </a:r>
            <a:endParaRPr lang="th-TH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43496" y="332656"/>
            <a:ext cx="8064896" cy="4893647"/>
          </a:xfrm>
          <a:prstGeom prst="rect">
            <a:avLst/>
          </a:prstGeom>
          <a:solidFill>
            <a:srgbClr val="FFFFFF">
              <a:alpha val="45098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พม่า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รัฐ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อนุญาตให้ลงทุนออกเป็น 2 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รูปแบบ คือ ต่างชาติ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ลงทุนได้ร้อยละ 100 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</a:p>
          <a:p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  และ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รัฐร่วมทุนด้วย 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44182" y="1837859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ฟิลิปปินส์ 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รัฐบาล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สร้างบรรยากาศเสริมสร้างการลงทุนโดยลดขั้นตอน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การดำเนิน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ธุรกิจ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44182" y="2567231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สิงคโปร์ 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ให้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สิทธิประโยชน์ทางภาษี 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544182" y="3287311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ไทย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เปิด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เสรีและส่งเสริมการค้าเสรี 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39552" y="3998099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เวียดนาม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นโยบาย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การดึงดูดนักลงทุนจากต่างชาติโดยตรง</a:t>
            </a:r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301208"/>
            <a:ext cx="5701636" cy="1591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678413"/>
            <a:ext cx="2973634" cy="3304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รูปแบบอิสระ 7"/>
          <p:cNvSpPr/>
          <p:nvPr/>
        </p:nvSpPr>
        <p:spPr>
          <a:xfrm>
            <a:off x="3131840" y="910882"/>
            <a:ext cx="4779887" cy="1217473"/>
          </a:xfrm>
          <a:custGeom>
            <a:avLst/>
            <a:gdLst>
              <a:gd name="connsiteX0" fmla="*/ 0 w 4779887"/>
              <a:gd name="connsiteY0" fmla="*/ 121747 h 1217473"/>
              <a:gd name="connsiteX1" fmla="*/ 121747 w 4779887"/>
              <a:gd name="connsiteY1" fmla="*/ 0 h 1217473"/>
              <a:gd name="connsiteX2" fmla="*/ 4658140 w 4779887"/>
              <a:gd name="connsiteY2" fmla="*/ 0 h 1217473"/>
              <a:gd name="connsiteX3" fmla="*/ 4779887 w 4779887"/>
              <a:gd name="connsiteY3" fmla="*/ 121747 h 1217473"/>
              <a:gd name="connsiteX4" fmla="*/ 4779887 w 4779887"/>
              <a:gd name="connsiteY4" fmla="*/ 1095726 h 1217473"/>
              <a:gd name="connsiteX5" fmla="*/ 4658140 w 4779887"/>
              <a:gd name="connsiteY5" fmla="*/ 1217473 h 1217473"/>
              <a:gd name="connsiteX6" fmla="*/ 121747 w 4779887"/>
              <a:gd name="connsiteY6" fmla="*/ 1217473 h 1217473"/>
              <a:gd name="connsiteX7" fmla="*/ 0 w 4779887"/>
              <a:gd name="connsiteY7" fmla="*/ 1095726 h 1217473"/>
              <a:gd name="connsiteX8" fmla="*/ 0 w 4779887"/>
              <a:gd name="connsiteY8" fmla="*/ 121747 h 1217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9887" h="1217473">
                <a:moveTo>
                  <a:pt x="0" y="121747"/>
                </a:moveTo>
                <a:cubicBezTo>
                  <a:pt x="0" y="54508"/>
                  <a:pt x="54508" y="0"/>
                  <a:pt x="121747" y="0"/>
                </a:cubicBezTo>
                <a:lnTo>
                  <a:pt x="4658140" y="0"/>
                </a:lnTo>
                <a:cubicBezTo>
                  <a:pt x="4725379" y="0"/>
                  <a:pt x="4779887" y="54508"/>
                  <a:pt x="4779887" y="121747"/>
                </a:cubicBezTo>
                <a:lnTo>
                  <a:pt x="4779887" y="1095726"/>
                </a:lnTo>
                <a:cubicBezTo>
                  <a:pt x="4779887" y="1162965"/>
                  <a:pt x="4725379" y="1217473"/>
                  <a:pt x="4658140" y="1217473"/>
                </a:cubicBezTo>
                <a:lnTo>
                  <a:pt x="121747" y="1217473"/>
                </a:lnTo>
                <a:cubicBezTo>
                  <a:pt x="54508" y="1217473"/>
                  <a:pt x="0" y="1162965"/>
                  <a:pt x="0" y="1095726"/>
                </a:cubicBezTo>
                <a:lnTo>
                  <a:pt x="0" y="121747"/>
                </a:lnTo>
                <a:close/>
              </a:path>
            </a:pathLst>
          </a:custGeom>
          <a:solidFill>
            <a:schemeClr val="tx1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0429" tIns="78839" rIns="100429" bIns="78839" numCol="1" spcCol="1270" anchor="ctr" anchorCtr="0">
            <a:noAutofit/>
          </a:bodyPr>
          <a:lstStyle/>
          <a:p>
            <a:pPr lvl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400" b="0" kern="12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การค้ากลุ่มประชาคมเศรษฐกิจอาเซียน</a:t>
            </a:r>
            <a:endParaRPr lang="en-US" sz="3400" b="0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รูปแบบอิสระ 8"/>
          <p:cNvSpPr/>
          <p:nvPr/>
        </p:nvSpPr>
        <p:spPr>
          <a:xfrm>
            <a:off x="3609829" y="2128355"/>
            <a:ext cx="477988" cy="44961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49610"/>
                </a:lnTo>
                <a:lnTo>
                  <a:pt x="477988" y="449610"/>
                </a:lnTo>
              </a:path>
            </a:pathLst>
          </a:custGeom>
          <a:noFill/>
          <a:ln w="38100"/>
        </p:spPr>
        <p:style>
          <a:lnRef idx="1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รูปแบบอิสระ 9"/>
          <p:cNvSpPr/>
          <p:nvPr/>
        </p:nvSpPr>
        <p:spPr>
          <a:xfrm>
            <a:off x="4087817" y="2278225"/>
            <a:ext cx="3777984" cy="599480"/>
          </a:xfrm>
          <a:custGeom>
            <a:avLst/>
            <a:gdLst>
              <a:gd name="connsiteX0" fmla="*/ 0 w 3777984"/>
              <a:gd name="connsiteY0" fmla="*/ 59948 h 599480"/>
              <a:gd name="connsiteX1" fmla="*/ 59948 w 3777984"/>
              <a:gd name="connsiteY1" fmla="*/ 0 h 599480"/>
              <a:gd name="connsiteX2" fmla="*/ 3718036 w 3777984"/>
              <a:gd name="connsiteY2" fmla="*/ 0 h 599480"/>
              <a:gd name="connsiteX3" fmla="*/ 3777984 w 3777984"/>
              <a:gd name="connsiteY3" fmla="*/ 59948 h 599480"/>
              <a:gd name="connsiteX4" fmla="*/ 3777984 w 3777984"/>
              <a:gd name="connsiteY4" fmla="*/ 539532 h 599480"/>
              <a:gd name="connsiteX5" fmla="*/ 3718036 w 3777984"/>
              <a:gd name="connsiteY5" fmla="*/ 599480 h 599480"/>
              <a:gd name="connsiteX6" fmla="*/ 59948 w 3777984"/>
              <a:gd name="connsiteY6" fmla="*/ 599480 h 599480"/>
              <a:gd name="connsiteX7" fmla="*/ 0 w 3777984"/>
              <a:gd name="connsiteY7" fmla="*/ 539532 h 599480"/>
              <a:gd name="connsiteX8" fmla="*/ 0 w 3777984"/>
              <a:gd name="connsiteY8" fmla="*/ 59948 h 599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77984" h="599480">
                <a:moveTo>
                  <a:pt x="0" y="59948"/>
                </a:moveTo>
                <a:cubicBezTo>
                  <a:pt x="0" y="26840"/>
                  <a:pt x="26840" y="0"/>
                  <a:pt x="59948" y="0"/>
                </a:cubicBezTo>
                <a:lnTo>
                  <a:pt x="3718036" y="0"/>
                </a:lnTo>
                <a:cubicBezTo>
                  <a:pt x="3751144" y="0"/>
                  <a:pt x="3777984" y="26840"/>
                  <a:pt x="3777984" y="59948"/>
                </a:cubicBezTo>
                <a:lnTo>
                  <a:pt x="3777984" y="539532"/>
                </a:lnTo>
                <a:cubicBezTo>
                  <a:pt x="3777984" y="572640"/>
                  <a:pt x="3751144" y="599480"/>
                  <a:pt x="3718036" y="599480"/>
                </a:cubicBezTo>
                <a:lnTo>
                  <a:pt x="59948" y="599480"/>
                </a:lnTo>
                <a:cubicBezTo>
                  <a:pt x="26840" y="599480"/>
                  <a:pt x="0" y="572640"/>
                  <a:pt x="0" y="539532"/>
                </a:cubicBezTo>
                <a:lnTo>
                  <a:pt x="0" y="59948"/>
                </a:lnTo>
                <a:close/>
              </a:path>
            </a:pathLst>
          </a:custGeom>
          <a:ln w="38100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753" tIns="41688" rIns="53753" bIns="41688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kern="1200" dirty="0" smtClean="0">
                <a:latin typeface="Angsana New" pitchFamily="18" charset="-34"/>
                <a:cs typeface="Angsana New" pitchFamily="18" charset="-34"/>
              </a:rPr>
              <a:t>    1</a:t>
            </a:r>
            <a:r>
              <a:rPr lang="th-TH" sz="1900" b="1" kern="1200" dirty="0" smtClean="0"/>
              <a:t>.ประวัติความเป็นมาของประชาคมอาเซียน</a:t>
            </a:r>
            <a:endParaRPr lang="en-US" sz="1900" b="1" kern="1200" dirty="0"/>
          </a:p>
        </p:txBody>
      </p:sp>
      <p:sp>
        <p:nvSpPr>
          <p:cNvPr id="11" name="รูปแบบอิสระ 10"/>
          <p:cNvSpPr/>
          <p:nvPr/>
        </p:nvSpPr>
        <p:spPr>
          <a:xfrm>
            <a:off x="3609829" y="2128355"/>
            <a:ext cx="477988" cy="119896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98961"/>
                </a:lnTo>
                <a:lnTo>
                  <a:pt x="477988" y="1198961"/>
                </a:lnTo>
              </a:path>
            </a:pathLst>
          </a:custGeom>
          <a:noFill/>
          <a:ln w="38100"/>
        </p:spPr>
        <p:style>
          <a:lnRef idx="1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รูปแบบอิสระ 11"/>
          <p:cNvSpPr/>
          <p:nvPr/>
        </p:nvSpPr>
        <p:spPr>
          <a:xfrm>
            <a:off x="4087817" y="3027576"/>
            <a:ext cx="3802040" cy="599480"/>
          </a:xfrm>
          <a:custGeom>
            <a:avLst/>
            <a:gdLst>
              <a:gd name="connsiteX0" fmla="*/ 0 w 3802040"/>
              <a:gd name="connsiteY0" fmla="*/ 59948 h 599480"/>
              <a:gd name="connsiteX1" fmla="*/ 59948 w 3802040"/>
              <a:gd name="connsiteY1" fmla="*/ 0 h 599480"/>
              <a:gd name="connsiteX2" fmla="*/ 3742092 w 3802040"/>
              <a:gd name="connsiteY2" fmla="*/ 0 h 599480"/>
              <a:gd name="connsiteX3" fmla="*/ 3802040 w 3802040"/>
              <a:gd name="connsiteY3" fmla="*/ 59948 h 599480"/>
              <a:gd name="connsiteX4" fmla="*/ 3802040 w 3802040"/>
              <a:gd name="connsiteY4" fmla="*/ 539532 h 599480"/>
              <a:gd name="connsiteX5" fmla="*/ 3742092 w 3802040"/>
              <a:gd name="connsiteY5" fmla="*/ 599480 h 599480"/>
              <a:gd name="connsiteX6" fmla="*/ 59948 w 3802040"/>
              <a:gd name="connsiteY6" fmla="*/ 599480 h 599480"/>
              <a:gd name="connsiteX7" fmla="*/ 0 w 3802040"/>
              <a:gd name="connsiteY7" fmla="*/ 539532 h 599480"/>
              <a:gd name="connsiteX8" fmla="*/ 0 w 3802040"/>
              <a:gd name="connsiteY8" fmla="*/ 59948 h 599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02040" h="599480">
                <a:moveTo>
                  <a:pt x="0" y="59948"/>
                </a:moveTo>
                <a:cubicBezTo>
                  <a:pt x="0" y="26840"/>
                  <a:pt x="26840" y="0"/>
                  <a:pt x="59948" y="0"/>
                </a:cubicBezTo>
                <a:lnTo>
                  <a:pt x="3742092" y="0"/>
                </a:lnTo>
                <a:cubicBezTo>
                  <a:pt x="3775200" y="0"/>
                  <a:pt x="3802040" y="26840"/>
                  <a:pt x="3802040" y="59948"/>
                </a:cubicBezTo>
                <a:lnTo>
                  <a:pt x="3802040" y="539532"/>
                </a:lnTo>
                <a:cubicBezTo>
                  <a:pt x="3802040" y="572640"/>
                  <a:pt x="3775200" y="599480"/>
                  <a:pt x="3742092" y="599480"/>
                </a:cubicBezTo>
                <a:lnTo>
                  <a:pt x="59948" y="599480"/>
                </a:lnTo>
                <a:cubicBezTo>
                  <a:pt x="26840" y="599480"/>
                  <a:pt x="0" y="572640"/>
                  <a:pt x="0" y="539532"/>
                </a:cubicBezTo>
                <a:lnTo>
                  <a:pt x="0" y="59948"/>
                </a:lnTo>
                <a:close/>
              </a:path>
            </a:pathLst>
          </a:custGeom>
          <a:ln w="3810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753" tIns="41688" rIns="53753" bIns="41688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kern="1200" dirty="0" smtClean="0">
                <a:latin typeface="Angsana New" pitchFamily="18" charset="-34"/>
                <a:cs typeface="Angsana New" pitchFamily="18" charset="-34"/>
              </a:rPr>
              <a:t>    2</a:t>
            </a:r>
            <a:r>
              <a:rPr lang="th-TH" sz="1900" b="1" kern="1200" dirty="0" smtClean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1900" b="1" kern="1200" dirty="0" smtClean="0"/>
              <a:t>สามเสาหลักประชาคมอาเซียน</a:t>
            </a:r>
            <a:endParaRPr lang="en-US" sz="1900" b="1" kern="1200" dirty="0"/>
          </a:p>
        </p:txBody>
      </p:sp>
      <p:sp>
        <p:nvSpPr>
          <p:cNvPr id="13" name="รูปแบบอิสระ 12"/>
          <p:cNvSpPr/>
          <p:nvPr/>
        </p:nvSpPr>
        <p:spPr>
          <a:xfrm>
            <a:off x="3609829" y="2128355"/>
            <a:ext cx="477988" cy="194831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948312"/>
                </a:lnTo>
                <a:lnTo>
                  <a:pt x="477988" y="1948312"/>
                </a:lnTo>
              </a:path>
            </a:pathLst>
          </a:custGeom>
          <a:noFill/>
          <a:ln w="38100"/>
        </p:spPr>
        <p:style>
          <a:lnRef idx="1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รูปแบบอิสระ 13"/>
          <p:cNvSpPr/>
          <p:nvPr/>
        </p:nvSpPr>
        <p:spPr>
          <a:xfrm>
            <a:off x="4087817" y="3776927"/>
            <a:ext cx="3777984" cy="599480"/>
          </a:xfrm>
          <a:custGeom>
            <a:avLst/>
            <a:gdLst>
              <a:gd name="connsiteX0" fmla="*/ 0 w 3777984"/>
              <a:gd name="connsiteY0" fmla="*/ 59948 h 599480"/>
              <a:gd name="connsiteX1" fmla="*/ 59948 w 3777984"/>
              <a:gd name="connsiteY1" fmla="*/ 0 h 599480"/>
              <a:gd name="connsiteX2" fmla="*/ 3718036 w 3777984"/>
              <a:gd name="connsiteY2" fmla="*/ 0 h 599480"/>
              <a:gd name="connsiteX3" fmla="*/ 3777984 w 3777984"/>
              <a:gd name="connsiteY3" fmla="*/ 59948 h 599480"/>
              <a:gd name="connsiteX4" fmla="*/ 3777984 w 3777984"/>
              <a:gd name="connsiteY4" fmla="*/ 539532 h 599480"/>
              <a:gd name="connsiteX5" fmla="*/ 3718036 w 3777984"/>
              <a:gd name="connsiteY5" fmla="*/ 599480 h 599480"/>
              <a:gd name="connsiteX6" fmla="*/ 59948 w 3777984"/>
              <a:gd name="connsiteY6" fmla="*/ 599480 h 599480"/>
              <a:gd name="connsiteX7" fmla="*/ 0 w 3777984"/>
              <a:gd name="connsiteY7" fmla="*/ 539532 h 599480"/>
              <a:gd name="connsiteX8" fmla="*/ 0 w 3777984"/>
              <a:gd name="connsiteY8" fmla="*/ 59948 h 599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77984" h="599480">
                <a:moveTo>
                  <a:pt x="0" y="59948"/>
                </a:moveTo>
                <a:cubicBezTo>
                  <a:pt x="0" y="26840"/>
                  <a:pt x="26840" y="0"/>
                  <a:pt x="59948" y="0"/>
                </a:cubicBezTo>
                <a:lnTo>
                  <a:pt x="3718036" y="0"/>
                </a:lnTo>
                <a:cubicBezTo>
                  <a:pt x="3751144" y="0"/>
                  <a:pt x="3777984" y="26840"/>
                  <a:pt x="3777984" y="59948"/>
                </a:cubicBezTo>
                <a:lnTo>
                  <a:pt x="3777984" y="539532"/>
                </a:lnTo>
                <a:cubicBezTo>
                  <a:pt x="3777984" y="572640"/>
                  <a:pt x="3751144" y="599480"/>
                  <a:pt x="3718036" y="599480"/>
                </a:cubicBezTo>
                <a:lnTo>
                  <a:pt x="59948" y="599480"/>
                </a:lnTo>
                <a:cubicBezTo>
                  <a:pt x="26840" y="599480"/>
                  <a:pt x="0" y="572640"/>
                  <a:pt x="0" y="539532"/>
                </a:cubicBezTo>
                <a:lnTo>
                  <a:pt x="0" y="59948"/>
                </a:lnTo>
                <a:close/>
              </a:path>
            </a:pathLst>
          </a:custGeom>
          <a:ln w="38100"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753" tIns="41688" rIns="53753" bIns="41688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kern="1200" dirty="0" smtClean="0">
                <a:latin typeface="Angsana New" pitchFamily="18" charset="-34"/>
                <a:cs typeface="Angsana New" pitchFamily="18" charset="-34"/>
              </a:rPr>
              <a:t>   3</a:t>
            </a:r>
            <a:r>
              <a:rPr lang="th-TH" sz="1900" b="1" kern="1200" dirty="0" smtClean="0"/>
              <a:t>.กฎบัตรอาเซียน</a:t>
            </a:r>
            <a:endParaRPr lang="en-US" sz="1900" b="1" kern="1200" dirty="0"/>
          </a:p>
        </p:txBody>
      </p:sp>
      <p:sp>
        <p:nvSpPr>
          <p:cNvPr id="15" name="รูปแบบอิสระ 14"/>
          <p:cNvSpPr/>
          <p:nvPr/>
        </p:nvSpPr>
        <p:spPr>
          <a:xfrm>
            <a:off x="3609829" y="2128355"/>
            <a:ext cx="477988" cy="269766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697662"/>
                </a:lnTo>
                <a:lnTo>
                  <a:pt x="477988" y="2697662"/>
                </a:lnTo>
              </a:path>
            </a:pathLst>
          </a:custGeom>
          <a:noFill/>
          <a:ln w="38100"/>
        </p:spPr>
        <p:style>
          <a:lnRef idx="1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รูปแบบอิสระ 15"/>
          <p:cNvSpPr/>
          <p:nvPr/>
        </p:nvSpPr>
        <p:spPr>
          <a:xfrm>
            <a:off x="4087817" y="4526278"/>
            <a:ext cx="3802031" cy="599480"/>
          </a:xfrm>
          <a:custGeom>
            <a:avLst/>
            <a:gdLst>
              <a:gd name="connsiteX0" fmla="*/ 0 w 3802031"/>
              <a:gd name="connsiteY0" fmla="*/ 59948 h 599480"/>
              <a:gd name="connsiteX1" fmla="*/ 59948 w 3802031"/>
              <a:gd name="connsiteY1" fmla="*/ 0 h 599480"/>
              <a:gd name="connsiteX2" fmla="*/ 3742083 w 3802031"/>
              <a:gd name="connsiteY2" fmla="*/ 0 h 599480"/>
              <a:gd name="connsiteX3" fmla="*/ 3802031 w 3802031"/>
              <a:gd name="connsiteY3" fmla="*/ 59948 h 599480"/>
              <a:gd name="connsiteX4" fmla="*/ 3802031 w 3802031"/>
              <a:gd name="connsiteY4" fmla="*/ 539532 h 599480"/>
              <a:gd name="connsiteX5" fmla="*/ 3742083 w 3802031"/>
              <a:gd name="connsiteY5" fmla="*/ 599480 h 599480"/>
              <a:gd name="connsiteX6" fmla="*/ 59948 w 3802031"/>
              <a:gd name="connsiteY6" fmla="*/ 599480 h 599480"/>
              <a:gd name="connsiteX7" fmla="*/ 0 w 3802031"/>
              <a:gd name="connsiteY7" fmla="*/ 539532 h 599480"/>
              <a:gd name="connsiteX8" fmla="*/ 0 w 3802031"/>
              <a:gd name="connsiteY8" fmla="*/ 59948 h 599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02031" h="599480">
                <a:moveTo>
                  <a:pt x="0" y="59948"/>
                </a:moveTo>
                <a:cubicBezTo>
                  <a:pt x="0" y="26840"/>
                  <a:pt x="26840" y="0"/>
                  <a:pt x="59948" y="0"/>
                </a:cubicBezTo>
                <a:lnTo>
                  <a:pt x="3742083" y="0"/>
                </a:lnTo>
                <a:cubicBezTo>
                  <a:pt x="3775191" y="0"/>
                  <a:pt x="3802031" y="26840"/>
                  <a:pt x="3802031" y="59948"/>
                </a:cubicBezTo>
                <a:lnTo>
                  <a:pt x="3802031" y="539532"/>
                </a:lnTo>
                <a:cubicBezTo>
                  <a:pt x="3802031" y="572640"/>
                  <a:pt x="3775191" y="599480"/>
                  <a:pt x="3742083" y="599480"/>
                </a:cubicBezTo>
                <a:lnTo>
                  <a:pt x="59948" y="599480"/>
                </a:lnTo>
                <a:cubicBezTo>
                  <a:pt x="26840" y="599480"/>
                  <a:pt x="0" y="572640"/>
                  <a:pt x="0" y="539532"/>
                </a:cubicBezTo>
                <a:lnTo>
                  <a:pt x="0" y="59948"/>
                </a:lnTo>
                <a:close/>
              </a:path>
            </a:pathLst>
          </a:custGeom>
          <a:ln w="38100"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753" tIns="41688" rIns="53753" bIns="41688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kern="1200" dirty="0" smtClean="0">
                <a:latin typeface="Angsana New" pitchFamily="18" charset="-34"/>
                <a:cs typeface="Angsana New" pitchFamily="18" charset="-34"/>
              </a:rPr>
              <a:t>    4</a:t>
            </a:r>
            <a:r>
              <a:rPr lang="th-TH" sz="1900" b="1" kern="1200" dirty="0" smtClean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1900" b="1" kern="1200" dirty="0" smtClean="0"/>
              <a:t>ตราสัญลักษณ์และข้อมูลเฉพาะของอาเซียน</a:t>
            </a:r>
            <a:endParaRPr lang="en-US" sz="1900" b="1" kern="1200" dirty="0"/>
          </a:p>
        </p:txBody>
      </p:sp>
      <p:sp>
        <p:nvSpPr>
          <p:cNvPr id="17" name="รูปแบบอิสระ 16"/>
          <p:cNvSpPr/>
          <p:nvPr/>
        </p:nvSpPr>
        <p:spPr>
          <a:xfrm>
            <a:off x="3609829" y="2128355"/>
            <a:ext cx="477988" cy="34470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447013"/>
                </a:lnTo>
                <a:lnTo>
                  <a:pt x="477988" y="3447013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1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รูปแบบอิสระ 17"/>
          <p:cNvSpPr/>
          <p:nvPr/>
        </p:nvSpPr>
        <p:spPr>
          <a:xfrm>
            <a:off x="4087817" y="5275628"/>
            <a:ext cx="3802031" cy="745659"/>
          </a:xfrm>
          <a:custGeom>
            <a:avLst/>
            <a:gdLst>
              <a:gd name="connsiteX0" fmla="*/ 0 w 3802031"/>
              <a:gd name="connsiteY0" fmla="*/ 59948 h 599480"/>
              <a:gd name="connsiteX1" fmla="*/ 59948 w 3802031"/>
              <a:gd name="connsiteY1" fmla="*/ 0 h 599480"/>
              <a:gd name="connsiteX2" fmla="*/ 3742083 w 3802031"/>
              <a:gd name="connsiteY2" fmla="*/ 0 h 599480"/>
              <a:gd name="connsiteX3" fmla="*/ 3802031 w 3802031"/>
              <a:gd name="connsiteY3" fmla="*/ 59948 h 599480"/>
              <a:gd name="connsiteX4" fmla="*/ 3802031 w 3802031"/>
              <a:gd name="connsiteY4" fmla="*/ 539532 h 599480"/>
              <a:gd name="connsiteX5" fmla="*/ 3742083 w 3802031"/>
              <a:gd name="connsiteY5" fmla="*/ 599480 h 599480"/>
              <a:gd name="connsiteX6" fmla="*/ 59948 w 3802031"/>
              <a:gd name="connsiteY6" fmla="*/ 599480 h 599480"/>
              <a:gd name="connsiteX7" fmla="*/ 0 w 3802031"/>
              <a:gd name="connsiteY7" fmla="*/ 539532 h 599480"/>
              <a:gd name="connsiteX8" fmla="*/ 0 w 3802031"/>
              <a:gd name="connsiteY8" fmla="*/ 59948 h 599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02031" h="599480">
                <a:moveTo>
                  <a:pt x="0" y="59948"/>
                </a:moveTo>
                <a:cubicBezTo>
                  <a:pt x="0" y="26840"/>
                  <a:pt x="26840" y="0"/>
                  <a:pt x="59948" y="0"/>
                </a:cubicBezTo>
                <a:lnTo>
                  <a:pt x="3742083" y="0"/>
                </a:lnTo>
                <a:cubicBezTo>
                  <a:pt x="3775191" y="0"/>
                  <a:pt x="3802031" y="26840"/>
                  <a:pt x="3802031" y="59948"/>
                </a:cubicBezTo>
                <a:lnTo>
                  <a:pt x="3802031" y="539532"/>
                </a:lnTo>
                <a:cubicBezTo>
                  <a:pt x="3802031" y="572640"/>
                  <a:pt x="3775191" y="599480"/>
                  <a:pt x="3742083" y="599480"/>
                </a:cubicBezTo>
                <a:lnTo>
                  <a:pt x="59948" y="599480"/>
                </a:lnTo>
                <a:cubicBezTo>
                  <a:pt x="26840" y="599480"/>
                  <a:pt x="0" y="572640"/>
                  <a:pt x="0" y="539532"/>
                </a:cubicBezTo>
                <a:lnTo>
                  <a:pt x="0" y="59948"/>
                </a:lnTo>
                <a:close/>
              </a:path>
            </a:pathLst>
          </a:custGeom>
          <a:ln w="38100"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753" tIns="41688" rIns="53753" bIns="41688" numCol="1" spcCol="1270" anchor="ctr" anchorCtr="0">
            <a:noAutofit/>
          </a:bodyPr>
          <a:lstStyle/>
          <a:p>
            <a:pPr lvl="0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900" b="1" dirty="0" smtClean="0">
                <a:latin typeface="Angsana New" pitchFamily="18" charset="-34"/>
                <a:cs typeface="Angsana New" pitchFamily="18" charset="-34"/>
              </a:rPr>
              <a:t>   </a:t>
            </a:r>
            <a:r>
              <a:rPr lang="en-US" sz="1900" b="1" kern="1200" dirty="0" smtClean="0">
                <a:latin typeface="Angsana New" pitchFamily="18" charset="-34"/>
                <a:cs typeface="Angsana New" pitchFamily="18" charset="-34"/>
              </a:rPr>
              <a:t>5</a:t>
            </a:r>
            <a:r>
              <a:rPr lang="th-TH" sz="1900" b="1" kern="1200" dirty="0" smtClean="0"/>
              <a:t>.ทรัพยากรและเศรษฐกิจของประเทศสมาชิก  </a:t>
            </a:r>
          </a:p>
          <a:p>
            <a:pPr lvl="0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1900" b="1" dirty="0"/>
              <a:t> </a:t>
            </a:r>
            <a:r>
              <a:rPr lang="th-TH" sz="1900" b="1" dirty="0" smtClean="0"/>
              <a:t>    </a:t>
            </a:r>
            <a:r>
              <a:rPr lang="th-TH" sz="1900" b="1" kern="1200" dirty="0" smtClean="0"/>
              <a:t>อาเซียน</a:t>
            </a:r>
            <a:endParaRPr lang="en-US" sz="1900" b="1" kern="1200" dirty="0"/>
          </a:p>
        </p:txBody>
      </p:sp>
      <p:pic>
        <p:nvPicPr>
          <p:cNvPr id="19" name="รูปภาพ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36" b="1837"/>
          <a:stretch/>
        </p:blipFill>
        <p:spPr>
          <a:xfrm rot="5400000">
            <a:off x="-2806299" y="2767836"/>
            <a:ext cx="6048673" cy="458234"/>
          </a:xfrm>
          <a:prstGeom prst="rect">
            <a:avLst/>
          </a:prstGeom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3608" y="2086486"/>
            <a:ext cx="1821764" cy="2920622"/>
          </a:xfrm>
          <a:prstGeom prst="rect">
            <a:avLst/>
          </a:prstGeom>
        </p:spPr>
      </p:pic>
      <p:pic>
        <p:nvPicPr>
          <p:cNvPr id="20" name="รูปภาพ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543496" y="476672"/>
            <a:ext cx="8064896" cy="5632311"/>
          </a:xfrm>
          <a:prstGeom prst="rect">
            <a:avLst/>
          </a:prstGeom>
          <a:solidFill>
            <a:srgbClr val="FFFFFF">
              <a:alpha val="45098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3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. ลักษณะธุรกิจและการให้บริการจัดจำหน่าย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1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)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ลักษณะธุรกิจ ได้แก่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การค้าปลีก การค้าส่ง 2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2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)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ภาพรวม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การค้าสาขาจัดจำหน่ายแยกพิจารณาที่มีต่อเศรษฐกิจ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และ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   เศรษฐกิจ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ของไทย</a:t>
            </a: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544182" y="2310237"/>
            <a:ext cx="80642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4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. ช่องทางจัดจำหน่ายสินค้าประเทศสมาชิกประชาคมอาเซียนกลุ่มใหม่ (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CLMV)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1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)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เวียดนาม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ช่องทางใช้ผู้นำเข้า ตัวแทนจำหน่าย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	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2</a:t>
            </a: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)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ลาวช่องทาง ได้แก่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ผู้น้ำเข้าและตัวแทนจำหน่าย พ่อค้าชายแดน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	3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)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กัมพูชา 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ช่องทาง ได้แก่ ผู้ส่งออก พ่อค้าชายแดน/ผู้ค้าส่งและร้านค้าปลีก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4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)</a:t>
            </a:r>
            <a:r>
              <a:rPr lang="th-TH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พม่า ช่องทางส่วนใหญ่ผู้ประกอบการต่างชาติจะแต่งตั้ง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39552" y="4149080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5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. ตัวอย่างตลาดสินค้า อุปโภคบริโภค ประเทศลาว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ได้แก่ 	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อาหาร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อาหารกึ่งสำเร็จรูป เครื่องใช้ในครัวเรือนของเล่น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เด็ก รองเท้า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ซึ่ง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ลาวต้องนำเข้าจากต่างประเทศโดยเฉพาะประเทศ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ไทย ช่องทาง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จะเป็น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ร้าน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ค้าปลีก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หรือห้างสรรพสินค้าและการขายตรงเครื่องสำอาง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 t="1000"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0" y="2132856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10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หน่วยที่ </a:t>
            </a:r>
            <a:r>
              <a:rPr lang="en-US" sz="10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การเตรียมความพร้อมของไทยด้านประชาคมเศรษฐกิจอาเซียน</a:t>
            </a:r>
            <a:endParaRPr lang="th-TH" sz="6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" t="33293" r="-435" b="44285"/>
          <a:stretch/>
        </p:blipFill>
        <p:spPr>
          <a:xfrm>
            <a:off x="827584" y="4653136"/>
            <a:ext cx="7619048" cy="1252767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รูปแบบอิสระ 16"/>
          <p:cNvSpPr/>
          <p:nvPr/>
        </p:nvSpPr>
        <p:spPr>
          <a:xfrm>
            <a:off x="1796010" y="764704"/>
            <a:ext cx="7240486" cy="927625"/>
          </a:xfrm>
          <a:custGeom>
            <a:avLst/>
            <a:gdLst>
              <a:gd name="connsiteX0" fmla="*/ 0 w 5516191"/>
              <a:gd name="connsiteY0" fmla="*/ 92763 h 927625"/>
              <a:gd name="connsiteX1" fmla="*/ 92763 w 5516191"/>
              <a:gd name="connsiteY1" fmla="*/ 0 h 927625"/>
              <a:gd name="connsiteX2" fmla="*/ 5423429 w 5516191"/>
              <a:gd name="connsiteY2" fmla="*/ 0 h 927625"/>
              <a:gd name="connsiteX3" fmla="*/ 5516192 w 5516191"/>
              <a:gd name="connsiteY3" fmla="*/ 92763 h 927625"/>
              <a:gd name="connsiteX4" fmla="*/ 5516191 w 5516191"/>
              <a:gd name="connsiteY4" fmla="*/ 834863 h 927625"/>
              <a:gd name="connsiteX5" fmla="*/ 5423428 w 5516191"/>
              <a:gd name="connsiteY5" fmla="*/ 927626 h 927625"/>
              <a:gd name="connsiteX6" fmla="*/ 92763 w 5516191"/>
              <a:gd name="connsiteY6" fmla="*/ 927625 h 927625"/>
              <a:gd name="connsiteX7" fmla="*/ 0 w 5516191"/>
              <a:gd name="connsiteY7" fmla="*/ 834862 h 927625"/>
              <a:gd name="connsiteX8" fmla="*/ 0 w 5516191"/>
              <a:gd name="connsiteY8" fmla="*/ 92763 h 92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6191" h="927625">
                <a:moveTo>
                  <a:pt x="0" y="92763"/>
                </a:moveTo>
                <a:cubicBezTo>
                  <a:pt x="0" y="41531"/>
                  <a:pt x="41531" y="0"/>
                  <a:pt x="92763" y="0"/>
                </a:cubicBezTo>
                <a:lnTo>
                  <a:pt x="5423429" y="0"/>
                </a:lnTo>
                <a:cubicBezTo>
                  <a:pt x="5474661" y="0"/>
                  <a:pt x="5516192" y="41531"/>
                  <a:pt x="5516192" y="92763"/>
                </a:cubicBezTo>
                <a:cubicBezTo>
                  <a:pt x="5516192" y="340130"/>
                  <a:pt x="5516191" y="587496"/>
                  <a:pt x="5516191" y="834863"/>
                </a:cubicBezTo>
                <a:cubicBezTo>
                  <a:pt x="5516191" y="886095"/>
                  <a:pt x="5474660" y="927626"/>
                  <a:pt x="5423428" y="927626"/>
                </a:cubicBezTo>
                <a:lnTo>
                  <a:pt x="92763" y="927625"/>
                </a:lnTo>
                <a:cubicBezTo>
                  <a:pt x="41531" y="927625"/>
                  <a:pt x="0" y="886094"/>
                  <a:pt x="0" y="834862"/>
                </a:cubicBezTo>
                <a:lnTo>
                  <a:pt x="0" y="92763"/>
                </a:lnTo>
                <a:close/>
              </a:path>
            </a:pathLst>
          </a:custGeom>
          <a:solidFill>
            <a:srgbClr val="00000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794" tIns="58919" rIns="74794" bIns="58919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200" kern="1200" dirty="0" smtClean="0"/>
              <a:t>การเตรียมความพร้อมของไทยด้านประขาคมเศรษฐกิจอาเซียน</a:t>
            </a:r>
            <a:endParaRPr lang="en-US" sz="3200" kern="1200" dirty="0"/>
          </a:p>
        </p:txBody>
      </p:sp>
      <p:sp>
        <p:nvSpPr>
          <p:cNvPr id="18" name="รูปแบบอิสระ 17"/>
          <p:cNvSpPr/>
          <p:nvPr/>
        </p:nvSpPr>
        <p:spPr>
          <a:xfrm>
            <a:off x="2563653" y="1692329"/>
            <a:ext cx="536653" cy="43489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34892"/>
                </a:lnTo>
                <a:lnTo>
                  <a:pt x="536653" y="434892"/>
                </a:lnTo>
              </a:path>
            </a:pathLst>
          </a:custGeom>
          <a:noFill/>
          <a:ln w="38100">
            <a:solidFill>
              <a:srgbClr val="000000"/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รูปแบบอิสระ 18"/>
          <p:cNvSpPr/>
          <p:nvPr/>
        </p:nvSpPr>
        <p:spPr>
          <a:xfrm>
            <a:off x="3100307" y="1837643"/>
            <a:ext cx="5119377" cy="579158"/>
          </a:xfrm>
          <a:custGeom>
            <a:avLst/>
            <a:gdLst>
              <a:gd name="connsiteX0" fmla="*/ 0 w 5119377"/>
              <a:gd name="connsiteY0" fmla="*/ 57916 h 579158"/>
              <a:gd name="connsiteX1" fmla="*/ 57916 w 5119377"/>
              <a:gd name="connsiteY1" fmla="*/ 0 h 579158"/>
              <a:gd name="connsiteX2" fmla="*/ 5061461 w 5119377"/>
              <a:gd name="connsiteY2" fmla="*/ 0 h 579158"/>
              <a:gd name="connsiteX3" fmla="*/ 5119377 w 5119377"/>
              <a:gd name="connsiteY3" fmla="*/ 57916 h 579158"/>
              <a:gd name="connsiteX4" fmla="*/ 5119377 w 5119377"/>
              <a:gd name="connsiteY4" fmla="*/ 521242 h 579158"/>
              <a:gd name="connsiteX5" fmla="*/ 5061461 w 5119377"/>
              <a:gd name="connsiteY5" fmla="*/ 579158 h 579158"/>
              <a:gd name="connsiteX6" fmla="*/ 57916 w 5119377"/>
              <a:gd name="connsiteY6" fmla="*/ 579158 h 579158"/>
              <a:gd name="connsiteX7" fmla="*/ 0 w 5119377"/>
              <a:gd name="connsiteY7" fmla="*/ 521242 h 579158"/>
              <a:gd name="connsiteX8" fmla="*/ 0 w 5119377"/>
              <a:gd name="connsiteY8" fmla="*/ 57916 h 57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19377" h="579158">
                <a:moveTo>
                  <a:pt x="0" y="57916"/>
                </a:moveTo>
                <a:cubicBezTo>
                  <a:pt x="0" y="25930"/>
                  <a:pt x="25930" y="0"/>
                  <a:pt x="57916" y="0"/>
                </a:cubicBezTo>
                <a:lnTo>
                  <a:pt x="5061461" y="0"/>
                </a:lnTo>
                <a:cubicBezTo>
                  <a:pt x="5093447" y="0"/>
                  <a:pt x="5119377" y="25930"/>
                  <a:pt x="5119377" y="57916"/>
                </a:cubicBezTo>
                <a:lnTo>
                  <a:pt x="5119377" y="521242"/>
                </a:lnTo>
                <a:cubicBezTo>
                  <a:pt x="5119377" y="553228"/>
                  <a:pt x="5093447" y="579158"/>
                  <a:pt x="5061461" y="579158"/>
                </a:cubicBezTo>
                <a:lnTo>
                  <a:pt x="57916" y="579158"/>
                </a:lnTo>
                <a:cubicBezTo>
                  <a:pt x="25930" y="579158"/>
                  <a:pt x="0" y="553228"/>
                  <a:pt x="0" y="521242"/>
                </a:cubicBezTo>
                <a:lnTo>
                  <a:pt x="0" y="57916"/>
                </a:lnTo>
                <a:close/>
              </a:path>
            </a:pathLst>
          </a:cu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443" tIns="37283" rIns="47443" bIns="37283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/>
              <a:t>1. </a:t>
            </a:r>
            <a:r>
              <a:rPr lang="th-TH" sz="1800" kern="1200" dirty="0" smtClean="0"/>
              <a:t>การเป็นตลาดเดียวและฐานการผลิตร่วมกัน</a:t>
            </a:r>
            <a:endParaRPr lang="en-US" sz="1800" kern="1200" dirty="0"/>
          </a:p>
        </p:txBody>
      </p:sp>
      <p:sp>
        <p:nvSpPr>
          <p:cNvPr id="20" name="รูปแบบอิสระ 19"/>
          <p:cNvSpPr/>
          <p:nvPr/>
        </p:nvSpPr>
        <p:spPr>
          <a:xfrm>
            <a:off x="2563653" y="1692329"/>
            <a:ext cx="536653" cy="115884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58840"/>
                </a:lnTo>
                <a:lnTo>
                  <a:pt x="536653" y="1158840"/>
                </a:lnTo>
              </a:path>
            </a:pathLst>
          </a:custGeom>
          <a:noFill/>
          <a:ln w="38100">
            <a:solidFill>
              <a:srgbClr val="000000"/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รูปแบบอิสระ 20"/>
          <p:cNvSpPr/>
          <p:nvPr/>
        </p:nvSpPr>
        <p:spPr>
          <a:xfrm>
            <a:off x="3100307" y="2561591"/>
            <a:ext cx="5089455" cy="579158"/>
          </a:xfrm>
          <a:custGeom>
            <a:avLst/>
            <a:gdLst>
              <a:gd name="connsiteX0" fmla="*/ 0 w 5089455"/>
              <a:gd name="connsiteY0" fmla="*/ 57916 h 579158"/>
              <a:gd name="connsiteX1" fmla="*/ 57916 w 5089455"/>
              <a:gd name="connsiteY1" fmla="*/ 0 h 579158"/>
              <a:gd name="connsiteX2" fmla="*/ 5031539 w 5089455"/>
              <a:gd name="connsiteY2" fmla="*/ 0 h 579158"/>
              <a:gd name="connsiteX3" fmla="*/ 5089455 w 5089455"/>
              <a:gd name="connsiteY3" fmla="*/ 57916 h 579158"/>
              <a:gd name="connsiteX4" fmla="*/ 5089455 w 5089455"/>
              <a:gd name="connsiteY4" fmla="*/ 521242 h 579158"/>
              <a:gd name="connsiteX5" fmla="*/ 5031539 w 5089455"/>
              <a:gd name="connsiteY5" fmla="*/ 579158 h 579158"/>
              <a:gd name="connsiteX6" fmla="*/ 57916 w 5089455"/>
              <a:gd name="connsiteY6" fmla="*/ 579158 h 579158"/>
              <a:gd name="connsiteX7" fmla="*/ 0 w 5089455"/>
              <a:gd name="connsiteY7" fmla="*/ 521242 h 579158"/>
              <a:gd name="connsiteX8" fmla="*/ 0 w 5089455"/>
              <a:gd name="connsiteY8" fmla="*/ 57916 h 57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89455" h="579158">
                <a:moveTo>
                  <a:pt x="0" y="57916"/>
                </a:moveTo>
                <a:cubicBezTo>
                  <a:pt x="0" y="25930"/>
                  <a:pt x="25930" y="0"/>
                  <a:pt x="57916" y="0"/>
                </a:cubicBezTo>
                <a:lnTo>
                  <a:pt x="5031539" y="0"/>
                </a:lnTo>
                <a:cubicBezTo>
                  <a:pt x="5063525" y="0"/>
                  <a:pt x="5089455" y="25930"/>
                  <a:pt x="5089455" y="57916"/>
                </a:cubicBezTo>
                <a:lnTo>
                  <a:pt x="5089455" y="521242"/>
                </a:lnTo>
                <a:cubicBezTo>
                  <a:pt x="5089455" y="553228"/>
                  <a:pt x="5063525" y="579158"/>
                  <a:pt x="5031539" y="579158"/>
                </a:cubicBezTo>
                <a:lnTo>
                  <a:pt x="57916" y="579158"/>
                </a:lnTo>
                <a:cubicBezTo>
                  <a:pt x="25930" y="579158"/>
                  <a:pt x="0" y="553228"/>
                  <a:pt x="0" y="521242"/>
                </a:cubicBezTo>
                <a:lnTo>
                  <a:pt x="0" y="57916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443" tIns="37283" rIns="47443" bIns="37283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/>
              <a:t>2. </a:t>
            </a:r>
            <a:r>
              <a:rPr lang="th-TH" sz="1800" kern="1200" dirty="0" smtClean="0"/>
              <a:t>การมีขีดความสามารถในการแข่งขันทางเศรษฐกิจสูง</a:t>
            </a:r>
            <a:endParaRPr lang="en-US" sz="1800" kern="1200" dirty="0"/>
          </a:p>
        </p:txBody>
      </p:sp>
      <p:sp>
        <p:nvSpPr>
          <p:cNvPr id="22" name="รูปแบบอิสระ 21"/>
          <p:cNvSpPr/>
          <p:nvPr/>
        </p:nvSpPr>
        <p:spPr>
          <a:xfrm>
            <a:off x="2563653" y="1692329"/>
            <a:ext cx="536653" cy="188278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882787"/>
                </a:lnTo>
                <a:lnTo>
                  <a:pt x="536653" y="1882787"/>
                </a:lnTo>
              </a:path>
            </a:pathLst>
          </a:custGeom>
          <a:noFill/>
          <a:ln w="38100">
            <a:solidFill>
              <a:srgbClr val="000000"/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รูปแบบอิสระ 22"/>
          <p:cNvSpPr/>
          <p:nvPr/>
        </p:nvSpPr>
        <p:spPr>
          <a:xfrm>
            <a:off x="3100307" y="3285538"/>
            <a:ext cx="5105709" cy="579158"/>
          </a:xfrm>
          <a:custGeom>
            <a:avLst/>
            <a:gdLst>
              <a:gd name="connsiteX0" fmla="*/ 0 w 5105709"/>
              <a:gd name="connsiteY0" fmla="*/ 57916 h 579158"/>
              <a:gd name="connsiteX1" fmla="*/ 57916 w 5105709"/>
              <a:gd name="connsiteY1" fmla="*/ 0 h 579158"/>
              <a:gd name="connsiteX2" fmla="*/ 5047793 w 5105709"/>
              <a:gd name="connsiteY2" fmla="*/ 0 h 579158"/>
              <a:gd name="connsiteX3" fmla="*/ 5105709 w 5105709"/>
              <a:gd name="connsiteY3" fmla="*/ 57916 h 579158"/>
              <a:gd name="connsiteX4" fmla="*/ 5105709 w 5105709"/>
              <a:gd name="connsiteY4" fmla="*/ 521242 h 579158"/>
              <a:gd name="connsiteX5" fmla="*/ 5047793 w 5105709"/>
              <a:gd name="connsiteY5" fmla="*/ 579158 h 579158"/>
              <a:gd name="connsiteX6" fmla="*/ 57916 w 5105709"/>
              <a:gd name="connsiteY6" fmla="*/ 579158 h 579158"/>
              <a:gd name="connsiteX7" fmla="*/ 0 w 5105709"/>
              <a:gd name="connsiteY7" fmla="*/ 521242 h 579158"/>
              <a:gd name="connsiteX8" fmla="*/ 0 w 5105709"/>
              <a:gd name="connsiteY8" fmla="*/ 57916 h 57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5709" h="579158">
                <a:moveTo>
                  <a:pt x="0" y="57916"/>
                </a:moveTo>
                <a:cubicBezTo>
                  <a:pt x="0" y="25930"/>
                  <a:pt x="25930" y="0"/>
                  <a:pt x="57916" y="0"/>
                </a:cubicBezTo>
                <a:lnTo>
                  <a:pt x="5047793" y="0"/>
                </a:lnTo>
                <a:cubicBezTo>
                  <a:pt x="5079779" y="0"/>
                  <a:pt x="5105709" y="25930"/>
                  <a:pt x="5105709" y="57916"/>
                </a:cubicBezTo>
                <a:lnTo>
                  <a:pt x="5105709" y="521242"/>
                </a:lnTo>
                <a:cubicBezTo>
                  <a:pt x="5105709" y="553228"/>
                  <a:pt x="5079779" y="579158"/>
                  <a:pt x="5047793" y="579158"/>
                </a:cubicBezTo>
                <a:lnTo>
                  <a:pt x="57916" y="579158"/>
                </a:lnTo>
                <a:cubicBezTo>
                  <a:pt x="25930" y="579158"/>
                  <a:pt x="0" y="553228"/>
                  <a:pt x="0" y="521242"/>
                </a:cubicBezTo>
                <a:lnTo>
                  <a:pt x="0" y="57916"/>
                </a:lnTo>
                <a:close/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443" tIns="37283" rIns="47443" bIns="37283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/>
              <a:t>3. </a:t>
            </a:r>
            <a:r>
              <a:rPr lang="th-TH" sz="1800" kern="1200" dirty="0" smtClean="0"/>
              <a:t>การพัฒนาเศรษฐกิจอย่างเสมอภาค</a:t>
            </a:r>
            <a:endParaRPr lang="en-US" sz="1800" kern="1200" dirty="0"/>
          </a:p>
        </p:txBody>
      </p:sp>
      <p:sp>
        <p:nvSpPr>
          <p:cNvPr id="24" name="รูปแบบอิสระ 23"/>
          <p:cNvSpPr/>
          <p:nvPr/>
        </p:nvSpPr>
        <p:spPr>
          <a:xfrm>
            <a:off x="2563653" y="1692329"/>
            <a:ext cx="536653" cy="260673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606735"/>
                </a:lnTo>
                <a:lnTo>
                  <a:pt x="536653" y="2606735"/>
                </a:lnTo>
              </a:path>
            </a:pathLst>
          </a:custGeom>
          <a:noFill/>
          <a:ln w="38100">
            <a:solidFill>
              <a:srgbClr val="000000"/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รูปแบบอิสระ 24"/>
          <p:cNvSpPr/>
          <p:nvPr/>
        </p:nvSpPr>
        <p:spPr>
          <a:xfrm>
            <a:off x="3100307" y="4009486"/>
            <a:ext cx="5105709" cy="579158"/>
          </a:xfrm>
          <a:custGeom>
            <a:avLst/>
            <a:gdLst>
              <a:gd name="connsiteX0" fmla="*/ 0 w 5105709"/>
              <a:gd name="connsiteY0" fmla="*/ 57916 h 579158"/>
              <a:gd name="connsiteX1" fmla="*/ 57916 w 5105709"/>
              <a:gd name="connsiteY1" fmla="*/ 0 h 579158"/>
              <a:gd name="connsiteX2" fmla="*/ 5047793 w 5105709"/>
              <a:gd name="connsiteY2" fmla="*/ 0 h 579158"/>
              <a:gd name="connsiteX3" fmla="*/ 5105709 w 5105709"/>
              <a:gd name="connsiteY3" fmla="*/ 57916 h 579158"/>
              <a:gd name="connsiteX4" fmla="*/ 5105709 w 5105709"/>
              <a:gd name="connsiteY4" fmla="*/ 521242 h 579158"/>
              <a:gd name="connsiteX5" fmla="*/ 5047793 w 5105709"/>
              <a:gd name="connsiteY5" fmla="*/ 579158 h 579158"/>
              <a:gd name="connsiteX6" fmla="*/ 57916 w 5105709"/>
              <a:gd name="connsiteY6" fmla="*/ 579158 h 579158"/>
              <a:gd name="connsiteX7" fmla="*/ 0 w 5105709"/>
              <a:gd name="connsiteY7" fmla="*/ 521242 h 579158"/>
              <a:gd name="connsiteX8" fmla="*/ 0 w 5105709"/>
              <a:gd name="connsiteY8" fmla="*/ 57916 h 57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5709" h="579158">
                <a:moveTo>
                  <a:pt x="0" y="57916"/>
                </a:moveTo>
                <a:cubicBezTo>
                  <a:pt x="0" y="25930"/>
                  <a:pt x="25930" y="0"/>
                  <a:pt x="57916" y="0"/>
                </a:cubicBezTo>
                <a:lnTo>
                  <a:pt x="5047793" y="0"/>
                </a:lnTo>
                <a:cubicBezTo>
                  <a:pt x="5079779" y="0"/>
                  <a:pt x="5105709" y="25930"/>
                  <a:pt x="5105709" y="57916"/>
                </a:cubicBezTo>
                <a:lnTo>
                  <a:pt x="5105709" y="521242"/>
                </a:lnTo>
                <a:cubicBezTo>
                  <a:pt x="5105709" y="553228"/>
                  <a:pt x="5079779" y="579158"/>
                  <a:pt x="5047793" y="579158"/>
                </a:cubicBezTo>
                <a:lnTo>
                  <a:pt x="57916" y="579158"/>
                </a:lnTo>
                <a:cubicBezTo>
                  <a:pt x="25930" y="579158"/>
                  <a:pt x="0" y="553228"/>
                  <a:pt x="0" y="521242"/>
                </a:cubicBezTo>
                <a:lnTo>
                  <a:pt x="0" y="57916"/>
                </a:lnTo>
                <a:close/>
              </a:path>
            </a:pathLst>
          </a:custGeom>
          <a:ln w="38100">
            <a:solidFill>
              <a:srgbClr val="7030A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443" tIns="37283" rIns="47443" bIns="37283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/>
              <a:t>4. </a:t>
            </a:r>
            <a:r>
              <a:rPr lang="th-TH" sz="1800" kern="1200" dirty="0" smtClean="0"/>
              <a:t>การบูรณาการเข้ากับเศรษฐกิจโลก</a:t>
            </a:r>
            <a:endParaRPr lang="en-US" sz="1800" kern="1200" dirty="0"/>
          </a:p>
        </p:txBody>
      </p:sp>
      <p:sp>
        <p:nvSpPr>
          <p:cNvPr id="26" name="รูปแบบอิสระ 25"/>
          <p:cNvSpPr/>
          <p:nvPr/>
        </p:nvSpPr>
        <p:spPr>
          <a:xfrm>
            <a:off x="2563653" y="1692329"/>
            <a:ext cx="536653" cy="333068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330683"/>
                </a:lnTo>
                <a:lnTo>
                  <a:pt x="536653" y="3330683"/>
                </a:lnTo>
              </a:path>
            </a:pathLst>
          </a:custGeom>
          <a:noFill/>
          <a:ln w="38100">
            <a:solidFill>
              <a:srgbClr val="000000"/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รูปแบบอิสระ 26"/>
          <p:cNvSpPr/>
          <p:nvPr/>
        </p:nvSpPr>
        <p:spPr>
          <a:xfrm>
            <a:off x="3100307" y="4733434"/>
            <a:ext cx="5089455" cy="579158"/>
          </a:xfrm>
          <a:custGeom>
            <a:avLst/>
            <a:gdLst>
              <a:gd name="connsiteX0" fmla="*/ 0 w 5089455"/>
              <a:gd name="connsiteY0" fmla="*/ 57916 h 579158"/>
              <a:gd name="connsiteX1" fmla="*/ 57916 w 5089455"/>
              <a:gd name="connsiteY1" fmla="*/ 0 h 579158"/>
              <a:gd name="connsiteX2" fmla="*/ 5031539 w 5089455"/>
              <a:gd name="connsiteY2" fmla="*/ 0 h 579158"/>
              <a:gd name="connsiteX3" fmla="*/ 5089455 w 5089455"/>
              <a:gd name="connsiteY3" fmla="*/ 57916 h 579158"/>
              <a:gd name="connsiteX4" fmla="*/ 5089455 w 5089455"/>
              <a:gd name="connsiteY4" fmla="*/ 521242 h 579158"/>
              <a:gd name="connsiteX5" fmla="*/ 5031539 w 5089455"/>
              <a:gd name="connsiteY5" fmla="*/ 579158 h 579158"/>
              <a:gd name="connsiteX6" fmla="*/ 57916 w 5089455"/>
              <a:gd name="connsiteY6" fmla="*/ 579158 h 579158"/>
              <a:gd name="connsiteX7" fmla="*/ 0 w 5089455"/>
              <a:gd name="connsiteY7" fmla="*/ 521242 h 579158"/>
              <a:gd name="connsiteX8" fmla="*/ 0 w 5089455"/>
              <a:gd name="connsiteY8" fmla="*/ 57916 h 57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89455" h="579158">
                <a:moveTo>
                  <a:pt x="0" y="57916"/>
                </a:moveTo>
                <a:cubicBezTo>
                  <a:pt x="0" y="25930"/>
                  <a:pt x="25930" y="0"/>
                  <a:pt x="57916" y="0"/>
                </a:cubicBezTo>
                <a:lnTo>
                  <a:pt x="5031539" y="0"/>
                </a:lnTo>
                <a:cubicBezTo>
                  <a:pt x="5063525" y="0"/>
                  <a:pt x="5089455" y="25930"/>
                  <a:pt x="5089455" y="57916"/>
                </a:cubicBezTo>
                <a:lnTo>
                  <a:pt x="5089455" y="521242"/>
                </a:lnTo>
                <a:cubicBezTo>
                  <a:pt x="5089455" y="553228"/>
                  <a:pt x="5063525" y="579158"/>
                  <a:pt x="5031539" y="579158"/>
                </a:cubicBezTo>
                <a:lnTo>
                  <a:pt x="57916" y="579158"/>
                </a:lnTo>
                <a:cubicBezTo>
                  <a:pt x="25930" y="579158"/>
                  <a:pt x="0" y="553228"/>
                  <a:pt x="0" y="521242"/>
                </a:cubicBezTo>
                <a:lnTo>
                  <a:pt x="0" y="57916"/>
                </a:lnTo>
                <a:close/>
              </a:path>
            </a:pathLst>
          </a:custGeom>
          <a:ln w="38100">
            <a:solidFill>
              <a:srgbClr val="FFFF0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443" tIns="37283" rIns="47443" bIns="37283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/>
              <a:t>5.</a:t>
            </a:r>
            <a:r>
              <a:rPr lang="th-TH" sz="1800" kern="1200" dirty="0" smtClean="0"/>
              <a:t> โอกาสและผลกระทบจากประชาคมเศรษฐกิจอาเซียนต่อประเทศไทย</a:t>
            </a:r>
            <a:endParaRPr lang="en-US" sz="1800" kern="1200" dirty="0"/>
          </a:p>
        </p:txBody>
      </p:sp>
      <p:sp>
        <p:nvSpPr>
          <p:cNvPr id="28" name="รูปแบบอิสระ 27"/>
          <p:cNvSpPr/>
          <p:nvPr/>
        </p:nvSpPr>
        <p:spPr>
          <a:xfrm>
            <a:off x="2563653" y="1692329"/>
            <a:ext cx="536653" cy="405463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054630"/>
                </a:lnTo>
                <a:lnTo>
                  <a:pt x="536653" y="4054630"/>
                </a:lnTo>
              </a:path>
            </a:pathLst>
          </a:custGeom>
          <a:noFill/>
          <a:ln w="38100">
            <a:solidFill>
              <a:srgbClr val="000000"/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รูปแบบอิสระ 28"/>
          <p:cNvSpPr/>
          <p:nvPr/>
        </p:nvSpPr>
        <p:spPr>
          <a:xfrm>
            <a:off x="3100307" y="5457381"/>
            <a:ext cx="5089455" cy="779931"/>
          </a:xfrm>
          <a:custGeom>
            <a:avLst/>
            <a:gdLst>
              <a:gd name="connsiteX0" fmla="*/ 0 w 5089455"/>
              <a:gd name="connsiteY0" fmla="*/ 57916 h 579158"/>
              <a:gd name="connsiteX1" fmla="*/ 57916 w 5089455"/>
              <a:gd name="connsiteY1" fmla="*/ 0 h 579158"/>
              <a:gd name="connsiteX2" fmla="*/ 5031539 w 5089455"/>
              <a:gd name="connsiteY2" fmla="*/ 0 h 579158"/>
              <a:gd name="connsiteX3" fmla="*/ 5089455 w 5089455"/>
              <a:gd name="connsiteY3" fmla="*/ 57916 h 579158"/>
              <a:gd name="connsiteX4" fmla="*/ 5089455 w 5089455"/>
              <a:gd name="connsiteY4" fmla="*/ 521242 h 579158"/>
              <a:gd name="connsiteX5" fmla="*/ 5031539 w 5089455"/>
              <a:gd name="connsiteY5" fmla="*/ 579158 h 579158"/>
              <a:gd name="connsiteX6" fmla="*/ 57916 w 5089455"/>
              <a:gd name="connsiteY6" fmla="*/ 579158 h 579158"/>
              <a:gd name="connsiteX7" fmla="*/ 0 w 5089455"/>
              <a:gd name="connsiteY7" fmla="*/ 521242 h 579158"/>
              <a:gd name="connsiteX8" fmla="*/ 0 w 5089455"/>
              <a:gd name="connsiteY8" fmla="*/ 57916 h 57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89455" h="579158">
                <a:moveTo>
                  <a:pt x="0" y="57916"/>
                </a:moveTo>
                <a:cubicBezTo>
                  <a:pt x="0" y="25930"/>
                  <a:pt x="25930" y="0"/>
                  <a:pt x="57916" y="0"/>
                </a:cubicBezTo>
                <a:lnTo>
                  <a:pt x="5031539" y="0"/>
                </a:lnTo>
                <a:cubicBezTo>
                  <a:pt x="5063525" y="0"/>
                  <a:pt x="5089455" y="25930"/>
                  <a:pt x="5089455" y="57916"/>
                </a:cubicBezTo>
                <a:lnTo>
                  <a:pt x="5089455" y="521242"/>
                </a:lnTo>
                <a:cubicBezTo>
                  <a:pt x="5089455" y="553228"/>
                  <a:pt x="5063525" y="579158"/>
                  <a:pt x="5031539" y="579158"/>
                </a:cubicBezTo>
                <a:lnTo>
                  <a:pt x="57916" y="579158"/>
                </a:lnTo>
                <a:cubicBezTo>
                  <a:pt x="25930" y="579158"/>
                  <a:pt x="0" y="553228"/>
                  <a:pt x="0" y="521242"/>
                </a:cubicBezTo>
                <a:lnTo>
                  <a:pt x="0" y="57916"/>
                </a:lnTo>
                <a:close/>
              </a:path>
            </a:pathLst>
          </a:custGeom>
          <a:ln w="38100">
            <a:solidFill>
              <a:srgbClr val="FC4E67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443" tIns="37283" rIns="47443" bIns="37283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800" kern="1200" dirty="0" smtClean="0"/>
          </a:p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/>
              <a:t>6.</a:t>
            </a:r>
            <a:r>
              <a:rPr lang="th-TH" sz="1800" kern="1200" dirty="0" smtClean="0"/>
              <a:t> แนวทางการปรับตัวและการใช้ประโยชน์จากประชาคมเศรษฐกิจอาเซียนต่อ  </a:t>
            </a:r>
          </a:p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1800" dirty="0"/>
              <a:t> </a:t>
            </a:r>
            <a:r>
              <a:rPr lang="th-TH" sz="1800" dirty="0" smtClean="0"/>
              <a:t>     </a:t>
            </a:r>
            <a:r>
              <a:rPr lang="th-TH" sz="1800" kern="1200" dirty="0" smtClean="0"/>
              <a:t>ประเทศไทย</a:t>
            </a:r>
          </a:p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1800" dirty="0"/>
          </a:p>
        </p:txBody>
      </p:sp>
      <p:pic>
        <p:nvPicPr>
          <p:cNvPr id="15" name="รูปภาพ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36" b="1837"/>
          <a:stretch/>
        </p:blipFill>
        <p:spPr>
          <a:xfrm rot="5400000">
            <a:off x="-3192960" y="3154497"/>
            <a:ext cx="6885384" cy="521621"/>
          </a:xfrm>
          <a:prstGeom prst="rect">
            <a:avLst/>
          </a:prstGeom>
        </p:spPr>
      </p:pic>
      <p:pic>
        <p:nvPicPr>
          <p:cNvPr id="16" name="รูปภาพ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1560" y="2086486"/>
            <a:ext cx="1821764" cy="2920622"/>
          </a:xfrm>
          <a:prstGeom prst="rect">
            <a:avLst/>
          </a:prstGeom>
        </p:spPr>
      </p:pic>
      <p:pic>
        <p:nvPicPr>
          <p:cNvPr id="30" name="รูปภาพ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  <p:bldP spid="23" grpId="0" animBg="1"/>
      <p:bldP spid="25" grpId="0" animBg="1"/>
      <p:bldP spid="27" grpId="0" animBg="1"/>
      <p:bldP spid="2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086" y="273422"/>
            <a:ext cx="8676456" cy="1754326"/>
          </a:xfrm>
          <a:prstGeom prst="rect">
            <a:avLst/>
          </a:prstGeom>
          <a:solidFill>
            <a:srgbClr val="000000">
              <a:alpha val="21961"/>
            </a:srgb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การเตรียมความพร้อมของไทยด้านประชาคมเศรษฐกิจอาเซียน 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95536" y="2983592"/>
            <a:ext cx="8352928" cy="3416320"/>
          </a:xfrm>
          <a:prstGeom prst="rect">
            <a:avLst/>
          </a:prstGeom>
          <a:solidFill>
            <a:srgbClr val="FFFFFF">
              <a:alpha val="45098"/>
            </a:srgbClr>
          </a:solidFill>
          <a:ln>
            <a:solidFill>
              <a:srgbClr val="000000"/>
            </a:solidFill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1.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เตรียมความพร้อม การเป็นตลาดเดียวและฐานการผลิตร่วมกัน  ประกอบด้วย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233086" y="2329716"/>
            <a:ext cx="25987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สรุปสาระสำคัญได้ดังนี้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95536" y="3469064"/>
            <a:ext cx="8352928" cy="378565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เคลื่อนย้ายสินค้าอย่างเสรี		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เคลื่อนย้ายบริการอย่างเสรี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เคลื่อนย้ายการลงทุนอย่าง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เสรี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-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เคลื่อนย้ายเงินทุนอย่างเสรี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มาก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เคลื่อนย้ายแรงงานฝีมืออย่างเสรี		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รวมกลุ่มทางเศรษฐกิจในสานำร่อง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ความ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ร่วมมือด้านอาหาร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การเกษตร และ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ป่าไม้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80112" y="1102892"/>
            <a:ext cx="3531243" cy="2110084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251520" y="548680"/>
            <a:ext cx="8610241" cy="3785652"/>
          </a:xfrm>
          <a:prstGeom prst="rect">
            <a:avLst/>
          </a:prstGeom>
          <a:solidFill>
            <a:srgbClr val="FFFFFF">
              <a:alpha val="45098"/>
            </a:srgbClr>
          </a:solidFill>
          <a:ln>
            <a:solidFill>
              <a:srgbClr val="000000"/>
            </a:solidFill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2. การเตรียมความพร้อมการมีขีดความสามารถในการแข่งขันทางเศรษฐกิจ ประกอบด้วย </a:t>
            </a: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144000" cy="5760640"/>
          </a:xfrm>
          <a:prstGeom prst="rect">
            <a:avLst/>
          </a:prstGeom>
        </p:spPr>
      </p:pic>
      <p:sp>
        <p:nvSpPr>
          <p:cNvPr id="5" name="สี่เหลี่ยมผืนผ้า 4"/>
          <p:cNvSpPr/>
          <p:nvPr/>
        </p:nvSpPr>
        <p:spPr>
          <a:xfrm>
            <a:off x="251521" y="1034152"/>
            <a:ext cx="8352928" cy="341632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- นโยบาย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การแข่งขัน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คุ้มครองผู้บริโภค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คุ้มครองทรัพย์สินทางปัญญา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พัฒนาโครงสร้างพื้นฐาน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เทคโนโลยี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สารสนเทศและการสื่อสาร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(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ICT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)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พลังงาน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251520" y="548680"/>
            <a:ext cx="8610241" cy="2308324"/>
          </a:xfrm>
          <a:prstGeom prst="rect">
            <a:avLst/>
          </a:prstGeom>
          <a:solidFill>
            <a:srgbClr val="FFFFFF">
              <a:alpha val="45098"/>
            </a:srgbClr>
          </a:solidFill>
          <a:ln>
            <a:solidFill>
              <a:srgbClr val="000000"/>
            </a:solidFill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3. การพัฒนาเศรษฐกิจอย่างเสมอภาค ประกอบด้วย </a:t>
            </a: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51521" y="1034152"/>
            <a:ext cx="8762640" cy="193899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การพัฒนาธุรกิจขนาดกลางและขนาดย่อม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อย่างเหมาะสม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ตามความ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หลากหลาย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ของ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ประเทศสมาชิกอาเซียน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ลดช่องว่างการพัฒนาทางเศรษฐกิจระหว่างประเทศสมาชิกอาเซียน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03920" y="2996952"/>
            <a:ext cx="8610241" cy="2677656"/>
          </a:xfrm>
          <a:prstGeom prst="rect">
            <a:avLst/>
          </a:prstGeom>
          <a:solidFill>
            <a:srgbClr val="FFFFFF">
              <a:alpha val="45098"/>
            </a:srgbClr>
          </a:solidFill>
          <a:ln>
            <a:solidFill>
              <a:srgbClr val="000000"/>
            </a:solidFill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4. การบูร</a:t>
            </a:r>
            <a:r>
              <a:rPr lang="th-TH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ณา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การเข้ากับเศรษฐกิจโลก ประกอบด้วย </a:t>
            </a: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03921" y="3482424"/>
            <a:ext cx="8352928" cy="193899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ควรกำหนด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ยุทธ์ศาสตร์ความร่วมมือของกลุ่มอาเซียน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ควรเข้าไป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มีบทบาทในการเข้าร่วมเป็นภาคีความร่วมมือระหว่าประเทศ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ระหว่าง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ภูมิภาค 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ควรมีการจัดตั้งกองทุนเงินสำรอง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เลี้ยง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ชีพเอเชีย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476" y="3674346"/>
            <a:ext cx="7619048" cy="5587302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79512" y="1129968"/>
            <a:ext cx="8610241" cy="2677656"/>
          </a:xfrm>
          <a:prstGeom prst="rect">
            <a:avLst/>
          </a:prstGeom>
          <a:solidFill>
            <a:srgbClr val="FFFFFF">
              <a:alpha val="45098"/>
            </a:srgbClr>
          </a:solidFill>
          <a:ln>
            <a:solidFill>
              <a:srgbClr val="000000"/>
            </a:solidFill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5. โอกาสและผลกระทบจากประชาคมเศรษฐกิจอาเซียนต่อประเทศไทย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79513" y="1615440"/>
            <a:ext cx="8352928" cy="230832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โอกาสที่ไทยได้รับ ถ้าสาขาใดมีความพร้อมและมีขีดความสามารถในการ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แข่งขัน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สูง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ก็สามารถรวมกลุ่มกันได้ทันที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กรณี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บางสาขายังไม่พร้อม และยังมีขีดความสามารถต่ำภาครัฐจำเป็นต้อง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เตรียม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 แผน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รองรับผลกระทบจากการเปิดการค้าเสรี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31912" y="3722256"/>
            <a:ext cx="8610241" cy="3046988"/>
          </a:xfrm>
          <a:prstGeom prst="rect">
            <a:avLst/>
          </a:prstGeom>
          <a:solidFill>
            <a:srgbClr val="FFFFFF">
              <a:alpha val="45098"/>
            </a:srgbClr>
          </a:solidFill>
          <a:ln>
            <a:solidFill>
              <a:srgbClr val="000000"/>
            </a:solidFill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6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. แนวทางการปรับตัวและการใช้ประโยชน์จากประชาคมเศรษฐกิจอาเซียนต่อประเทศไทย</a:t>
            </a: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31913" y="4207728"/>
            <a:ext cx="8352928" cy="267765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ประโยชน์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ที่ไทยได้รับอาเซียนจะเปิดตลาดการค้าที่ใหญ่ในประเทศไทย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โอกาส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ไทยได้รับการลงทุนจากต่างประเทศเพิ่มขึ้น ส่วนความท้าทาย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รัฐบาล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</a:t>
            </a:r>
            <a:r>
              <a:rPr lang="th-TH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สามารถ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ต่อรองได้หากผู้ประกอบการยังไม่พร้อม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แนว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ทางการรองรับผลกระทบของไทย การกำหนดหน่วยงานและการ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จัดตั้ง 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 </a:t>
            </a:r>
            <a:r>
              <a:rPr lang="th-TH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กองทุน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614" y="73174"/>
            <a:ext cx="1921956" cy="1921956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0" y="2132856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10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หน่วยที่ </a:t>
            </a:r>
            <a:r>
              <a:rPr lang="en-US" sz="10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เทคโนโลยีสารสนเทศและการสื่อสารในประชาคมเศรษฐกิจอาเซียน</a:t>
            </a:r>
            <a:endParaRPr lang="th-TH" sz="6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" t="33293" r="-435" b="44285"/>
          <a:stretch/>
        </p:blipFill>
        <p:spPr>
          <a:xfrm>
            <a:off x="827584" y="4653136"/>
            <a:ext cx="7619048" cy="1252767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รูปแบบอิสระ 16"/>
          <p:cNvSpPr/>
          <p:nvPr/>
        </p:nvSpPr>
        <p:spPr>
          <a:xfrm>
            <a:off x="2461255" y="980728"/>
            <a:ext cx="5544623" cy="1123999"/>
          </a:xfrm>
          <a:custGeom>
            <a:avLst/>
            <a:gdLst>
              <a:gd name="connsiteX0" fmla="*/ 0 w 5544623"/>
              <a:gd name="connsiteY0" fmla="*/ 112400 h 1123999"/>
              <a:gd name="connsiteX1" fmla="*/ 112400 w 5544623"/>
              <a:gd name="connsiteY1" fmla="*/ 0 h 1123999"/>
              <a:gd name="connsiteX2" fmla="*/ 5432223 w 5544623"/>
              <a:gd name="connsiteY2" fmla="*/ 0 h 1123999"/>
              <a:gd name="connsiteX3" fmla="*/ 5544623 w 5544623"/>
              <a:gd name="connsiteY3" fmla="*/ 112400 h 1123999"/>
              <a:gd name="connsiteX4" fmla="*/ 5544623 w 5544623"/>
              <a:gd name="connsiteY4" fmla="*/ 1011599 h 1123999"/>
              <a:gd name="connsiteX5" fmla="*/ 5432223 w 5544623"/>
              <a:gd name="connsiteY5" fmla="*/ 1123999 h 1123999"/>
              <a:gd name="connsiteX6" fmla="*/ 112400 w 5544623"/>
              <a:gd name="connsiteY6" fmla="*/ 1123999 h 1123999"/>
              <a:gd name="connsiteX7" fmla="*/ 0 w 5544623"/>
              <a:gd name="connsiteY7" fmla="*/ 1011599 h 1123999"/>
              <a:gd name="connsiteX8" fmla="*/ 0 w 5544623"/>
              <a:gd name="connsiteY8" fmla="*/ 112400 h 112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44623" h="1123999">
                <a:moveTo>
                  <a:pt x="0" y="112400"/>
                </a:moveTo>
                <a:cubicBezTo>
                  <a:pt x="0" y="50323"/>
                  <a:pt x="50323" y="0"/>
                  <a:pt x="112400" y="0"/>
                </a:cubicBezTo>
                <a:lnTo>
                  <a:pt x="5432223" y="0"/>
                </a:lnTo>
                <a:cubicBezTo>
                  <a:pt x="5494300" y="0"/>
                  <a:pt x="5544623" y="50323"/>
                  <a:pt x="5544623" y="112400"/>
                </a:cubicBezTo>
                <a:lnTo>
                  <a:pt x="5544623" y="1011599"/>
                </a:lnTo>
                <a:cubicBezTo>
                  <a:pt x="5544623" y="1073676"/>
                  <a:pt x="5494300" y="1123999"/>
                  <a:pt x="5432223" y="1123999"/>
                </a:cubicBezTo>
                <a:lnTo>
                  <a:pt x="112400" y="1123999"/>
                </a:lnTo>
                <a:cubicBezTo>
                  <a:pt x="50323" y="1123999"/>
                  <a:pt x="0" y="1073676"/>
                  <a:pt x="0" y="1011599"/>
                </a:cubicBezTo>
                <a:lnTo>
                  <a:pt x="0" y="112400"/>
                </a:lnTo>
                <a:close/>
              </a:path>
            </a:pathLst>
          </a:custGeom>
          <a:solidFill>
            <a:srgbClr val="00000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3881" tIns="73561" rIns="93881" bIns="73561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200" b="1" kern="1200" dirty="0" smtClean="0"/>
              <a:t>เทคโนโลยีสารสนเทศและการสื่อสารในประชาคมเศรษฐกิจอาเซียน</a:t>
            </a:r>
            <a:endParaRPr lang="en-US" sz="3200" b="1" kern="1200" dirty="0"/>
          </a:p>
        </p:txBody>
      </p:sp>
      <p:sp>
        <p:nvSpPr>
          <p:cNvPr id="18" name="รูปแบบอิสระ 17"/>
          <p:cNvSpPr/>
          <p:nvPr/>
        </p:nvSpPr>
        <p:spPr>
          <a:xfrm>
            <a:off x="3015717" y="2104727"/>
            <a:ext cx="603963" cy="84568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845684"/>
                </a:lnTo>
                <a:lnTo>
                  <a:pt x="603963" y="845684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รูปแบบอิสระ 18"/>
          <p:cNvSpPr/>
          <p:nvPr/>
        </p:nvSpPr>
        <p:spPr>
          <a:xfrm>
            <a:off x="3619680" y="2388412"/>
            <a:ext cx="4768744" cy="1123999"/>
          </a:xfrm>
          <a:custGeom>
            <a:avLst/>
            <a:gdLst>
              <a:gd name="connsiteX0" fmla="*/ 0 w 4768744"/>
              <a:gd name="connsiteY0" fmla="*/ 112400 h 1123999"/>
              <a:gd name="connsiteX1" fmla="*/ 112400 w 4768744"/>
              <a:gd name="connsiteY1" fmla="*/ 0 h 1123999"/>
              <a:gd name="connsiteX2" fmla="*/ 4656344 w 4768744"/>
              <a:gd name="connsiteY2" fmla="*/ 0 h 1123999"/>
              <a:gd name="connsiteX3" fmla="*/ 4768744 w 4768744"/>
              <a:gd name="connsiteY3" fmla="*/ 112400 h 1123999"/>
              <a:gd name="connsiteX4" fmla="*/ 4768744 w 4768744"/>
              <a:gd name="connsiteY4" fmla="*/ 1011599 h 1123999"/>
              <a:gd name="connsiteX5" fmla="*/ 4656344 w 4768744"/>
              <a:gd name="connsiteY5" fmla="*/ 1123999 h 1123999"/>
              <a:gd name="connsiteX6" fmla="*/ 112400 w 4768744"/>
              <a:gd name="connsiteY6" fmla="*/ 1123999 h 1123999"/>
              <a:gd name="connsiteX7" fmla="*/ 0 w 4768744"/>
              <a:gd name="connsiteY7" fmla="*/ 1011599 h 1123999"/>
              <a:gd name="connsiteX8" fmla="*/ 0 w 4768744"/>
              <a:gd name="connsiteY8" fmla="*/ 112400 h 112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8744" h="1123999">
                <a:moveTo>
                  <a:pt x="0" y="112400"/>
                </a:moveTo>
                <a:cubicBezTo>
                  <a:pt x="0" y="50323"/>
                  <a:pt x="50323" y="0"/>
                  <a:pt x="112400" y="0"/>
                </a:cubicBezTo>
                <a:lnTo>
                  <a:pt x="4656344" y="0"/>
                </a:lnTo>
                <a:cubicBezTo>
                  <a:pt x="4718421" y="0"/>
                  <a:pt x="4768744" y="50323"/>
                  <a:pt x="4768744" y="112400"/>
                </a:cubicBezTo>
                <a:lnTo>
                  <a:pt x="4768744" y="1011599"/>
                </a:lnTo>
                <a:cubicBezTo>
                  <a:pt x="4768744" y="1073676"/>
                  <a:pt x="4718421" y="1123999"/>
                  <a:pt x="4656344" y="1123999"/>
                </a:cubicBezTo>
                <a:lnTo>
                  <a:pt x="112400" y="1123999"/>
                </a:lnTo>
                <a:cubicBezTo>
                  <a:pt x="50323" y="1123999"/>
                  <a:pt x="0" y="1073676"/>
                  <a:pt x="0" y="1011599"/>
                </a:cubicBezTo>
                <a:lnTo>
                  <a:pt x="0" y="112400"/>
                </a:lnTo>
                <a:close/>
              </a:path>
            </a:pathLst>
          </a:cu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976" tIns="72291" rIns="91976" bIns="72291" numCol="1" spcCol="1270" anchor="ctr" anchorCtr="0">
            <a:noAutofit/>
          </a:bodyPr>
          <a:lstStyle/>
          <a:p>
            <a:pPr lvl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100" kern="1200" dirty="0" smtClean="0">
                <a:latin typeface="Angsana New" pitchFamily="18" charset="-34"/>
                <a:cs typeface="Angsana New" pitchFamily="18" charset="-34"/>
              </a:rPr>
              <a:t>1. </a:t>
            </a:r>
            <a:r>
              <a:rPr lang="th-TH" sz="3100" kern="1200" dirty="0" smtClean="0">
                <a:latin typeface="Angsana New" pitchFamily="18" charset="-34"/>
                <a:cs typeface="Angsana New" pitchFamily="18" charset="-34"/>
              </a:rPr>
              <a:t>สาระสำคัญของเทคโนโลยีสารสนเทศ   </a:t>
            </a:r>
          </a:p>
          <a:p>
            <a:pPr lvl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100" kern="1200" dirty="0" smtClean="0">
                <a:latin typeface="Angsana New" pitchFamily="18" charset="-34"/>
                <a:cs typeface="Angsana New" pitchFamily="18" charset="-34"/>
              </a:rPr>
              <a:t>     และการสื่อสาร</a:t>
            </a:r>
            <a:endParaRPr lang="en-US" sz="3100" kern="1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0" name="รูปแบบอิสระ 19"/>
          <p:cNvSpPr/>
          <p:nvPr/>
        </p:nvSpPr>
        <p:spPr>
          <a:xfrm>
            <a:off x="3015717" y="2104727"/>
            <a:ext cx="603963" cy="225068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250684"/>
                </a:lnTo>
                <a:lnTo>
                  <a:pt x="603963" y="2250684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รูปแบบอิสระ 20"/>
          <p:cNvSpPr/>
          <p:nvPr/>
        </p:nvSpPr>
        <p:spPr>
          <a:xfrm>
            <a:off x="3619680" y="3793411"/>
            <a:ext cx="4768744" cy="1123999"/>
          </a:xfrm>
          <a:custGeom>
            <a:avLst/>
            <a:gdLst>
              <a:gd name="connsiteX0" fmla="*/ 0 w 4768744"/>
              <a:gd name="connsiteY0" fmla="*/ 112400 h 1123999"/>
              <a:gd name="connsiteX1" fmla="*/ 112400 w 4768744"/>
              <a:gd name="connsiteY1" fmla="*/ 0 h 1123999"/>
              <a:gd name="connsiteX2" fmla="*/ 4656344 w 4768744"/>
              <a:gd name="connsiteY2" fmla="*/ 0 h 1123999"/>
              <a:gd name="connsiteX3" fmla="*/ 4768744 w 4768744"/>
              <a:gd name="connsiteY3" fmla="*/ 112400 h 1123999"/>
              <a:gd name="connsiteX4" fmla="*/ 4768744 w 4768744"/>
              <a:gd name="connsiteY4" fmla="*/ 1011599 h 1123999"/>
              <a:gd name="connsiteX5" fmla="*/ 4656344 w 4768744"/>
              <a:gd name="connsiteY5" fmla="*/ 1123999 h 1123999"/>
              <a:gd name="connsiteX6" fmla="*/ 112400 w 4768744"/>
              <a:gd name="connsiteY6" fmla="*/ 1123999 h 1123999"/>
              <a:gd name="connsiteX7" fmla="*/ 0 w 4768744"/>
              <a:gd name="connsiteY7" fmla="*/ 1011599 h 1123999"/>
              <a:gd name="connsiteX8" fmla="*/ 0 w 4768744"/>
              <a:gd name="connsiteY8" fmla="*/ 112400 h 112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8744" h="1123999">
                <a:moveTo>
                  <a:pt x="0" y="112400"/>
                </a:moveTo>
                <a:cubicBezTo>
                  <a:pt x="0" y="50323"/>
                  <a:pt x="50323" y="0"/>
                  <a:pt x="112400" y="0"/>
                </a:cubicBezTo>
                <a:lnTo>
                  <a:pt x="4656344" y="0"/>
                </a:lnTo>
                <a:cubicBezTo>
                  <a:pt x="4718421" y="0"/>
                  <a:pt x="4768744" y="50323"/>
                  <a:pt x="4768744" y="112400"/>
                </a:cubicBezTo>
                <a:lnTo>
                  <a:pt x="4768744" y="1011599"/>
                </a:lnTo>
                <a:cubicBezTo>
                  <a:pt x="4768744" y="1073676"/>
                  <a:pt x="4718421" y="1123999"/>
                  <a:pt x="4656344" y="1123999"/>
                </a:cubicBezTo>
                <a:lnTo>
                  <a:pt x="112400" y="1123999"/>
                </a:lnTo>
                <a:cubicBezTo>
                  <a:pt x="50323" y="1123999"/>
                  <a:pt x="0" y="1073676"/>
                  <a:pt x="0" y="1011599"/>
                </a:cubicBezTo>
                <a:lnTo>
                  <a:pt x="0" y="112400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976" tIns="72291" rIns="91976" bIns="72291" numCol="1" spcCol="1270" anchor="ctr" anchorCtr="0">
            <a:noAutofit/>
          </a:bodyPr>
          <a:lstStyle/>
          <a:p>
            <a:pPr lvl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100" kern="1200" dirty="0" smtClean="0">
                <a:latin typeface="Angsana New" pitchFamily="18" charset="-34"/>
                <a:cs typeface="Angsana New" pitchFamily="18" charset="-34"/>
              </a:rPr>
              <a:t>2. </a:t>
            </a:r>
            <a:r>
              <a:rPr lang="th-TH" sz="3100" kern="1200" dirty="0" smtClean="0">
                <a:latin typeface="Angsana New" pitchFamily="18" charset="-34"/>
                <a:cs typeface="Angsana New" pitchFamily="18" charset="-34"/>
              </a:rPr>
              <a:t>แผนแม่บทไอซีทีของอาเซียน </a:t>
            </a:r>
            <a:r>
              <a:rPr lang="en-US" sz="3100" kern="1200" dirty="0" smtClean="0">
                <a:latin typeface="Angsana New" pitchFamily="18" charset="-34"/>
                <a:cs typeface="Angsana New" pitchFamily="18" charset="-34"/>
              </a:rPr>
              <a:t>2015</a:t>
            </a:r>
            <a:endParaRPr lang="en-US" sz="3100" kern="1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" name="รูปแบบอิสระ 21"/>
          <p:cNvSpPr/>
          <p:nvPr/>
        </p:nvSpPr>
        <p:spPr>
          <a:xfrm>
            <a:off x="3015717" y="2104727"/>
            <a:ext cx="603963" cy="365568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655683"/>
                </a:lnTo>
                <a:lnTo>
                  <a:pt x="603963" y="3655683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1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รูปแบบอิสระ 22"/>
          <p:cNvSpPr/>
          <p:nvPr/>
        </p:nvSpPr>
        <p:spPr>
          <a:xfrm>
            <a:off x="3619680" y="5198411"/>
            <a:ext cx="4768744" cy="1123999"/>
          </a:xfrm>
          <a:custGeom>
            <a:avLst/>
            <a:gdLst>
              <a:gd name="connsiteX0" fmla="*/ 0 w 4768744"/>
              <a:gd name="connsiteY0" fmla="*/ 112400 h 1123999"/>
              <a:gd name="connsiteX1" fmla="*/ 112400 w 4768744"/>
              <a:gd name="connsiteY1" fmla="*/ 0 h 1123999"/>
              <a:gd name="connsiteX2" fmla="*/ 4656344 w 4768744"/>
              <a:gd name="connsiteY2" fmla="*/ 0 h 1123999"/>
              <a:gd name="connsiteX3" fmla="*/ 4768744 w 4768744"/>
              <a:gd name="connsiteY3" fmla="*/ 112400 h 1123999"/>
              <a:gd name="connsiteX4" fmla="*/ 4768744 w 4768744"/>
              <a:gd name="connsiteY4" fmla="*/ 1011599 h 1123999"/>
              <a:gd name="connsiteX5" fmla="*/ 4656344 w 4768744"/>
              <a:gd name="connsiteY5" fmla="*/ 1123999 h 1123999"/>
              <a:gd name="connsiteX6" fmla="*/ 112400 w 4768744"/>
              <a:gd name="connsiteY6" fmla="*/ 1123999 h 1123999"/>
              <a:gd name="connsiteX7" fmla="*/ 0 w 4768744"/>
              <a:gd name="connsiteY7" fmla="*/ 1011599 h 1123999"/>
              <a:gd name="connsiteX8" fmla="*/ 0 w 4768744"/>
              <a:gd name="connsiteY8" fmla="*/ 112400 h 112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8744" h="1123999">
                <a:moveTo>
                  <a:pt x="0" y="112400"/>
                </a:moveTo>
                <a:cubicBezTo>
                  <a:pt x="0" y="50323"/>
                  <a:pt x="50323" y="0"/>
                  <a:pt x="112400" y="0"/>
                </a:cubicBezTo>
                <a:lnTo>
                  <a:pt x="4656344" y="0"/>
                </a:lnTo>
                <a:cubicBezTo>
                  <a:pt x="4718421" y="0"/>
                  <a:pt x="4768744" y="50323"/>
                  <a:pt x="4768744" y="112400"/>
                </a:cubicBezTo>
                <a:lnTo>
                  <a:pt x="4768744" y="1011599"/>
                </a:lnTo>
                <a:cubicBezTo>
                  <a:pt x="4768744" y="1073676"/>
                  <a:pt x="4718421" y="1123999"/>
                  <a:pt x="4656344" y="1123999"/>
                </a:cubicBezTo>
                <a:lnTo>
                  <a:pt x="112400" y="1123999"/>
                </a:lnTo>
                <a:cubicBezTo>
                  <a:pt x="50323" y="1123999"/>
                  <a:pt x="0" y="1073676"/>
                  <a:pt x="0" y="1011599"/>
                </a:cubicBezTo>
                <a:lnTo>
                  <a:pt x="0" y="112400"/>
                </a:lnTo>
                <a:close/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976" tIns="72291" rIns="91976" bIns="72291" numCol="1" spcCol="1270" anchor="ctr" anchorCtr="0">
            <a:noAutofit/>
          </a:bodyPr>
          <a:lstStyle/>
          <a:p>
            <a:pPr lvl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100" kern="1200" dirty="0" smtClean="0">
                <a:latin typeface="Angsana New" pitchFamily="18" charset="-34"/>
                <a:cs typeface="Angsana New" pitchFamily="18" charset="-34"/>
              </a:rPr>
              <a:t>3. </a:t>
            </a:r>
            <a:r>
              <a:rPr lang="th-TH" sz="3100" kern="1200" dirty="0" smtClean="0">
                <a:latin typeface="Angsana New" pitchFamily="18" charset="-34"/>
                <a:cs typeface="Angsana New" pitchFamily="18" charset="-34"/>
              </a:rPr>
              <a:t>การบริการอิเล็กทรอนิกส์ร่วมระหว่าง</a:t>
            </a:r>
          </a:p>
          <a:p>
            <a:pPr lvl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1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100" dirty="0" smtClean="0">
                <a:latin typeface="Angsana New" pitchFamily="18" charset="-34"/>
                <a:cs typeface="Angsana New" pitchFamily="18" charset="-34"/>
              </a:rPr>
              <a:t>   </a:t>
            </a:r>
            <a:r>
              <a:rPr lang="th-TH" sz="3100" kern="1200" dirty="0" smtClean="0">
                <a:latin typeface="Angsana New" pitchFamily="18" charset="-34"/>
                <a:cs typeface="Angsana New" pitchFamily="18" charset="-34"/>
              </a:rPr>
              <a:t>ประเทศสมาชิกประชาคมอาเซียน</a:t>
            </a:r>
            <a:endParaRPr lang="en-US" sz="3100" kern="1200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15" name="รูปภาพ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36" b="1837"/>
          <a:stretch/>
        </p:blipFill>
        <p:spPr>
          <a:xfrm rot="5400000">
            <a:off x="-2839576" y="2801112"/>
            <a:ext cx="6120682" cy="463689"/>
          </a:xfrm>
          <a:prstGeom prst="rect">
            <a:avLst/>
          </a:prstGeom>
        </p:spPr>
      </p:pic>
      <p:pic>
        <p:nvPicPr>
          <p:cNvPr id="16" name="รูปภาพ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3608" y="2086486"/>
            <a:ext cx="1821764" cy="2920622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  <p:bldP spid="2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33086" y="116632"/>
            <a:ext cx="8676456" cy="1754326"/>
          </a:xfrm>
          <a:prstGeom prst="rect">
            <a:avLst/>
          </a:prstGeom>
          <a:solidFill>
            <a:srgbClr val="000000">
              <a:alpha val="21961"/>
            </a:srgb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เทคโนโลยีสารสนเทศและการสื่อสารในประชาคมเศรษฐกิจอาเซียน 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ngsanaUPC"/>
              <a:ea typeface="ＭＳ Ｐゴシック" charset="0"/>
              <a:cs typeface="AngsanaUPC"/>
            </a:endParaRP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395536" y="1628800"/>
            <a:ext cx="8352928" cy="5262979"/>
          </a:xfrm>
          <a:prstGeom prst="rect">
            <a:avLst/>
          </a:prstGeom>
          <a:solidFill>
            <a:srgbClr val="FFFFFF">
              <a:alpha val="45098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มี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บทบาทสำคัญมากในการปรับตัวของประเทศสมาชิกเข้าสู่ประชาคม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เศรษฐกิจ 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อาเซียน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มี 2558 ซึ่งสรุปได้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ดังนี้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467544" y="2361069"/>
            <a:ext cx="8352928" cy="830997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1. สาระสำคัญของเทคโนโลยีสารสนเทศ ประกอบด้วย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467544" y="3068960"/>
            <a:ext cx="8352928" cy="4154984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รู้สารสนเทศ หมายถึง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ความรู้ ทักษะ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ความสามารถของบุคคลใน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ตระหนัก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ถึงความต้องการสารสนเทศ 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สารสนเทศ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หมายถึง ข้อมูลที่เป็นประโยชน์ต่อการดำเนินชีวิตของมนุษย์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ความหมายของเทคโนโลยี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สารสนเทศ หมายถึง เทคโนโลยีที่ใช้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จัดการ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 สารสนเทศ 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บทบาท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ของเทคโนโลยีสารสนเทศ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ใน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ยุคโลกา</a:t>
            </a:r>
            <a:r>
              <a:rPr lang="th-TH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ภิ</a:t>
            </a:r>
            <a:r>
              <a:rPr lang="th-TH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วัตน์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ทำ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ให้สังคม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เปลี่ยนเป็น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สังคมสารสนเทศ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สามารถตอบสนองความต้องการเกิดสภาพการทำงาน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ทุก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สถานที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ทุกเวลา ทำให้ระบบเศรษฐกิจเปลี่ยน ทำให้องค์กรมีลักษณะผูกพัน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ทราบข่าวสาร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ข้อมูลได้ทั่วโลก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ความหมายของการ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สื่อสาร เป็นกระบวนการส่งข่าวสารข้อมูลจากผู้ส่งข่าวสาร</a:t>
            </a: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33086" y="273422"/>
            <a:ext cx="8676456" cy="923330"/>
          </a:xfrm>
          <a:prstGeom prst="rect">
            <a:avLst/>
          </a:prstGeom>
          <a:solidFill>
            <a:srgbClr val="000000">
              <a:alpha val="21961"/>
            </a:srgbClr>
          </a:solidFill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th-TH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ประวัติความเป็นมาของประชาคมอาเซียน</a:t>
            </a:r>
            <a:endParaRPr lang="en-US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ngsanaUPC"/>
              <a:ea typeface="ＭＳ Ｐゴシック" charset="0"/>
              <a:cs typeface="AngsanaUPC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129" y="836712"/>
            <a:ext cx="9144000" cy="1757680"/>
          </a:xfrm>
          <a:prstGeom prst="rect">
            <a:avLst/>
          </a:prstGeom>
        </p:spPr>
      </p:pic>
      <p:sp>
        <p:nvSpPr>
          <p:cNvPr id="7" name="สี่เหลี่ยมผืนผ้า 6"/>
          <p:cNvSpPr/>
          <p:nvPr/>
        </p:nvSpPr>
        <p:spPr>
          <a:xfrm>
            <a:off x="323528" y="2636912"/>
            <a:ext cx="8586014" cy="3416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1. กำเนิดของประชาคมอาเซียน</a:t>
            </a:r>
          </a:p>
          <a:p>
            <a:r>
              <a:rPr lang="th-TH" sz="2400" dirty="0">
                <a:latin typeface="TH SarabunPSK"/>
              </a:rPr>
              <a:t>	ก่อนจะมาเป็นสมาคมประชาชาติแห่งเอเชียตะวันออกเฉียงใต้หรืออาเซียน ได้เกิด "สมาคมอาสา"</a:t>
            </a:r>
            <a:r>
              <a:rPr lang="th-TH" sz="2000" dirty="0">
                <a:latin typeface="TH SarabunPSK"/>
              </a:rPr>
              <a:t> (</a:t>
            </a:r>
            <a:r>
              <a:rPr lang="en-US" sz="1400" dirty="0">
                <a:latin typeface="TH SarabunPSK"/>
              </a:rPr>
              <a:t>ASA, Association of South East Asia) </a:t>
            </a:r>
            <a:r>
              <a:rPr lang="th-TH" sz="2400" dirty="0">
                <a:latin typeface="TH SarabunPSK"/>
              </a:rPr>
              <a:t>ขึ้นก่อน </a:t>
            </a:r>
            <a:r>
              <a:rPr lang="th-TH" sz="2400" dirty="0" smtClean="0">
                <a:latin typeface="TH SarabunPSK"/>
              </a:rPr>
              <a:t>เมื่อ กรกฎาคม </a:t>
            </a:r>
            <a:r>
              <a:rPr lang="th-TH" sz="2400" dirty="0">
                <a:latin typeface="TH SarabunPSK"/>
              </a:rPr>
              <a:t>2504 โดยประเทศไทย มาเลเซีย และฟิลิปปินส์ ได้ร่วมกันจัดตั้ง </a:t>
            </a:r>
          </a:p>
          <a:p>
            <a:r>
              <a:rPr lang="th-TH" sz="2400" dirty="0">
                <a:latin typeface="TH SarabunPSK"/>
              </a:rPr>
              <a:t>	ต่อมา พ.ศ. 2510 มีการลงนามโดยรัฐมนตรีว่าการกระทรวงการต่างประเทศของประเทศสมาชิกก่อตั้ง 5 ประเทศ ได้แก่ </a:t>
            </a:r>
            <a:r>
              <a:rPr lang="th-TH" sz="2400" dirty="0" err="1">
                <a:latin typeface="TH SarabunPSK"/>
              </a:rPr>
              <a:t>อาดัม</a:t>
            </a:r>
            <a:r>
              <a:rPr lang="th-TH" sz="2400" dirty="0">
                <a:latin typeface="TH SarabunPSK"/>
              </a:rPr>
              <a:t> มา</a:t>
            </a:r>
            <a:r>
              <a:rPr lang="th-TH" sz="2400" dirty="0" err="1">
                <a:latin typeface="TH SarabunPSK"/>
              </a:rPr>
              <a:t>ลิก</a:t>
            </a:r>
            <a:r>
              <a:rPr lang="th-TH" sz="2400" dirty="0">
                <a:latin typeface="TH SarabunPSK"/>
              </a:rPr>
              <a:t> แห่งอินโดนีเซีย , </a:t>
            </a:r>
            <a:r>
              <a:rPr lang="th-TH" sz="2400" dirty="0" err="1">
                <a:latin typeface="TH SarabunPSK"/>
              </a:rPr>
              <a:t>นาร์</a:t>
            </a:r>
            <a:r>
              <a:rPr lang="th-TH" sz="2400" dirty="0">
                <a:latin typeface="TH SarabunPSK"/>
              </a:rPr>
              <a:t>ซิโซ รา</a:t>
            </a:r>
            <a:r>
              <a:rPr lang="th-TH" sz="2400" dirty="0" err="1">
                <a:latin typeface="TH SarabunPSK"/>
              </a:rPr>
              <a:t>มอส</a:t>
            </a:r>
            <a:r>
              <a:rPr lang="th-TH" sz="2400" dirty="0">
                <a:latin typeface="TH SarabunPSK"/>
              </a:rPr>
              <a:t> แห่งฟิลิปปินส์, อับดุล </a:t>
            </a:r>
            <a:endParaRPr lang="th-TH" sz="2400" dirty="0" smtClean="0">
              <a:latin typeface="TH SarabunPSK"/>
            </a:endParaRPr>
          </a:p>
          <a:p>
            <a:r>
              <a:rPr lang="th-TH" sz="2400" dirty="0" smtClean="0">
                <a:latin typeface="TH SarabunPSK"/>
              </a:rPr>
              <a:t>รา</a:t>
            </a:r>
            <a:r>
              <a:rPr lang="th-TH" sz="2400" dirty="0" err="1">
                <a:latin typeface="TH SarabunPSK"/>
              </a:rPr>
              <a:t>ซัค</a:t>
            </a:r>
            <a:r>
              <a:rPr lang="th-TH" sz="2400" dirty="0">
                <a:latin typeface="TH SarabunPSK"/>
              </a:rPr>
              <a:t> แห่งมาเลเซีย, </a:t>
            </a:r>
            <a:r>
              <a:rPr lang="th-TH" sz="2400" dirty="0" err="1">
                <a:latin typeface="TH SarabunPSK"/>
              </a:rPr>
              <a:t>เอส</a:t>
            </a:r>
            <a:r>
              <a:rPr lang="th-TH" sz="2400" dirty="0">
                <a:latin typeface="TH SarabunPSK"/>
              </a:rPr>
              <a:t>. ราชา</a:t>
            </a:r>
            <a:r>
              <a:rPr lang="th-TH" sz="2400" dirty="0" err="1">
                <a:latin typeface="TH SarabunPSK"/>
              </a:rPr>
              <a:t>รัตนัม</a:t>
            </a:r>
            <a:r>
              <a:rPr lang="th-TH" sz="2400" dirty="0">
                <a:latin typeface="TH SarabunPSK"/>
              </a:rPr>
              <a:t> แห่งสิงคโปร์ และถนัด คอ</a:t>
            </a:r>
            <a:r>
              <a:rPr lang="th-TH" sz="2400" dirty="0" err="1">
                <a:latin typeface="TH SarabunPSK"/>
              </a:rPr>
              <a:t>มันตร์</a:t>
            </a:r>
            <a:r>
              <a:rPr lang="th-TH" sz="2400" dirty="0">
                <a:latin typeface="TH SarabunPSK"/>
              </a:rPr>
              <a:t> รัฐมนตรีว่ากระทรวงการต่างประเทศของไทย สมัยรัฐบาลจอมพล ถนอม กิตติขจร ถนัด คอ</a:t>
            </a:r>
            <a:r>
              <a:rPr lang="th-TH" sz="2400" dirty="0" err="1">
                <a:latin typeface="TH SarabunPSK"/>
              </a:rPr>
              <a:t>มันตร์</a:t>
            </a:r>
            <a:r>
              <a:rPr lang="th-TH" sz="2400" dirty="0">
                <a:latin typeface="TH SarabunPSK"/>
              </a:rPr>
              <a:t> ได้ชื่อว่าเป็นบิดาผู้ก่อตั้งอาเซียน</a:t>
            </a:r>
            <a:r>
              <a:rPr lang="th-TH" sz="2400" dirty="0" smtClean="0">
                <a:latin typeface="TH SarabunPSK"/>
              </a:rPr>
              <a:t>ด้วย</a:t>
            </a:r>
            <a:endParaRPr lang="th-TH" sz="2400" dirty="0">
              <a:latin typeface="TH SarabunPSK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43677" y="620688"/>
            <a:ext cx="8352928" cy="3416320"/>
          </a:xfrm>
          <a:prstGeom prst="rect">
            <a:avLst/>
          </a:prstGeom>
          <a:solidFill>
            <a:srgbClr val="FFFFFF">
              <a:alpha val="45098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2. การใช้เทคโนโลยีและการสื่อสารของประชาคมเศรษฐกิจอาเซียน ประกอบด้วย 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15685" y="1340768"/>
            <a:ext cx="8352928" cy="2308324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การใช้เทคโนโลยีและการสื่อสารกับอาเซียนจะเป็นเรื่องของคอมพิวเตอร์ซึ่ง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อยู่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 ใน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หมวดสินค้าและเครื่องใช้ไฟฟ้าและอิเล็กทรอนิกส์ของอาเซียน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แผน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แม่บทไอซีทีของอาเซียน 2015 มีเนื้อหาเกี่ยวกับวิสัยทัศน์(เพื่อเสริมสร้าง </a:t>
            </a:r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พลัง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เกิดการปฏิรูป กระทำได้อย่างทั่วถึง กระตือรือร้น การรวมตัว)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แรง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ขับเคลื่อนเชิงกล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ยุทธ์ ได้แก่การปฏิรูปทางเศรษฐกิจ การเสริมสร้าง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สร้าง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นวัตกรรม พัฒนาโครงสร้าง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พื้นฐาน พัฒนาทุนมนุษย์ลดความเหลื่อมล้ำ</a:t>
            </a:r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249" y="4005064"/>
            <a:ext cx="2627784" cy="2627784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l="-17000" t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43676" y="620688"/>
            <a:ext cx="8620811" cy="4154984"/>
          </a:xfrm>
          <a:prstGeom prst="rect">
            <a:avLst/>
          </a:prstGeom>
          <a:solidFill>
            <a:srgbClr val="FFFFFF">
              <a:alpha val="45098"/>
            </a:srgb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3. การบริการอิเล็กทรอนิกส์ร่วมระหว่าง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ประเทศสมาชิก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ประชาคม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อาเซียน ได้แก่ 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15685" y="1340768"/>
            <a:ext cx="8352928" cy="3046988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ประเภทของการบริการอิเล็กทรอนิกส์ร่วมระหว่างประเทศสมาชิกอาเซียน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บริการ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เคลื่อนย้ายบุคคลและสินค้า 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- 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เชื่อมโยงข้อมูลอิเล็กทรอนิกส์แบบ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ไร้เอกสาร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ประกอบด้วย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วัตถุประสงค์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 </a:t>
            </a:r>
            <a:r>
              <a:rPr lang="th-TH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ต้องการ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พัฒนาระบบเชื่อมโยงข้อมูลแบบ</a:t>
            </a:r>
            <a:r>
              <a:rPr lang="th-TH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บูรณา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การของประเทศ ขอบเขต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ของ  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 โครงการ เป็น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การลดขั้นตอนการทำงานระหว่างหน่วยงานที่เกี่ยวข้อง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หน่วยงาน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 ของ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ภาครัฐ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ของประเทศ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ไทย ได้แก่ กรมศุลกากร เป็นเจ้าภาพจัดตั้ง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National </a:t>
            </a:r>
            <a:endPara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 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Single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Window </a:t>
            </a:r>
            <a:r>
              <a:rPr lang="th-TH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ประโยชน์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ที่คาดว่าจะได้รับ ลดความผิดพลาด ลดระยะเวลา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ลด</a:t>
            </a:r>
          </a:p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              ต้นทุน เพิ่มประสิทธิภาพ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การทำงานตรวจสอบได้ เพิ่มความมาตรฐานและความ</a:t>
            </a: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4664" y="4288706"/>
            <a:ext cx="9144000" cy="3577692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7541">
            <a:off x="6291053" y="6204743"/>
            <a:ext cx="3077965" cy="1253213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352663" y="1052736"/>
            <a:ext cx="8586014" cy="3416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/>
              </a:rPr>
              <a:t>2. ประโยชน์จากการรวมเป็นประชาคมอาเซียน  </a:t>
            </a:r>
          </a:p>
          <a:p>
            <a:r>
              <a:rPr lang="th-TH" sz="2400" dirty="0">
                <a:latin typeface="TH SarabunPSK"/>
              </a:rPr>
              <a:t>	2.1) การพัฒนาด้านเศรษฐกิจของประชาคมอาเซียน</a:t>
            </a:r>
          </a:p>
          <a:p>
            <a:r>
              <a:rPr lang="th-TH" sz="2400" dirty="0">
                <a:latin typeface="TH SarabunPSK"/>
              </a:rPr>
              <a:t>	2.2 ) ความร่วมมือระดับภูมิภาคของประชาคมอาเซียน</a:t>
            </a:r>
          </a:p>
          <a:p>
            <a:r>
              <a:rPr lang="th-TH" sz="2400" dirty="0">
                <a:latin typeface="TH SarabunPSK"/>
              </a:rPr>
              <a:t>	2.3) การร่วมกันรักษาสิ่งแวดล้อมของประชาคมอาเซียน</a:t>
            </a:r>
          </a:p>
          <a:p>
            <a:r>
              <a:rPr lang="th-TH" sz="2400" dirty="0">
                <a:latin typeface="TH SarabunPSK"/>
              </a:rPr>
              <a:t>	2.4) ให้ความสำคัญด้าน</a:t>
            </a:r>
            <a:r>
              <a:rPr lang="th-TH" sz="2400" dirty="0" smtClean="0">
                <a:latin typeface="TH SarabunPSK"/>
              </a:rPr>
              <a:t>ศิลปวัฒนธรรมของ</a:t>
            </a:r>
            <a:r>
              <a:rPr lang="th-TH" sz="2400" dirty="0">
                <a:latin typeface="TH SarabunPSK"/>
              </a:rPr>
              <a:t>ประชาคมอาเซียน</a:t>
            </a:r>
          </a:p>
          <a:p>
            <a:r>
              <a:rPr lang="th-TH" sz="2400" b="1" dirty="0">
                <a:latin typeface="TH SarabunPSK"/>
              </a:rPr>
              <a:t>3. ความก้าวหน้าของประชาคมอาเซียน </a:t>
            </a:r>
          </a:p>
          <a:p>
            <a:r>
              <a:rPr lang="th-TH" sz="2400" dirty="0">
                <a:latin typeface="TH SarabunPSK"/>
              </a:rPr>
              <a:t>	ได้บรรลุข้อตกลงการค้าเสรี ออกกฎบัตรอาเซียน ข้อตกลงทางการค้าเสรีระหว่างภูมิภาคอาเซียนกับ10 ประเทศ </a:t>
            </a:r>
          </a:p>
          <a:p>
            <a:r>
              <a:rPr lang="th-TH" sz="2400" b="1" dirty="0">
                <a:latin typeface="TH SarabunPSK"/>
              </a:rPr>
              <a:t>4. สรุปเหตุการณ์สำคัญของประชาคมอาเซียน เริ่มจาก พ.ศ. </a:t>
            </a:r>
            <a:r>
              <a:rPr lang="th-TH" sz="2400" b="1" dirty="0" smtClean="0">
                <a:latin typeface="TH SarabunPSK"/>
              </a:rPr>
              <a:t>2510-พ.ศ. 2556</a:t>
            </a:r>
            <a:endParaRPr lang="th-TH" sz="2400" b="1" dirty="0">
              <a:latin typeface="TH SarabunPSK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46" y="3284984"/>
            <a:ext cx="7619048" cy="5587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086" y="273422"/>
            <a:ext cx="8676456" cy="923330"/>
          </a:xfrm>
          <a:prstGeom prst="rect">
            <a:avLst/>
          </a:prstGeom>
          <a:solidFill>
            <a:srgbClr val="000000">
              <a:alpha val="21961"/>
            </a:srgbClr>
          </a:solidFill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th-TH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ea typeface="ＭＳ Ｐゴシック" charset="0"/>
                <a:cs typeface="AngsanaUPC"/>
              </a:rPr>
              <a:t>สามเสาหลักประชาคมอาเซียน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253908" y="1484784"/>
            <a:ext cx="8710580" cy="2185214"/>
          </a:xfrm>
          <a:prstGeom prst="rect">
            <a:avLst/>
          </a:prstGeom>
          <a:solidFill>
            <a:srgbClr val="FFFFFF">
              <a:alpha val="45098"/>
            </a:srgbClr>
          </a:solidFill>
        </p:spPr>
        <p:txBody>
          <a:bodyPr wrap="square">
            <a:spAutoFit/>
          </a:bodyPr>
          <a:lstStyle/>
          <a:p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1. ประชาคมการเมืองและความมั่นคง</a:t>
            </a:r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อาเซียน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(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ASEAN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Political-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Security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Community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- APSC) </a:t>
            </a:r>
          </a:p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ประชาคมอาเซียนมุ่งส่งเสริมความร่วมมือในด้านการเมืองและความมั่นคง เพื่อเสริมสร้างและธำรงไว้ซึ่งสันติภาพ และความมั่นคงของภูมิภาค เพื่อให้ประเทศในภูมิภาคอยู่ร่วมกันอย่างสันติสุขและสามารถแก้ไขปัญหาและความขัดแย้งโดยสันติวิธี เพื่อรองรับการเป็นประชาคมการเมืองและความมั่นคงอาเซียน มีการจัดทำแผนงานการจัดตั้งประชาคมการเมืองและความมั่นคงอาเซียน (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ASEAN Political - Security Community Blueprint)</a:t>
            </a: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084" y="3501008"/>
            <a:ext cx="3290108" cy="3290108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231491" y="1136933"/>
            <a:ext cx="8710580" cy="4154984"/>
          </a:xfrm>
          <a:prstGeom prst="rect">
            <a:avLst/>
          </a:prstGeom>
          <a:solidFill>
            <a:srgbClr val="FFFFFF">
              <a:alpha val="45098"/>
            </a:srgbClr>
          </a:solidFill>
        </p:spPr>
        <p:txBody>
          <a:bodyPr wrap="square">
            <a:spAutoFit/>
          </a:bodyPr>
          <a:lstStyle/>
          <a:p>
            <a:endParaRPr lang="th-TH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2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. ประชาคมเศรษฐกิจอาเซียน (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ASEAN Economic Community = AEC) </a:t>
            </a:r>
          </a:p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 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ประชาคมเศรษฐกิจอาเซียน มีเป้าหมายคือ ประชาคม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อาเซียนมี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ตลาดและฐานการผลิตเดียวกัน มีการเคลื่อนย้ายสินค้า บริการ การลงทุน และแรงงานมีฝีมืออย่างเสรี อาเซียนได้จัดทำแผนงานการจัดตั้งประชาคมเศรษฐกิจอาเซียน (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ASEAN Economic Community Blueprint) 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ซึ่งเป็นแผนงาน</a:t>
            </a:r>
            <a:r>
              <a:rPr lang="th-TH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บูรณา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การการดำเนินงานด้านเศรษฐกิจเพื่อให้บรรลุวัตถุประสงค์ 4 ด้าน</a:t>
            </a:r>
          </a:p>
          <a:p>
            <a:r>
              <a:rPr 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3. 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ประชาคมสังคมและวัฒนธรรมอาเซียน (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ASEAN Socio-Cultural Community - ASCC)</a:t>
            </a:r>
          </a:p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	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ประชาคมสังคมและวัฒนธรรมอาเซียน เป้าหมาย</a:t>
            </a:r>
            <a:r>
              <a:rPr lang="th-TH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คือ ส่งเสริม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/>
              </a:rPr>
              <a:t>คุณภาพชีวิตของประชากรในกลุ่มประเทศสมาชิก มีการอยู่ดีกินดี มีสิ่งแวดล้อมที่ดี มีความรู้สึกเป็นอันหนึ่งอันเดียว มีการจัดทำแผนงานการจัดตั้งประชาคมสังคมและวัฒนธรรมอาเซียนในด้านต่าง ๆ </a:t>
            </a:r>
            <a:endParaRPr lang="th-TH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  <a:p>
            <a:endParaRPr lang="th-TH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1" descr="http://www.uasean.com/images/blog/kerobow01/2013031910573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89" t="-3125" r="-1840" b="-2862"/>
          <a:stretch/>
        </p:blipFill>
        <p:spPr bwMode="auto">
          <a:xfrm>
            <a:off x="899592" y="2111393"/>
            <a:ext cx="7301346" cy="4197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086" y="561454"/>
            <a:ext cx="8676456" cy="923330"/>
          </a:xfrm>
          <a:prstGeom prst="rect">
            <a:avLst/>
          </a:prstGeom>
          <a:solidFill>
            <a:srgbClr val="000000">
              <a:alpha val="21961"/>
            </a:srgbClr>
          </a:solidFill>
        </p:spPr>
        <p:txBody>
          <a:bodyPr>
            <a:spAutoFit/>
          </a:bodyPr>
          <a:lstStyle/>
          <a:p>
            <a:pPr marL="0" indent="0" algn="ctr" eaLnBrk="1" hangingPunct="1">
              <a:buFontTx/>
              <a:buNone/>
              <a:defRPr/>
            </a:pPr>
            <a:r>
              <a:rPr lang="th-TH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UPC" pitchFamily="18" charset="-34"/>
                <a:cs typeface="AngsanaUPC" pitchFamily="18" charset="-34"/>
              </a:rPr>
              <a:t>กฎบัตรอาเซียน (</a:t>
            </a:r>
            <a:r>
              <a:rPr 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UPC" pitchFamily="18" charset="-34"/>
                <a:cs typeface="AngsanaUPC" pitchFamily="18" charset="-34"/>
              </a:rPr>
              <a:t>ASEAN Charter)</a:t>
            </a: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52094" y="2420888"/>
            <a:ext cx="3743325" cy="33845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086" y="561454"/>
            <a:ext cx="8676456" cy="923330"/>
          </a:xfrm>
          <a:prstGeom prst="rect">
            <a:avLst/>
          </a:prstGeom>
          <a:solidFill>
            <a:srgbClr val="000000">
              <a:alpha val="21961"/>
            </a:srgbClr>
          </a:solidFill>
        </p:spPr>
        <p:txBody>
          <a:bodyPr>
            <a:spAutoFit/>
          </a:bodyPr>
          <a:lstStyle/>
          <a:p>
            <a:pPr marL="0" indent="0" algn="ctr" eaLnBrk="1" fontAlgn="auto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th-TH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cs typeface="AngsanaUPC"/>
              </a:rPr>
              <a:t>ตราสัญลักษณ์และข้อมูลเฉพาะของ</a:t>
            </a:r>
            <a:r>
              <a:rPr lang="th-TH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gsanaUPC"/>
                <a:cs typeface="AngsanaUPC"/>
              </a:rPr>
              <a:t>อาเซียน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ngsanaUPC"/>
              <a:cs typeface="AngsanaUPC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93296"/>
            <a:ext cx="1112667" cy="64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1610</TotalTime>
  <Words>1036</Words>
  <Application>Microsoft Office PowerPoint</Application>
  <PresentationFormat>นำเสนอทางหน้าจอ (4:3)</PresentationFormat>
  <Paragraphs>400</Paragraphs>
  <Slides>41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41</vt:i4>
      </vt:variant>
    </vt:vector>
  </HeadingPairs>
  <TitlesOfParts>
    <vt:vector size="42" baseType="lpstr">
      <vt:lpstr>ชุดรูปแบบของ Office</vt:lpstr>
      <vt:lpstr>งานนำเสนอ PowerPoint</vt:lpstr>
      <vt:lpstr>หน่วยที่ 1 ความรู้เบื้องต้นเกี่ยวกับประชาคมอาเซียน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user</dc:creator>
  <cp:lastModifiedBy>WIN7</cp:lastModifiedBy>
  <cp:revision>126</cp:revision>
  <dcterms:created xsi:type="dcterms:W3CDTF">2013-08-27T03:08:03Z</dcterms:created>
  <dcterms:modified xsi:type="dcterms:W3CDTF">2011-09-29T04:40:22Z</dcterms:modified>
</cp:coreProperties>
</file>