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303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7" r:id="rId40"/>
    <p:sldId id="298" r:id="rId41"/>
    <p:sldId id="299" r:id="rId42"/>
    <p:sldId id="300" r:id="rId43"/>
    <p:sldId id="301" r:id="rId44"/>
    <p:sldId id="302" r:id="rId45"/>
  </p:sldIdLst>
  <p:sldSz cx="9144000" cy="6858000" type="screen4x3"/>
  <p:notesSz cx="6858000" cy="931386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1479" cy="465024"/>
          </a:xfrm>
          <a:prstGeom prst="rect">
            <a:avLst/>
          </a:prstGeom>
        </p:spPr>
        <p:txBody>
          <a:bodyPr vert="horz" lIns="94659" tIns="47329" rIns="94659" bIns="4732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916" y="1"/>
            <a:ext cx="2971479" cy="465024"/>
          </a:xfrm>
          <a:prstGeom prst="rect">
            <a:avLst/>
          </a:prstGeom>
        </p:spPr>
        <p:txBody>
          <a:bodyPr vert="horz" lIns="94659" tIns="47329" rIns="94659" bIns="47329" rtlCol="0"/>
          <a:lstStyle>
            <a:lvl1pPr algn="r">
              <a:defRPr sz="1200"/>
            </a:lvl1pPr>
          </a:lstStyle>
          <a:p>
            <a:fld id="{5EDE5231-3D8C-4CC0-BEA7-8BC0A5566854}" type="datetimeFigureOut">
              <a:rPr lang="en-US" smtClean="0"/>
              <a:t>4/17/2015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7167"/>
            <a:ext cx="2971479" cy="465024"/>
          </a:xfrm>
          <a:prstGeom prst="rect">
            <a:avLst/>
          </a:prstGeom>
        </p:spPr>
        <p:txBody>
          <a:bodyPr vert="horz" lIns="94659" tIns="47329" rIns="94659" bIns="4732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916" y="8847167"/>
            <a:ext cx="2971479" cy="465024"/>
          </a:xfrm>
          <a:prstGeom prst="rect">
            <a:avLst/>
          </a:prstGeom>
        </p:spPr>
        <p:txBody>
          <a:bodyPr vert="horz" lIns="94659" tIns="47329" rIns="94659" bIns="47329" rtlCol="0" anchor="b"/>
          <a:lstStyle>
            <a:lvl1pPr algn="r">
              <a:defRPr sz="1200"/>
            </a:lvl1pPr>
          </a:lstStyle>
          <a:p>
            <a:fld id="{08EB33D4-A74C-4070-8FD6-F3A71A6FD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642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69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69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A889BD66-AD3B-4584-BD99-C87FD5D817DB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455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C777BB71-6DCF-4B37-8B12-45E275207F3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31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77BB71-6DCF-4B37-8B12-45E275207F3A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5130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2096711-DA49-486B-BB7F-C9718BAF5F25}" type="slidenum">
              <a:rPr lang="th-TH" smtClean="0"/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2D971114-4656-4841-810E-19B911FAF61F}" type="datetimeFigureOut">
              <a:rPr lang="th-TH" smtClean="0"/>
              <a:t>17/04/58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476" y="3429000"/>
            <a:ext cx="4357464" cy="302513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543800" cy="2593975"/>
          </a:xfrm>
        </p:spPr>
        <p:txBody>
          <a:bodyPr/>
          <a:lstStyle/>
          <a:p>
            <a:pPr algn="ctr"/>
            <a:r>
              <a:rPr lang="th-TH" b="1" dirty="0" smtClean="0"/>
              <a:t>การจัดซื้อเบื้องต้น</a:t>
            </a:r>
            <a:br>
              <a:rPr lang="th-TH" b="1" dirty="0" smtClean="0"/>
            </a:br>
            <a:r>
              <a:rPr lang="th-TH" dirty="0" smtClean="0"/>
              <a:t>(</a:t>
            </a:r>
            <a:r>
              <a:rPr lang="en-US" dirty="0" smtClean="0"/>
              <a:t>Basic Purchasing</a:t>
            </a:r>
            <a:r>
              <a:rPr lang="th-TH" dirty="0" smtClean="0"/>
              <a:t>)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907704" y="2708920"/>
            <a:ext cx="4752528" cy="792088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cs typeface="+mj-cs"/>
              </a:rPr>
              <a:t>รหัสวิชา  </a:t>
            </a:r>
            <a:r>
              <a:rPr lang="en-US" sz="3600" b="1" dirty="0" smtClean="0">
                <a:solidFill>
                  <a:schemeClr val="tx1"/>
                </a:solidFill>
                <a:cs typeface="+mj-cs"/>
              </a:rPr>
              <a:t>2202-2101</a:t>
            </a:r>
            <a:endParaRPr lang="th-TH" sz="3600" b="1" dirty="0">
              <a:solidFill>
                <a:schemeClr val="tx1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444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676875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2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บทบาทและการจัดองค์การของฝ่ายจัดซื้อ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7620000" cy="3384376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จัดการองค์การ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ของฝ่ายจัดซื้อ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มีข้อควรพิจารณา 3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ประการ คือ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โครงสร้าง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ของฝ่ายจัดซื้อ โดยคำนึงถึงขนาดและ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ขอบเขต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บริหารฝ่าย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จัดซื้อ ขึ้นอยู่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กับขนาดของ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กิจการ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รวมอำนาจและการกระจายอำนาจการ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จัดซื้อ ซึ่ง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ขึ้นอยู่กับ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วิสัยทัศน์ของผู้บริหาร	  	      ตลอดจนระเบียบประเพณีวัฒนธรรม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องค์กรที่ปฏิบัติกันมา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บริหารบุคลากรฝ่ายจัดซื้อ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ซึ่ง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ประกอบด้วย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แม่บ้าน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พนักงานธุรการ พนักงานจัดซื้อ พนักงานจัดซื้ออาวุโส ผู้ช่วยผู้จัดการฝ่ายการจัดซื้อ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และผู้จัดการ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ฝ่ายจัดซื้อ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475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594" y="3789040"/>
            <a:ext cx="3345160" cy="2952328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2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บทบาทและการจัดองค์การของฝ่ายจัดซื้อ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132856"/>
            <a:ext cx="7620000" cy="2304256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การคัดเลือกบุคลากรฝ่ายจัดซื้อ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พิจารณาได้จาก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การคัดเลือกจากบุคลากรในองค์การ จุดแข็งคือพนักงานจะมีความรู้ความ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เข้าใจ	  	    ระบบงาน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ก่อให้เกิดความจงรักภักดี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การคัดเลือกบุคลากรจากภายนอก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องค์การ จุด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แข็งคือสามารถรับงานได้อย่าง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ต่อเนื่อง    	    ไม่ต้อง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เสียเวลาฝึกอบรมใหม่</a:t>
            </a:r>
          </a:p>
        </p:txBody>
      </p:sp>
    </p:spTree>
    <p:extLst>
      <p:ext uri="{BB962C8B-B14F-4D97-AF65-F5344CB8AC3E}">
        <p14:creationId xmlns:p14="http://schemas.microsoft.com/office/powerpoint/2010/main" val="254475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62646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prstClr val="black"/>
                </a:solidFill>
              </a:rPr>
              <a:t/>
            </a:r>
            <a:br>
              <a:rPr lang="th-TH" sz="4000" b="1" dirty="0" smtClean="0">
                <a:solidFill>
                  <a:prstClr val="black"/>
                </a:solidFill>
              </a:rPr>
            </a:br>
            <a:r>
              <a:rPr lang="th-TH" b="1" dirty="0" smtClean="0">
                <a:solidFill>
                  <a:schemeClr val="bg2">
                    <a:lumMod val="50000"/>
                  </a:schemeClr>
                </a:solidFill>
              </a:rPr>
              <a:t>บทที่ 3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th-TH" b="1" dirty="0">
                <a:solidFill>
                  <a:schemeClr val="bg2">
                    <a:lumMod val="50000"/>
                  </a:schemeClr>
                </a:solidFill>
              </a:rPr>
              <a:t>วิธีปฏิบัติเกี่ยวกับการจัดซื้อ</a:t>
            </a:r>
            <a:r>
              <a:rPr lang="en-US" sz="4000" dirty="0">
                <a:solidFill>
                  <a:prstClr val="black"/>
                </a:solidFill>
              </a:rPr>
              <a:t/>
            </a:r>
            <a:br>
              <a:rPr lang="en-US" sz="4000" dirty="0">
                <a:solidFill>
                  <a:prstClr val="black"/>
                </a:solidFill>
              </a:rPr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755576" y="2060848"/>
            <a:ext cx="7128792" cy="2232248"/>
          </a:xfrm>
        </p:spPr>
        <p:txBody>
          <a:bodyPr>
            <a:normAutofit/>
          </a:bodyPr>
          <a:lstStyle/>
          <a:p>
            <a:r>
              <a:rPr lang="th-TH" b="1" dirty="0" smtClean="0">
                <a:cs typeface="+mj-cs"/>
              </a:rPr>
              <a:t>หลักการ</a:t>
            </a:r>
            <a:r>
              <a:rPr lang="th-TH" b="1" dirty="0">
                <a:cs typeface="+mj-cs"/>
              </a:rPr>
              <a:t>กำหนดวิธีปฏิบัติเกี่ยวกับการจัดซื้อ </a:t>
            </a:r>
            <a:r>
              <a:rPr lang="th-TH" dirty="0">
                <a:cs typeface="+mj-cs"/>
              </a:rPr>
              <a:t>มีหลักการทั่วไป คือ </a:t>
            </a:r>
            <a:r>
              <a:rPr lang="th-TH" dirty="0" smtClean="0">
                <a:cs typeface="+mj-cs"/>
              </a:rPr>
              <a:t>ปฏิบัติงาน</a:t>
            </a:r>
            <a:r>
              <a:rPr lang="th-TH" dirty="0">
                <a:cs typeface="+mj-cs"/>
              </a:rPr>
              <a:t>ที่เหมาะสม </a:t>
            </a:r>
            <a:endParaRPr lang="en-US" dirty="0" smtClean="0">
              <a:cs typeface="+mj-cs"/>
            </a:endParaRPr>
          </a:p>
          <a:p>
            <a:pPr marL="0" indent="0">
              <a:buNone/>
            </a:pPr>
            <a:r>
              <a:rPr lang="th-TH" dirty="0" smtClean="0">
                <a:cs typeface="+mj-cs"/>
              </a:rPr>
              <a:t>        ยึด</a:t>
            </a:r>
            <a:r>
              <a:rPr lang="th-TH" dirty="0">
                <a:cs typeface="+mj-cs"/>
              </a:rPr>
              <a:t>หลักความง่าย </a:t>
            </a:r>
            <a:endParaRPr lang="en-US" dirty="0" smtClean="0">
              <a:cs typeface="+mj-cs"/>
            </a:endParaRPr>
          </a:p>
          <a:p>
            <a:pPr marL="0" indent="0">
              <a:buNone/>
            </a:pPr>
            <a:r>
              <a:rPr lang="th-TH" dirty="0">
                <a:cs typeface="+mj-cs"/>
              </a:rPr>
              <a:t>	</a:t>
            </a:r>
            <a:r>
              <a:rPr lang="th-TH" dirty="0" smtClean="0">
                <a:solidFill>
                  <a:schemeClr val="tx1">
                    <a:lumMod val="90000"/>
                    <a:lumOff val="10000"/>
                  </a:schemeClr>
                </a:solidFill>
                <a:cs typeface="+mj-cs"/>
              </a:rPr>
              <a:t>1)  </a:t>
            </a:r>
            <a:r>
              <a:rPr lang="th-TH" dirty="0" smtClean="0">
                <a:cs typeface="+mj-cs"/>
              </a:rPr>
              <a:t>วิธี</a:t>
            </a:r>
            <a:r>
              <a:rPr lang="th-TH" dirty="0">
                <a:cs typeface="+mj-cs"/>
              </a:rPr>
              <a:t>ปฏิบัติแน่นอน </a:t>
            </a:r>
            <a:endParaRPr lang="en-US" dirty="0" smtClean="0">
              <a:cs typeface="+mj-cs"/>
            </a:endParaRPr>
          </a:p>
          <a:p>
            <a:pPr marL="0" indent="0">
              <a:buNone/>
            </a:pPr>
            <a:r>
              <a:rPr lang="th-TH" dirty="0" smtClean="0">
                <a:cs typeface="+mj-cs"/>
              </a:rPr>
              <a:t>	2)   แบ่ง</a:t>
            </a:r>
            <a:r>
              <a:rPr lang="th-TH" dirty="0">
                <a:cs typeface="+mj-cs"/>
              </a:rPr>
              <a:t>ความ</a:t>
            </a:r>
            <a:r>
              <a:rPr lang="th-TH" dirty="0" smtClean="0">
                <a:cs typeface="+mj-cs"/>
              </a:rPr>
              <a:t>รับผิดชอบ</a:t>
            </a:r>
          </a:p>
          <a:p>
            <a:pPr marL="0" indent="0">
              <a:buNone/>
            </a:pPr>
            <a:r>
              <a:rPr lang="th-TH" dirty="0" smtClean="0">
                <a:cs typeface="+mj-cs"/>
              </a:rPr>
              <a:t>	3)   มี</a:t>
            </a:r>
            <a:r>
              <a:rPr lang="th-TH" dirty="0">
                <a:cs typeface="+mj-cs"/>
              </a:rPr>
              <a:t>ความยืดหยุ่นและประหยัด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77072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4093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บทที่ 3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วิธีปฏิบัติเกี่ยวกับการจัดซื้อ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99592" y="1700808"/>
            <a:ext cx="6779096" cy="3888432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ขั้นตอนการปฏิบัติเกี่ยวกับการ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จัดซื้อ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ในกิจการหนึ่ง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ๆ จะ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วางระบบดังนี้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สำรวจ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ความ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ต้องการให้แน่นอน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กำหนดคุณลักษณะคัดเลือกแหล่งผู้ขาย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พิจารณา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ราคา เงื่อนไข การสั่งซื้อ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และติดตาม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เรื่อง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3)  ตรวจสอบ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ใบกำกับภาษี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ปิด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คำสั่งซื้อ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รวบ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รมจัดเก็บเอกสารที่เกี่ยวข้องกับ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การจัดซื้อ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ซื้อให้ได้จำนวนที่ถูกต้อง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ต้องคำนึงถึง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 ปัจจัย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ใช้ในการพิจารณาการซื้อ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ข้อจำกัด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ที่มีอิทธิพล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ต่อจำนวนที่จะซื้อ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 การคำนวณและการใช้สูตรเพื่อหา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จำนวนที่ถูกต้อง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14615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บทที่ 3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วิธีปฏิบัติเกี่ยวกับการจัดซื้อ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3568" y="1988840"/>
            <a:ext cx="6995120" cy="2376264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การซื้อในราคาที่ถูกต้อง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โดยคำนึงถึง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ราคา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เป็นมูลฐาน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สำคัญของการ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ราคา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เป็นปัจจัยสุดท้ายในการตัดสินใจซื้อ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บุคคล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ผู้กำหนดราคาซื้อ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เกณฑ์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การพิจารณาราคา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ยุติธรรม ซึ่ง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สัมพันธ์กับต้นทุนอุปสงค์ อุปทาน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           	     คู่แข่งขัน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14746"/>
            <a:ext cx="3018656" cy="196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68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บทที่ 3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วิธีปฏิบัติเกี่ยวกับการจัดซื้อ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844824"/>
            <a:ext cx="7272808" cy="254888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การซื้อให้ได้เวลาที่ถูกต้อง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โดยคำนึงถึง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chemeClr val="bg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1)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ตลาดที่อุปทานและราคาคงที่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chemeClr val="bg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2)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ตลาดที่อุปทานและราคาขึ้นลงไม่แน่นอน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chemeClr val="bg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3)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จังหวะเวลาการซื้อโดยได้รับพัสดุทันเวลา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solidFill>
                  <a:schemeClr val="bg2">
                    <a:lumMod val="50000"/>
                  </a:schemeClr>
                </a:solidFill>
                <a:latin typeface="Angsana New" pitchFamily="18" charset="-34"/>
                <a:cs typeface="Angsana New" pitchFamily="18" charset="-34"/>
              </a:rPr>
              <a:t>4)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นโยบายเกี่ยวกับจังหวะเวลาการสั่งซื้อ โดยซื้อตามที่ต้องการใช้หรือภาวะตลาด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59433"/>
            <a:ext cx="2815580" cy="231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68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บทที่ 3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วิธีปฏิบัติเกี่ยวกับการจัดซื้อ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827584" y="2132856"/>
            <a:ext cx="6995120" cy="2448272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การซื้อจากผู้ขายที่ถูกต้อง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ผู้ซื้อจะต้องมั่นใจว่าซื้อสินค้าได้ถูกสถานที่โดยคำนึงถึง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 คุณสมบัติ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ที่สำคัญของผู้ขายที่ดี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ปัจจัยที่ใช้ในการประเมิน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ค่าของแหล่งขาย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ค้นหาข้อมูลเกี่ยวกับแหล่งขาย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221088"/>
            <a:ext cx="3793604" cy="21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68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บทที่ 3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วิธีปฏิบัติเกี่ยวกับการจัดซื้อ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844824"/>
            <a:ext cx="7620000" cy="2448272"/>
          </a:xfrm>
        </p:spPr>
        <p:txBody>
          <a:bodyPr>
            <a:normAutofit/>
          </a:bodyPr>
          <a:lstStyle/>
          <a:p>
            <a:r>
              <a:rPr lang="th-TH" b="1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วิธีการจัดซื้อ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โดยกล่าวถึง การจัดการ</a:t>
            </a:r>
            <a:r>
              <a:rPr lang="th-TH" dirty="0" err="1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ซัพ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พลายเชน เป็นกิจกรรมซึ่งจะรวมสารสนเทศ จากกระบวนการจัดซื้อวัตถุดิบ โดยพิจารณาเรื่องรอง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1)  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การจัดซื้อตามหน่วยงานที่ซื้อของภาครัฐและภาคเอกชน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2)  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การจัดซื้อตามกระบวนการ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ea typeface="Times New Roman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ea typeface="Times New Roman"/>
                <a:cs typeface="Angsana New" pitchFamily="18" charset="-34"/>
              </a:rPr>
              <a:t>3)   </a:t>
            </a:r>
            <a:r>
              <a:rPr lang="th-TH" dirty="0" smtClean="0">
                <a:effectLst/>
                <a:latin typeface="Angsana New" pitchFamily="18" charset="-34"/>
                <a:ea typeface="Times New Roman"/>
                <a:cs typeface="Angsana New" pitchFamily="18" charset="-34"/>
              </a:rPr>
              <a:t>การจัดซื้อแบบพิเศษ หมายถึง เหตุผลและความจำเป็นในการจัดซื้อสินค้าหรือวัตถุดิบ	      ที่แตกต่างไปจากการจัดซื้อแบบธรรมดา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221088"/>
            <a:ext cx="2527548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68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/>
              <a:t/>
            </a:r>
            <a:br>
              <a:rPr lang="th-TH" b="1" dirty="0"/>
            </a:br>
            <a:r>
              <a:rPr lang="th-TH" b="1" dirty="0" smtClean="0"/>
              <a:t>บท</a:t>
            </a:r>
            <a:r>
              <a:rPr lang="th-TH" b="1" dirty="0"/>
              <a:t>ที่ 4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การเจรจาต่อรอง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 smtClean="0"/>
              <a:t/>
            </a:r>
            <a:br>
              <a:rPr lang="th-TH" b="1" dirty="0" smtClean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772816"/>
            <a:ext cx="7620000" cy="326896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ความรู้ทั่วไปเกี่ยวกับการเจรจา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ต่อรอง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ได้กล่าวถึง</a:t>
            </a:r>
          </a:p>
          <a:p>
            <a:pPr marL="11430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 การเจรจาต่อรอง หมายถึง กระบวนการตั้งแต่บุคคลตั้งแต่สองฝ่ายขึ้นไปซึ่งมีความ      	      ต้องการหรือมีความเห็นแตกต่างกันในตอนแรก พยายามที่จะบรรลุข้อตกลงหรือ	   	      สัญญาร่วมกันบนพื้นฐานของวัตถุประสงค์ร่วมกัน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วัตถุประสงค์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ของการเจรจาต่อรอง เพื่อ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แสวงหาราคา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ยุติธรรม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ทำให้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ผู้ขายทำ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ตาม	   	      สัญญา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ควบคุมปฏิบัติตามสัญญา ชักชวนผู้ขายให้ความร่วมมือ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ประเภท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ของการเจรจาต่อรองแบ่งออก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 คือ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เจรจาแบบแบ่งสัดส่วนและ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แบบ                         	      บูรณาการ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22168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/>
              <a:t/>
            </a:r>
            <a:br>
              <a:rPr lang="th-TH" b="1" dirty="0"/>
            </a:br>
            <a:r>
              <a:rPr lang="th-TH" b="1" dirty="0" smtClean="0"/>
              <a:t>บท</a:t>
            </a:r>
            <a:r>
              <a:rPr lang="th-TH" b="1" dirty="0"/>
              <a:t>ที่ 4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การเจรจาต่อรอง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 smtClean="0"/>
              <a:t/>
            </a:r>
            <a:br>
              <a:rPr lang="th-TH" b="1" dirty="0" smtClean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2407096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ความรู้ทั่วไปเกี่ยวกับการเจรจาต่อรอง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ได้กล่าวถึง (ต่อ)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4)  ผลของการเจรจาต่อรองที่ประสบความสำเร็จและโอกาสในการใช้ทักษะการ	  	     เจรจาต่อรอง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5)  กลุ่มบุคคลที่นักจัดซื้อทำการเจรจาต่อรอง ได้แก่ ลูกค้าภายในองค์การของผู้จัดซื้อ	 	     และผู้ขาย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251920"/>
            <a:ext cx="2955517" cy="22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4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1944216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ความหมายของการจัดซื้อ </a:t>
            </a:r>
            <a:endParaRPr lang="th-TH" b="1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b="1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การจัดซื้อ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หมายถึง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กระทำหน้าที่จัดซื้อหรือให้ได้มาซึ่งวัตถุดิบ วัสดุอุปกรณ์ของใช้ต่าง ๆ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ที่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กิจการต้องการใช้ โดยมีคุณสมบัติที่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ถูกต้อง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จำนวนที่ถูกต้อง ภายในจังหวะเวลาที่ถูกต้อง ในราคาที่ถูกต้อง จากแหล่งผู้ขายที่ถูกต้อง โดยการนำส่งไปยังสถานที่ที่ถูกต้อง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945" y="4077072"/>
            <a:ext cx="2706241" cy="207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/>
              <a:t/>
            </a:r>
            <a:br>
              <a:rPr lang="th-TH" b="1" dirty="0"/>
            </a:br>
            <a:r>
              <a:rPr lang="th-TH" b="1" dirty="0" smtClean="0"/>
              <a:t>บท</a:t>
            </a:r>
            <a:r>
              <a:rPr lang="th-TH" b="1" dirty="0"/>
              <a:t>ที่ 4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การเจรจาต่อรอง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 smtClean="0"/>
              <a:t/>
            </a:r>
            <a:br>
              <a:rPr lang="th-TH" b="1" dirty="0" smtClean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988840"/>
            <a:ext cx="7620000" cy="2808312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การเจรจาต่อรองในการจัดซื้อ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ได้กล่าวถึงเรื่องของ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เจรจาต่อรองในการจัดซื้อ ได้แก่ เรื่องของราคา จุดจัดส่ง เปลี่ยนแบบ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   	      คุณภาพ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สถานการณ์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การเจรจาต่อรองเกิดขึ้นได้ก็ต่อเมื่อประกวดราคาได้ไม่ มีปัจจัยผันแปร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  	      ต้นทุน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ฯลฯ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ทางเลือก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อื่นที่สามารถใช้แทนการเจรจา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ต่อรอง ได้แก่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ชักชวนการยอมจำนวน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	   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บังคับ การแก้ปัญหา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สั่ง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ตัดสินตามใจชอบ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97884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/>
              <a:t/>
            </a:r>
            <a:br>
              <a:rPr lang="th-TH" b="1" dirty="0"/>
            </a:br>
            <a:r>
              <a:rPr lang="th-TH" b="1" dirty="0" smtClean="0"/>
              <a:t>บท</a:t>
            </a:r>
            <a:r>
              <a:rPr lang="th-TH" b="1" dirty="0"/>
              <a:t>ที่ 4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การเจรจาต่อรอง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 smtClean="0"/>
              <a:t/>
            </a:r>
            <a:br>
              <a:rPr lang="th-TH" b="1" dirty="0" smtClean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916832"/>
            <a:ext cx="7283152" cy="3456384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กระบวนการ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เจรจาต่อรอง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มีสิ่งสำคัญที่ต้องคำนึงถึง คือ การใช้คำถาม ประเภทคำถาม และเทคนิคในการเจรจาต่อรอง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อื่น ๆ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ดำเนินการเจรจาต่อรอง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จัดทีมเจรจา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2) 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การเตรียมการเจรจาต่อรอง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ใช้กลยุทธ์และยุทธวิธีในการเจรจาต่อรอง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วางแผนเพื่อการเจรจาต่อรอง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5)  สถานการณ์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กับการปรับตัวในการเจรจาต่อรอง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653136"/>
            <a:ext cx="2095500" cy="180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4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5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การจัดเก็บและการควบคุมสินค้าคงคลัง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7620000" cy="2016224"/>
          </a:xfrm>
        </p:spPr>
        <p:txBody>
          <a:bodyPr>
            <a:normAutofit/>
          </a:bodyPr>
          <a:lstStyle/>
          <a:p>
            <a:pPr algn="thaiDist"/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การเก็บรักษา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สินค้า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หมายถึง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ครอบครองเพื่อการใช้ประโยชน์ในอนาคต ซึ่งมีปัจจัยที่ใช้ในการพิจารณาเกี่ยวกับการเคลื่อนย้ายและจัดเก็บได้แก่ ประเภทกลุ่มของสินค้า ความต้องการ ขนาด คุณลักษณะของสินค้า ส่วนหน้าที่ในการเก็บรักษาสินค้า แยกได้เป็นหน้าที่หลัก และหน้าที่รอง ช่วยเก็บรักษาสินค้าให้ปลอดภัย โดยการเก็บรักษาสินค้ามีวัตถุประสงค์สินค้า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ปลอดภัย                            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เกิดประโยชน์และประหยัดมากที่สุด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581128"/>
            <a:ext cx="1524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46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5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การจัดเก็บและการควบคุมสินค้าคงคลัง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844824"/>
            <a:ext cx="7620000" cy="3845024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ความรู้เกี่ยวกับสินค้าคงคลัง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กล่าวถึง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ความหมายของสินค้า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คง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คลัง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หมายถึง เป็น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สินทรัพย์หมุนเวียนชนิดหนึ่งซึง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กิจการ                               			       มี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ไว้ขาย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ประเภท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ของสินค้าคง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คลัง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วัตถุดิบ งานระหว่างกระบวนการผลิต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ส่วนประกอบ				   ย่อย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วัสดุซ่อมบำรุง สินค้าสำเร็จรูป แรงงาน เงินลงทุน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			   เครื่องมือ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เครื่องจักร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	ประโยชน์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ของสินค้าคง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คลัง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ตอบสนองความต้องการ รักษาระดับการผลิต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ป้องกัน			      สินค้า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ขาดมือ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ส่วน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ความสำคัญของสินค้าคง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คลัง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ลดต้นทุนการผลิต รองรับความแปรปรวน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ของ				                อุปสงค์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367499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5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การจัดเก็บและการควบคุมสินค้าคงคลัง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971600" y="1916832"/>
            <a:ext cx="6120680" cy="216024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วิธีการจัดการสินค้าคงคลัง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ใช้วิธี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วิเคราะห์แบบ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ABC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โดยคำนึงถึงมูลค่าของสินค้า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ตรวจนับจำนวนสินค้าคงคลัง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บันทึกสินค้าคงคลังแบบ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แม่นยำ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ควบคุมสินค้าคงคลังของการบริการ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933056"/>
            <a:ext cx="2296294" cy="249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499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บท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ที่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5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การจัดเก็บและการควบคุมสินค้าคงคลัง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latin typeface="Angsana New" pitchFamily="18" charset="-34"/>
                <a:cs typeface="Angsana New" pitchFamily="18" charset="-34"/>
              </a:rPr>
            </a:b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7488832" cy="252028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การควบคุมสินค้าคงคลัง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เป็นเรื่องเกี่ยวกับการวางแผนการสั่งซื้อและการวางตารางสินค้าในกระบวนการผลิตเพื่อใช้ควบคุม วัตถุดิบ งานระหว่างทำ และสินค้าสำเร็จรูป มีสาระสำคัญ คือ 	1)  ความรับผิดชอบในการควบคุมสินค้าคงคลัง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การบันทึกเกี่ยวกับการควบคุมสินค้าคงคลัง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ระบบบันทึกด้วยมือ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ระบบการซื้อแบบทันเวลา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933056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499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132856"/>
            <a:ext cx="7620000" cy="254888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กฎระเบียบการจัดซื้อ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ประกอบด้วยสาระสำคัญ คือ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ออกใบ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ขอสั่งซื้อ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ฝ่ายหรือแผนกใดในบริษัทที่มีความต้องการสินค้า จะต้องออก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ใบ	      ขอให้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ซื้อมาให้ศูนย์จัดซื้อทุกครั้ง ซึ่งมีขั้นตอน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คือ มี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ใบเสนอขายซื้อ ฝ่ายจัดซื้อ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ตรวจ	  	      เอกสาร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ส่วนธุรการประทับตรา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แยกใบเสนอราคา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ออกใบสั่งซื้อจากศูนย์จัดซื้อให้กับผู้ขาย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สินค้า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36749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2060848"/>
            <a:ext cx="7776864" cy="2304255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กฎระเบียบการจัดซื้อ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ประกอบด้วยสาระสำคัญ คือ  (ต่อ)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3)   การซื้อโดยเงินสดย่อย โดยมียอดไม่เกิน 3,000 บาท ไม่ต้องมีการออกใบสั่งซื้อ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4)   ระยะเวลาการสั่งซื้อไม่ควรเกิน 7 วัน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5)   การเปลี่ยนแปลงในเสนอซื้อ ใบสั่งซื้อ การเสียเบี้ยปรับ เงินค้า ประกัน การยื่นราคา         	      การส่งสินค้า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05064"/>
            <a:ext cx="3109714" cy="202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896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916832"/>
            <a:ext cx="7620000" cy="2232248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ผังการเดินเอกสารในงาน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เมื่อ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ได้รับใบส่งของ เจ้าหน้าที่รวบรวมเอกสาร เพื่อรองรับใบวางบิลจากผู้ขายก่อน ที่จะส่งให้บัญชี/การเงินต้นสังกัด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ความรู้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เกี่ยวกับเรื่องสัญญาซื้อขาย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มี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สาระสำคัญ คือ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จัดซื้อและกฎหมาย เมื่อมีการเสนอราคาควรมีการจัดทำข้อตกลงและสัญญา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หลักเกณฑ์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การพิจารณาเกี่ยวกับ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สัญญา ได้แก่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หลักเกณฑ์ทั่วไป เงื่อนไขการซื้อ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ขาย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95896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7128792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ความรู้เกี่ยวกับเรื่องสัญญาซื้อขาย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มีสาระสำคัญคือ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(ต่อ)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3)  การทำสัญญาซื้อขายเป็นไปตามประมวลกฎหมายแพ่งและพาณิชย์ มาตรา 453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4)  สัญญาตัวแทนเป็นไปตามประมวลกฎหมายแพ่งและพาณิชย์ มาตรา 797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5)  ประเภทสัญญาเกี่ยวกับสัญญาซื้อขาย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6)   ผังของสัญญาซื้อขายและการยกเลิกสัญญาซื้อ-ขาย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221088"/>
            <a:ext cx="2736304" cy="204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58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772816"/>
            <a:ext cx="7620000" cy="252028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วัตถุประสงค์ของการจัดซื้อ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แบ่งออกได้ 2 ระดับ ได้แก่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1)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ระดับการบริหารทั่วไป สรุปได้ในรูปของ ความถูกต้อง 5 ประการ ได้แก่ คุณภาพ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  	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ปริมาณ  ณ เวลา แหล่งขาย ราคา ที่ถูกต้อง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2)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ระดับการปฏิบัติการเพื่อสนับสนุนการปฏิบัติงานของบริษัท ทำการจัดซื้อในสภาวะ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  	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การแข่งขัน การซื้ออย่างฉลาด สร้างความสัมพันธ์อันดีกับผู้ขาย และการเป็นนักจัดซื้อ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มืออาชีพ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05064"/>
            <a:ext cx="3012541" cy="228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060848"/>
            <a:ext cx="7355160" cy="2404864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ข้อพิพาททางกฎหมาย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กล่าวถึงเรื่องของ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1)   อำนาจ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หน้าที่ทางกฎหมายของเจ้าหน้าที่ฝ่าย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จัดซื้อ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 อำนาจ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หน้าที่ของตัวแทนฝ่ายขาย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 กฎหมายลักษณะ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ตัวแทนตามประมวลกฎหมายแพ่งและพาณิชย์มาตรา 979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,	      มาตรา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796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4)   สัญญา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ซื้อ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ขาย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9589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91680" y="1916832"/>
            <a:ext cx="4834880" cy="3340968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ข้อพิพาททางกฎหมาย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กล่าวถึงเรื่องของ (ต่อ)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5)  คำเสนอและคำสนอง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6)  พันธกรณีระหว่างฝ่ายจัดซื้อกับผู้ขาย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7)  การตรวจรับพัสดุ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8)  การยกเลิกและการผิดสัญญา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9)  การชำระสะสางค่าเสียหาย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10) การป้องกันการขึ้นลงราคา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0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6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916832"/>
            <a:ext cx="7620000" cy="1728192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อนุญาโตตุลาการ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เมื่อฝ่ายซื้อและฝ่ายขายเกิดข้อขัดแย้งกันอาจตั้งอนุญาโตตุลาการ ทำหน้าที่ตัดสินจากข้อเท็จจริงซึ่งเป็นที่นิยมกันมาก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กระบวนการ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จัดซื้อภาครัฐระดับสากล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มีการดำเนินการเป็นกระบวนการ มีความเป็นธรรมโปร่งใส มีความยุติธรรมกับทุกฝ่ายที่เกี่ยวข้อง มีกระบวนการ 15 ขั้นตอน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0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บทที่ 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th-TH" b="1" dirty="0" smtClean="0"/>
              <a:t>กฎระเบียบและกฎหมายในการจัดซื้อ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7620000" cy="2476872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ตัวอย่างระเบียบการจัดซื้อของหน่วยงานธุรกิจ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จากบริษัทขนาดใหญ่ มีโรงงานผลิต แบ่งระเบียบการปฏิบัติออกเป็น 4 ส่วนใหญ่ ได้แก่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1) ระเบียบการปฏิบัติงานการบริหารวัสดุ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2) ระเบียบการปฏิบัติงานการบริหารสินค้าสำเร็จรูป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3) ระเบียบการปฏิบัติงานการตรวจจ่าย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4) ระเบียบการปฏิบัติงาน (ธุรการ) เบิกยืมสินค้าสำเร็จรูป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017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7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จรรยาบรรณและคุณสมบัติผู้จัดซื้อ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88840"/>
            <a:ext cx="7620000" cy="2404864"/>
          </a:xfrm>
        </p:spPr>
        <p:txBody>
          <a:bodyPr>
            <a:normAutofit fontScale="92500" lnSpcReduction="10000"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ความรู้เกี่ยวกับจรรยาบรรณ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มี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สาระสำคัญ คือ </a:t>
            </a: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 จรรยาบรรณ หมายถึง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กรอบ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ข้อบังคับหรือ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ข้อบังคับอันเป็นความประพฤติที่ดีมี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ต่อ	 	     อาชีพ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หนึ่ง ๆ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2)  จรรยาบรรณ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วิชาชีพจัดซื้อ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คือ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ปฏิบัติใด ๆ ของผู้จัดซื้อมืออาชีพมุ่งประโยชน์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สูงสุด	     	     ร่วมกัน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ระหว่างองค์การของผู้จัดซื้อ </a:t>
            </a: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3)  ประโยชน์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ของจรรยาบรรณวิชาชีพ ให้ประโยชน์ต่อผู้ประกอบอาชีพ ผู้รับบริการ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วิชาชีพและ 	 	      สังคม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30177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7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จรรยาบรรณและคุณสมบัติผู้จัดซื้อ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2132856"/>
            <a:ext cx="7620000" cy="2764904"/>
          </a:xfrm>
        </p:spPr>
        <p:txBody>
          <a:bodyPr>
            <a:normAutofit/>
          </a:bodyPr>
          <a:lstStyle/>
          <a:p>
            <a:r>
              <a:rPr lang="th-TH" b="1" dirty="0">
                <a:cs typeface="+mj-cs"/>
              </a:rPr>
              <a:t>หลักจรรยาบรรณในการ</a:t>
            </a:r>
            <a:r>
              <a:rPr lang="th-TH" b="1" dirty="0" smtClean="0">
                <a:cs typeface="+mj-cs"/>
              </a:rPr>
              <a:t>จัดซื้อ   </a:t>
            </a:r>
            <a:r>
              <a:rPr lang="th-TH" dirty="0" smtClean="0">
                <a:cs typeface="+mj-cs"/>
              </a:rPr>
              <a:t>คำนึงถึง</a:t>
            </a:r>
            <a:r>
              <a:rPr lang="th-TH" dirty="0">
                <a:cs typeface="+mj-cs"/>
              </a:rPr>
              <a:t>ประโยชน์ขององค์การรับฟังความคิดเห็น กระตือรือร้นในการแสวงหา ความรู้ ซื่อสัตย์สม่ำเสมอ ในการต้อนรับที่สุภาพ ให้ความร่วมมือกับหน่วยงานต่าง </a:t>
            </a:r>
            <a:r>
              <a:rPr lang="th-TH" dirty="0" smtClean="0">
                <a:cs typeface="+mj-cs"/>
              </a:rPr>
              <a:t>ๆ ที่</a:t>
            </a:r>
            <a:r>
              <a:rPr lang="th-TH" dirty="0">
                <a:cs typeface="+mj-cs"/>
              </a:rPr>
              <a:t>เกี่ยวข้อง </a:t>
            </a:r>
            <a:endParaRPr lang="th-TH" dirty="0" smtClean="0">
              <a:cs typeface="+mj-cs"/>
            </a:endParaRPr>
          </a:p>
          <a:p>
            <a:r>
              <a:rPr lang="th-TH" b="1" dirty="0" smtClean="0">
                <a:cs typeface="+mj-cs"/>
              </a:rPr>
              <a:t>ความ</a:t>
            </a:r>
            <a:r>
              <a:rPr lang="th-TH" b="1" dirty="0">
                <a:cs typeface="+mj-cs"/>
              </a:rPr>
              <a:t>รับผิดชอบต่อหลักจรรยาบรรณ </a:t>
            </a:r>
            <a:r>
              <a:rPr lang="th-TH" dirty="0">
                <a:cs typeface="+mj-cs"/>
              </a:rPr>
              <a:t>ในด้านต่อบริษัท ต่อผู้ขาย ความลับ การบริการด้านวิศวกรรม </a:t>
            </a:r>
            <a:endParaRPr lang="en-US" dirty="0">
              <a:cs typeface="+mj-cs"/>
            </a:endParaRPr>
          </a:p>
          <a:p>
            <a:r>
              <a:rPr lang="th-TH" b="1" dirty="0" smtClean="0">
                <a:cs typeface="+mj-cs"/>
              </a:rPr>
              <a:t>การ</a:t>
            </a:r>
            <a:r>
              <a:rPr lang="th-TH" b="1" dirty="0">
                <a:cs typeface="+mj-cs"/>
              </a:rPr>
              <a:t>ปฏิบัติการที่ไม่เป็น</a:t>
            </a:r>
            <a:r>
              <a:rPr lang="th-TH" b="1" dirty="0" smtClean="0">
                <a:cs typeface="+mj-cs"/>
              </a:rPr>
              <a:t>ธรรม </a:t>
            </a:r>
            <a:r>
              <a:rPr lang="th-TH" dirty="0" smtClean="0">
                <a:cs typeface="+mj-cs"/>
              </a:rPr>
              <a:t>โดย</a:t>
            </a:r>
            <a:r>
              <a:rPr lang="th-TH" dirty="0">
                <a:cs typeface="+mj-cs"/>
              </a:rPr>
              <a:t>ฝ่ายจัดซื้อจากผู้ขาย การเลิกสัญญาซื้อขาย</a:t>
            </a:r>
            <a:endParaRPr lang="en-US" dirty="0">
              <a:cs typeface="+mj-cs"/>
            </a:endParaRPr>
          </a:p>
          <a:p>
            <a:endParaRPr lang="th-TH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993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7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จรรยาบรรณและคุณสมบัติผู้จัดซื้อ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988840"/>
            <a:ext cx="7620000" cy="2980928"/>
          </a:xfrm>
        </p:spPr>
        <p:txBody>
          <a:bodyPr>
            <a:normAutofit/>
          </a:bodyPr>
          <a:lstStyle/>
          <a:p>
            <a:r>
              <a:rPr lang="th-TH" b="1">
                <a:latin typeface="Angsana New" pitchFamily="18" charset="-34"/>
                <a:cs typeface="Angsana New" pitchFamily="18" charset="-34"/>
              </a:rPr>
              <a:t>ปัจจัย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ที่มี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อิทธิพลต่อพฤติกรรมฝ่ายจัดซื้อ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ได้แก่ สภาวะแวดล้อมทางธุรกิจ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ประสบการณ์                     ส่วน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บุคคล วัฒนธรรมภายในสังคม สภาวะแวดล้อมทางอุตสาหกรรม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จัดซื้อและความรับผิดชอบทางสังคม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เกี่ยวข้องกับพัสดุ การปรับแต่งพนักงาน การนำกลับมาผลิตอีก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ผู้อำนวยการ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ฝ่าย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จัดซื้อและหลักจรรยาบรรณ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การประชาสัมพันธ์ ความรับผิดชอบทางสังคม หลักจรรยาบรรณ ใน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เรื่องของขวัญ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ผลประโยชน์ขัดกัน ความสัมพันธ์กับผู้ขาย พันธกรณีกับผู้ขาย ข่าวสารที่เป็นความลับ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93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7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จรรยาบรรณและคุณสมบัติผู้จัดซื้อ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7620000" cy="1756792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การป้องกันการปฏิบัติผิดจรรยาบรรณ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เช่น การรวมหัวกับประกวดราคา สืบความลับสินค้า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ของ                        คู่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แข่งขันเงื่อนไขต่าง ๆ ใช้คำหรือหน่วยวัดที่ไม่คุ้นเคย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คุณสมบัติ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ของบุคลากรฝ่ายจัดซื้อ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ได้แก่ พื้นฐานด้านการศึกษา ประสบการณ์ทางธุรกิจ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                 บุคลิก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ภายใน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ภายนอก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993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7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จรรยาบรรณและคุณสมบัติผู้จัดซื้อ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1584176"/>
          </a:xfrm>
        </p:spPr>
        <p:txBody>
          <a:bodyPr>
            <a:normAutofit/>
          </a:bodyPr>
          <a:lstStyle/>
          <a:p>
            <a:pPr algn="thaiDist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คุณสมบัติของผู้จัดซื้อ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เข้าใจนโยบายของบริษัท เป็นผู้เชี่ยวชาญเรื่องของสินค้า มีความซื่อสัตย์ จิตใจมุ่งที่กำไรและการขาย มองการณ์ไกล มีเทคนิคทางด้านการค้า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การพัฒนาผลงานและจรรยาบรรณผู้จัดซื้อ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คุณสมบัติของผู้จัดซื้อที่ดี ผลงานของการจัดซื้อที่ดี การพัฒนาจรรยาบรรณของผู้จัดซื้อ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005064"/>
            <a:ext cx="2790825" cy="178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704856" cy="1944216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คอมพิวเตอร์กับการจัดซื้อ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คอมพิวเตอร์ หมายถึง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เครื่องประมวลผลข้อมูลด้วยไฟฟ้ามีโครงสร้าง คือ หน่วย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Input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    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Output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หน่วยเก็บข้อมูล หน่วยคำนวณ และหน่วยควบคุม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ขั้นตอนการ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ปฏิบัติ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ในการจัดซื้อด้วยคอมพิวเตอร์โดย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การจัด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วางระบบข้อมูล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ป้อนข้อมูล 	     เขียน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โปรแกรม สั่ง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การและการ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แสดงผลลัพธ์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437112"/>
            <a:ext cx="25622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043608" y="2132856"/>
            <a:ext cx="6336704" cy="216024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ความสำคัญเกี่ยวกับการ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จัดซื้อ 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ประกอบด้วย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กิจกรรมเกี่ยวกับการจัดซื้อ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ความสำคัญของการเพิ่มคุณค่า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และหน้าที่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ทางการจัดซื้อ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การจัดซื้อกับการเพิ่มกำไร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ตำแหน่งของการจัดซื้อในธุรกิจ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276" y="4509120"/>
            <a:ext cx="228600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6"/>
            <a:ext cx="7620000" cy="3196952"/>
          </a:xfrm>
        </p:spPr>
        <p:txBody>
          <a:bodyPr>
            <a:normAutofit/>
          </a:bodyPr>
          <a:lstStyle/>
          <a:p>
            <a:r>
              <a:rPr lang="th-TH" b="1" dirty="0">
                <a:cs typeface="+mj-cs"/>
              </a:rPr>
              <a:t>การใช้คอมพิวเตอร์ควบคุมสินค้าคง</a:t>
            </a:r>
            <a:r>
              <a:rPr lang="th-TH" b="1" dirty="0" smtClean="0">
                <a:cs typeface="+mj-cs"/>
              </a:rPr>
              <a:t>คลัง มี</a:t>
            </a:r>
            <a:r>
              <a:rPr lang="th-TH" b="1" dirty="0">
                <a:cs typeface="+mj-cs"/>
              </a:rPr>
              <a:t>ขั้นตอน </a:t>
            </a:r>
            <a:r>
              <a:rPr lang="th-TH" dirty="0">
                <a:cs typeface="+mj-cs"/>
              </a:rPr>
              <a:t>คือ </a:t>
            </a:r>
            <a:endParaRPr lang="th-TH" dirty="0" smtClean="0">
              <a:cs typeface="+mj-cs"/>
            </a:endParaRPr>
          </a:p>
          <a:p>
            <a:pPr marL="0" indent="0">
              <a:buNone/>
            </a:pPr>
            <a:r>
              <a:rPr lang="th-TH" dirty="0">
                <a:cs typeface="+mj-cs"/>
              </a:rPr>
              <a:t>	</a:t>
            </a:r>
            <a:r>
              <a:rPr lang="th-TH" dirty="0" smtClean="0">
                <a:cs typeface="+mj-cs"/>
              </a:rPr>
              <a:t>1</a:t>
            </a:r>
            <a:r>
              <a:rPr lang="th-TH" dirty="0">
                <a:cs typeface="+mj-cs"/>
              </a:rPr>
              <a:t>) </a:t>
            </a:r>
            <a:r>
              <a:rPr lang="th-TH" dirty="0" smtClean="0">
                <a:cs typeface="+mj-cs"/>
              </a:rPr>
              <a:t> การ</a:t>
            </a:r>
            <a:r>
              <a:rPr lang="th-TH" dirty="0">
                <a:cs typeface="+mj-cs"/>
              </a:rPr>
              <a:t>กำหนดกระบวนการประมวลผลสินค้าคงคลังโดยใช้คอมพิวเตอร์ ได้แก่ การ</a:t>
            </a:r>
            <a:r>
              <a:rPr lang="th-TH" dirty="0" smtClean="0">
                <a:cs typeface="+mj-cs"/>
              </a:rPr>
              <a:t>รับ	     	     สินค้าเข้า</a:t>
            </a:r>
            <a:r>
              <a:rPr lang="th-TH" dirty="0">
                <a:cs typeface="+mj-cs"/>
              </a:rPr>
              <a:t>คลังสินค้า การจ่ายสินค้าคงคลัง การกรอกรายงาน  การเชื่อมโยงระบบอื่น </a:t>
            </a:r>
            <a:r>
              <a:rPr lang="th-TH" dirty="0" smtClean="0">
                <a:cs typeface="+mj-cs"/>
              </a:rPr>
              <a:t>	   	     ลูกค้า</a:t>
            </a:r>
            <a:r>
              <a:rPr lang="th-TH" dirty="0">
                <a:cs typeface="+mj-cs"/>
              </a:rPr>
              <a:t>สัมพันธ์ </a:t>
            </a:r>
            <a:r>
              <a:rPr lang="th-TH" dirty="0" smtClean="0">
                <a:cs typeface="+mj-cs"/>
              </a:rPr>
              <a:t>และการ</a:t>
            </a:r>
            <a:r>
              <a:rPr lang="th-TH" dirty="0">
                <a:cs typeface="+mj-cs"/>
              </a:rPr>
              <a:t>วิเคราะห์ข้อมูลสินค้าคงคลัง </a:t>
            </a:r>
            <a:endParaRPr lang="th-TH" dirty="0" smtClean="0">
              <a:cs typeface="+mj-cs"/>
            </a:endParaRPr>
          </a:p>
          <a:p>
            <a:pPr marL="0" indent="0">
              <a:buNone/>
            </a:pPr>
            <a:r>
              <a:rPr lang="th-TH" dirty="0">
                <a:cs typeface="+mj-cs"/>
              </a:rPr>
              <a:t>	</a:t>
            </a:r>
            <a:r>
              <a:rPr lang="th-TH" dirty="0" smtClean="0">
                <a:cs typeface="+mj-cs"/>
              </a:rPr>
              <a:t>2</a:t>
            </a:r>
            <a:r>
              <a:rPr lang="th-TH" dirty="0">
                <a:cs typeface="+mj-cs"/>
              </a:rPr>
              <a:t>) </a:t>
            </a:r>
            <a:r>
              <a:rPr lang="th-TH" dirty="0" smtClean="0">
                <a:cs typeface="+mj-cs"/>
              </a:rPr>
              <a:t> แฟ้มข้อมูล</a:t>
            </a:r>
            <a:r>
              <a:rPr lang="th-TH" dirty="0">
                <a:cs typeface="+mj-cs"/>
              </a:rPr>
              <a:t>ในระบบสินค้าคงคลัง ได้แก่ ทะเบียนสินค้า ข้อมูลลูกค้า คลังสินค้า </a:t>
            </a:r>
            <a:r>
              <a:rPr lang="th-TH" dirty="0" smtClean="0">
                <a:cs typeface="+mj-cs"/>
              </a:rPr>
              <a:t>               	     ข้อมูลสั่งซื้อ </a:t>
            </a:r>
            <a:r>
              <a:rPr lang="th-TH" dirty="0">
                <a:cs typeface="+mj-cs"/>
              </a:rPr>
              <a:t>รับ-จ่ายสินค้า </a:t>
            </a:r>
            <a:r>
              <a:rPr lang="th-TH" dirty="0" smtClean="0">
                <a:cs typeface="+mj-cs"/>
              </a:rPr>
              <a:t>และข้อมูล</a:t>
            </a:r>
            <a:r>
              <a:rPr lang="th-TH" dirty="0">
                <a:cs typeface="+mj-cs"/>
              </a:rPr>
              <a:t>รหัสต่าง ๆ </a:t>
            </a:r>
            <a:endParaRPr lang="th-TH" dirty="0" smtClean="0">
              <a:cs typeface="+mj-cs"/>
            </a:endParaRPr>
          </a:p>
          <a:p>
            <a:pPr marL="0" indent="0" algn="thaiDist">
              <a:buNone/>
            </a:pPr>
            <a:r>
              <a:rPr lang="th-TH" dirty="0">
                <a:cs typeface="+mj-cs"/>
              </a:rPr>
              <a:t>	</a:t>
            </a:r>
            <a:r>
              <a:rPr lang="th-TH" dirty="0" smtClean="0">
                <a:cs typeface="+mj-cs"/>
              </a:rPr>
              <a:t>3</a:t>
            </a:r>
            <a:r>
              <a:rPr lang="th-TH" dirty="0">
                <a:cs typeface="+mj-cs"/>
              </a:rPr>
              <a:t>) รายงานในระบบสินค้าคงคลัง เป็น</a:t>
            </a:r>
            <a:r>
              <a:rPr lang="th-TH" dirty="0" smtClean="0">
                <a:cs typeface="+mj-cs"/>
              </a:rPr>
              <a:t>รายงานเกี่ยวกับ</a:t>
            </a:r>
            <a:r>
              <a:rPr lang="th-TH" dirty="0">
                <a:cs typeface="+mj-cs"/>
              </a:rPr>
              <a:t>สินค้าการเคลื่อนไหวของสินค้า </a:t>
            </a:r>
            <a:r>
              <a:rPr lang="th-TH" dirty="0" smtClean="0">
                <a:cs typeface="+mj-cs"/>
              </a:rPr>
              <a:t>	   	     ลูกค้าและ</a:t>
            </a:r>
            <a:r>
              <a:rPr lang="th-TH" dirty="0">
                <a:cs typeface="+mj-cs"/>
              </a:rPr>
              <a:t>การวิเคราะห์</a:t>
            </a:r>
            <a:endParaRPr lang="en-US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727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254888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การแลกเปลี่ยนข้อมูลทางอิเล็กทรอนิกส์ หรือ 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EDI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คือ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แลกเปลี่ยนข้อมูลที่มีรูปแบบมาตรฐานผ่านสื่ออิเล็กทรอนิกส์ระหว่างอาคาร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EDI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ถูกนำมาใช้ในการส่งเอกสารต่าง ๆ เช่น ใบเสนอราคา ใบสอบราคา ใบสั่งซื้อ ใบกำกับสินค้า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การช่วยลดงานเอกสาร ปลอดภัย งานต่อเนื่องเป็น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อัตโนมัติรวดเร็ว และแม่นยำ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ใช้คอมพิวเตอร์กับแบบฟอร์มในการจัดซื้อ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ได้แก่ แบบฟอร์มใบขอซื้อ ใบสอบถาม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ราคา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ใบสั่งซื้อ การติดตามเรื่อง ใบกำกับสินค้า การตรวจรับ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และใบส่งคืนพัสดุ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077072"/>
            <a:ext cx="2411710" cy="219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3340968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กระบวนการจัดซื้อแบบอิเล็กทรอนิกส์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ระบบแค็ตตาล็อก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อิเล็กทรอนิกส์ เป็นการรวบรวมรายละเอียดของสินค้าและบริการ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      	     ผู้ซื้อ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-ผู้ขายสามารถทำธุรกรรมกันได้โดยสะดวก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การร้องขอใบเสนอราคาอิเล็กทรอนิกส์อำนวยความสะดวกในขั้นตอนการจัดซื้อจัด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จ้าง	    ทาง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อิเล็กทรอนิกส์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ระบบประมูลอิเล็กทรอนิกส์ เป็นการประมูลออนไลน์ สามารถแสดงผลและ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ประวัติ	  	    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เสนอราคาอย่างเป็นปัจจุบัน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ระบบการแลกเปลี่ยนข้อมูลทางอิเล็กทรอนิกส์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 </a:t>
            </a:r>
          </a:p>
          <a:p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943" y="4221088"/>
            <a:ext cx="23526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844824"/>
            <a:ext cx="7620000" cy="3816424"/>
          </a:xfrm>
        </p:spPr>
        <p:txBody>
          <a:bodyPr>
            <a:normAutofit/>
          </a:bodyPr>
          <a:lstStyle/>
          <a:p>
            <a:pPr indent="-342900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กระบวนการ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จัดซื้อแบบอิเล็กทรอนิกส์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(ต่อ)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5) ผู้ให้บริการตลาดกลางอิเล็กทรอนิกส์ ทำหน้าที่จัดการประมูลและเป็นสื่อกลางระหว่าง	    ผู้จัดซื้อและผู้ขาย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6) บริการระบบสั่งซื้อออนไลน์ เป็นการนำระบบเทคโนโลยีเข้ามาใช้ทันสมัยสะดวก                  	    รวดเร็ว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7) บริการหาแหล่งจัดซื้อ จัดหาสินค้าและบริการได้อย่างมีประสิทธิภาพด้านฐานข้อมูล	  	     ผู้ขายขนาดใหญ่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8) บริการวิสาหกิจร่วมซื้อ เพื่อมุ่งสร้างส่วนประหยัดให้แก่องค์การต่าง ๆ โดยผ่าน	    	     กระบวนการรวม ปริมาณความต้องการ การจัดซื้อจัดหาสินค้าและบริการระหว่าง	  	     องค์การเข้าด้วยกัน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27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>บท</a:t>
            </a:r>
            <a:r>
              <a:rPr lang="th-TH" b="1" dirty="0"/>
              <a:t>ที่ 8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เทคโนโลยีสารสนเทศการสื่อสารกับการจัดซื้อ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2420888"/>
            <a:ext cx="7547992" cy="1728192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การจัดสารสนเทศในงานจัดซื้อสินค้าของร้านค้า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โดยดูข้อมูลจาก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1) ยอดการขายที่ผ่านมา 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2) รายการสินค้าในสต็อก การร้องขอของลูกค้า การร้องเรียนของลูกค้า การเปรียบเทียบ	  	    กับคู่แข่งขัน และแหล่งอื่น ๆ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439" y="4437112"/>
            <a:ext cx="2772916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3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691680" y="1628800"/>
            <a:ext cx="5122912" cy="480060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กระบวนการจัดซื้อ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แบ่งเป็น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ขั้นตอน ได้แก่ </a:t>
            </a:r>
          </a:p>
          <a:p>
            <a:pPr marL="0" indent="0">
              <a:buNone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รับรู้ปัญหา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</a:p>
          <a:p>
            <a:pPr marL="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การตีความ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ต้องการ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การสร้างสเปกหรือคุณลักษณะเฉพาะ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การเลือกแหล่ง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ขาย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การสืบราคาสินค้า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6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การออกคำ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สั่งซื้อ 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7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การติดตามการสั่งซื้อและเร่งรัด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8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การตรวจสอบใบอิน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วอยส์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	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9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การบันทึกและเก็บเอกสาร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10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การรักษาความสัมพันธ์กับผู้ขาย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4293096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060848"/>
            <a:ext cx="7620000" cy="2160240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นโยบายการจัดซื้อ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หมายถึง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จัดซื้อสินค้า วัสดุ อุปกรณ์ เครื่องมือเครื่องใช้ให้ดีที่สุด ซึ่งมี ขั้นตอนดังนี้ </a:t>
            </a:r>
            <a:endParaRPr lang="th-TH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การเลือกแหล่ง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ซื้อ</a:t>
            </a:r>
          </a:p>
          <a:p>
            <a:pPr marL="0" indent="0">
              <a:buNone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กำหนดจำนวนแหล่งจัดซื้อ โดยกำหนดการปฏิบัติอย่าง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เหมาะสมง่าย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วิธี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ปฏิบัติ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 	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แน่นอน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กำหนดอำนาจหน้าที่ความรับผิดชอบ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397924"/>
            <a:ext cx="23717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64087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1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ความรู้เบื้องต้นเกี่ยวกับการจัดซื้อ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916832"/>
            <a:ext cx="7620000" cy="2736304"/>
          </a:xfrm>
        </p:spPr>
        <p:txBody>
          <a:bodyPr>
            <a:normAutofit/>
          </a:bodyPr>
          <a:lstStyle/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หลักการพิจารณาและวิธีการบริหารการจัดซื้อ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โดยพิจารณาในเรื่อง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ของผู้รับผิดชอบ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นโยบาย แหล่งซื้อ แหล่งผลิต กำหนดเป้าหมาย การประสานงาน ส่วนวิธีการบริหารการจัดซื้อ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                                มี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รายละเอียด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ได้แก่ 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จัดซื้อร่วมกันโดยศูนย์รวม มีคณะกรรมการ การฝากขาย เช่าสถานที่ ราคาขาดตัว แบบลดปริมาณ ส่งเสริมการขาย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หรือแบบ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มีส่วนลดตาม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ฤดูกาล</a:t>
            </a:r>
          </a:p>
          <a:p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การคัดเลือกแหล่งจัดซื้อ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โดย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พิจารณาผู้ขาย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ปัจจัยการผลิต ผู้ให้บริการตลาดกลางอิเล็กทรอนิกส์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ผู้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ให้บริการประมูลราคา การซื้อจาก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เกษตรกรโดยตรง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การซื้อจากผู้ผลิต ศูนย์รวมผู้ผลิต   ผู้ค้าส่ง ร้านค้าปลีกแบบอื่น ๆ และตลาดกลางขายส่งสินค้า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  <a:p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4077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671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/>
              <a:t/>
            </a:r>
            <a:br>
              <a:rPr lang="th-TH" b="1" dirty="0"/>
            </a:br>
            <a:r>
              <a:rPr lang="th-TH" b="1" dirty="0" smtClean="0"/>
              <a:t>บท</a:t>
            </a:r>
            <a:r>
              <a:rPr lang="th-TH" b="1" dirty="0"/>
              <a:t>ที่ 2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บทบาทและการจัดองค์การของฝ่ายจัดซื้อ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 smtClean="0"/>
              <a:t/>
            </a:r>
            <a:br>
              <a:rPr lang="th-TH" b="1" dirty="0" smtClean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1700808"/>
            <a:ext cx="7920880" cy="3960440"/>
          </a:xfrm>
        </p:spPr>
        <p:txBody>
          <a:bodyPr>
            <a:normAutofit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บทบาท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ของการจัดซื้อมีความสำคัญต่อการดำเนินธุรกิจเป็นอย่าง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มาก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ซึ่ง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ประกอบด้วย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การจัดซื้อเป็นงานหลักงานหนึ่งของธุรกิจ ซึ่งมีหน้าที่ ว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างแผนและออกแบบ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ระบบการผลิต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   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การเงิน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การบริหารบุคคล จัดซื้อ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การตลาด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การจัดซื้อเป็นงานขั้นพื้นฐานของระบบการผลิต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3)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จัดซื้อเป็นงานที่ต้องรับผิดชอบในการจัดหาของในการจัดหาของใช้ทั้งหมดของธุรกิจ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การจัดซื้อที่มีประสิทธิภาพช่วยสร้างกำไรให้กิจการ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การจัดซื้อช่วยพัฒนาระบบเศรษฐกิจสังคมที่ดี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6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การจัดซื้อเป็นหน่วยงานช่วยทำหน้าที่ประสานงานให้ฝ่ายบริการ </a:t>
            </a:r>
            <a:endParaRPr lang="en-US" dirty="0" smtClean="0">
              <a:latin typeface="Angsana New" pitchFamily="18" charset="-34"/>
              <a:cs typeface="Angsana New" pitchFamily="18" charset="-34"/>
            </a:endParaRPr>
          </a:p>
          <a:p>
            <a:pPr marL="114300" indent="0">
              <a:buNone/>
            </a:pPr>
            <a:r>
              <a:rPr lang="en-US" dirty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7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) การจัดซื้อช่วยสร้างชื่อเสียง ภาพพจน์ ค่านิยมที่ดีให้เกิดขึ้นต่อกิจการ</a:t>
            </a:r>
          </a:p>
        </p:txBody>
      </p:sp>
    </p:spTree>
    <p:extLst>
      <p:ext uri="{BB962C8B-B14F-4D97-AF65-F5344CB8AC3E}">
        <p14:creationId xmlns:p14="http://schemas.microsoft.com/office/powerpoint/2010/main" val="3110515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บท</a:t>
            </a:r>
            <a:r>
              <a:rPr lang="th-TH" b="1" dirty="0"/>
              <a:t>ที่ 2</a:t>
            </a:r>
            <a:r>
              <a:rPr lang="en-US" dirty="0"/>
              <a:t/>
            </a:r>
            <a:br>
              <a:rPr lang="en-US" dirty="0"/>
            </a:br>
            <a:r>
              <a:rPr lang="th-TH" b="1" dirty="0"/>
              <a:t>บทบาทและการจัดองค์การของฝ่ายจัดซื้อ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3312368"/>
          </a:xfrm>
        </p:spPr>
        <p:txBody>
          <a:bodyPr>
            <a:noAutofit/>
          </a:bodyPr>
          <a:lstStyle/>
          <a:p>
            <a:r>
              <a:rPr lang="th-TH" sz="2400" b="1" dirty="0">
                <a:latin typeface="Angsana New" pitchFamily="18" charset="-34"/>
                <a:cs typeface="Angsana New" pitchFamily="18" charset="-34"/>
              </a:rPr>
              <a:t>การจัดองค์การฝ่ายจัดซื้อ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ประกอบด้วยหัวข้อดังนี้ </a:t>
            </a:r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marL="457200" lvl="1" indent="0">
              <a:buNone/>
            </a:pPr>
            <a:r>
              <a:rPr lang="en-US" sz="2400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)  	องค์ประกอบการ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จัดองค์การ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จัดซื้อ ได้แก่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แนวคิดพื้นฐานการ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จัดองค์ประกอบฝ่าย	งานจัดซื้อ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โครงสร้างองค์การฝ่ายจัดซื้อ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และการ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จัดฝ่ายงานที่ปรึกษา </a:t>
            </a:r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marL="457200" lvl="1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2)      วิธีการ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ออกแบบโครงสร้างองค์การฝ่ายจัดซื้อ </a:t>
            </a:r>
            <a:endParaRPr lang="th-TH" sz="2400" dirty="0" smtClean="0">
              <a:latin typeface="Angsana New" pitchFamily="18" charset="-34"/>
              <a:cs typeface="Angsana New" pitchFamily="18" charset="-34"/>
            </a:endParaRPr>
          </a:p>
          <a:p>
            <a:pPr marL="457200" lvl="1" indent="0">
              <a:buNone/>
            </a:pP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3)      อำนาจ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หน้าที่และความรับผิดชอบ 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กล่าวถึง การ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มอบอำนาจในรูปแบบ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ของ	การ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รวมอำนาจและการกระจายอำนาจในการจัดซื้อ ซึ่งในเชิงธุรกิจแล้ว</a:t>
            </a:r>
            <a:r>
              <a:rPr lang="th-TH" sz="2400" dirty="0" smtClean="0">
                <a:latin typeface="Angsana New" pitchFamily="18" charset="-34"/>
                <a:cs typeface="Angsana New" pitchFamily="18" charset="-34"/>
              </a:rPr>
              <a:t>กิจการ	พยายาม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จะกระจายอำนาจในการจัดซื้อมากกว่าการรวมอำนาจ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631325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526</TotalTime>
  <Words>1020</Words>
  <Application>Microsoft Office PowerPoint</Application>
  <PresentationFormat>On-screen Show (4:3)</PresentationFormat>
  <Paragraphs>229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Adjacency</vt:lpstr>
      <vt:lpstr>การจัดซื้อเบื้องต้น (Basic Purchasing)</vt:lpstr>
      <vt:lpstr> บทที่ 1 ความรู้เบื้องต้นเกี่ยวกับการจัดซื้อ </vt:lpstr>
      <vt:lpstr> บทที่ 1 ความรู้เบื้องต้นเกี่ยวกับการจัดซื้อ </vt:lpstr>
      <vt:lpstr> บทที่ 1 ความรู้เบื้องต้นเกี่ยวกับการจัดซื้อ </vt:lpstr>
      <vt:lpstr> บทที่ 1 ความรู้เบื้องต้นเกี่ยวกับการจัดซื้อ </vt:lpstr>
      <vt:lpstr> บทที่ 1 ความรู้เบื้องต้นเกี่ยวกับการจัดซื้อ </vt:lpstr>
      <vt:lpstr> บทที่ 1 ความรู้เบื้องต้นเกี่ยวกับการจัดซื้อ </vt:lpstr>
      <vt:lpstr>  บทที่ 2 บทบาทและการจัดองค์การของฝ่ายจัดซื้อ  </vt:lpstr>
      <vt:lpstr> บทที่ 2 บทบาทและการจัดองค์การของฝ่ายจัดซื้อ </vt:lpstr>
      <vt:lpstr> บทที่ 2 บทบาทและการจัดองค์การของฝ่ายจัดซื้อ </vt:lpstr>
      <vt:lpstr> บทที่ 2 บทบาทและการจัดองค์การของฝ่ายจัดซื้อ </vt:lpstr>
      <vt:lpstr> บทที่ 3 วิธีปฏิบัติเกี่ยวกับการจัดซื้อ </vt:lpstr>
      <vt:lpstr> บทที่ 3 วิธีปฏิบัติเกี่ยวกับการจัดซื้อ </vt:lpstr>
      <vt:lpstr> บทที่ 3 วิธีปฏิบัติเกี่ยวกับการจัดซื้อ </vt:lpstr>
      <vt:lpstr> บทที่ 3 วิธีปฏิบัติเกี่ยวกับการจัดซื้อ </vt:lpstr>
      <vt:lpstr> บทที่ 3 วิธีปฏิบัติเกี่ยวกับการจัดซื้อ </vt:lpstr>
      <vt:lpstr> บทที่ 3 วิธีปฏิบัติเกี่ยวกับการจัดซื้อ </vt:lpstr>
      <vt:lpstr>  บทที่ 4 การเจรจาต่อรอง  </vt:lpstr>
      <vt:lpstr>  บทที่ 4 การเจรจาต่อรอง  </vt:lpstr>
      <vt:lpstr>  บทที่ 4 การเจรจาต่อรอง  </vt:lpstr>
      <vt:lpstr>  บทที่ 4 การเจรจาต่อรอง  </vt:lpstr>
      <vt:lpstr> บทที่ 5 การจัดเก็บและการควบคุมสินค้าคงคลัง </vt:lpstr>
      <vt:lpstr> บทที่ 5 การจัดเก็บและการควบคุมสินค้าคงคลัง </vt:lpstr>
      <vt:lpstr> บทที่ 5 การจัดเก็บและการควบคุมสินค้าคงคลัง </vt:lpstr>
      <vt:lpstr> บทที่ 5 การจัดเก็บและการควบคุมสินค้าคงคลัง 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บทที่ 6 กฎระเบียบและกฎหมายในการจัดซื้อ</vt:lpstr>
      <vt:lpstr> บทที่ 7 จรรยาบรรณและคุณสมบัติผู้จัดซื้อ </vt:lpstr>
      <vt:lpstr> บทที่ 7 จรรยาบรรณและคุณสมบัติผู้จัดซื้อ </vt:lpstr>
      <vt:lpstr> บทที่ 7 จรรยาบรรณและคุณสมบัติผู้จัดซื้อ </vt:lpstr>
      <vt:lpstr> บทที่ 7 จรรยาบรรณและคุณสมบัติผู้จัดซื้อ </vt:lpstr>
      <vt:lpstr> บทที่ 7 จรรยาบรรณและคุณสมบัติผู้จัดซื้อ </vt:lpstr>
      <vt:lpstr>บทที่ 8 เทคโนโลยีสารสนเทศการสื่อสารกับการจัดซื้อ</vt:lpstr>
      <vt:lpstr>บทที่ 8 เทคโนโลยีสารสนเทศการสื่อสารกับการจัดซื้อ</vt:lpstr>
      <vt:lpstr>บทที่ 8 เทคโนโลยีสารสนเทศการสื่อสารกับการจัดซื้อ</vt:lpstr>
      <vt:lpstr>บทที่ 8 เทคโนโลยีสารสนเทศการสื่อสารกับการจัดซื้อ</vt:lpstr>
      <vt:lpstr>บทที่ 8 เทคโนโลยีสารสนเทศการสื่อสารกับการจัดซื้อ</vt:lpstr>
      <vt:lpstr>บทที่ 8 เทคโนโลยีสารสนเทศการสื่อสารกับการจัดซื้อ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การจัดซื้อเบื้องต้น (Basic Purchasing)</dc:title>
  <dc:creator>user</dc:creator>
  <cp:lastModifiedBy>aom</cp:lastModifiedBy>
  <cp:revision>64</cp:revision>
  <cp:lastPrinted>2015-04-07T02:35:28Z</cp:lastPrinted>
  <dcterms:created xsi:type="dcterms:W3CDTF">2013-10-10T08:51:10Z</dcterms:created>
  <dcterms:modified xsi:type="dcterms:W3CDTF">2015-04-17T04:24:16Z</dcterms:modified>
</cp:coreProperties>
</file>