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83" r:id="rId6"/>
    <p:sldId id="261" r:id="rId7"/>
    <p:sldId id="262" r:id="rId8"/>
    <p:sldId id="279" r:id="rId9"/>
    <p:sldId id="263" r:id="rId10"/>
    <p:sldId id="274" r:id="rId11"/>
    <p:sldId id="275" r:id="rId12"/>
    <p:sldId id="264" r:id="rId13"/>
    <p:sldId id="265" r:id="rId14"/>
    <p:sldId id="266" r:id="rId15"/>
    <p:sldId id="267" r:id="rId16"/>
    <p:sldId id="276" r:id="rId17"/>
    <p:sldId id="277" r:id="rId18"/>
    <p:sldId id="278" r:id="rId19"/>
    <p:sldId id="268" r:id="rId20"/>
    <p:sldId id="269" r:id="rId21"/>
    <p:sldId id="270" r:id="rId22"/>
    <p:sldId id="271" r:id="rId23"/>
    <p:sldId id="280" r:id="rId24"/>
    <p:sldId id="281" r:id="rId25"/>
    <p:sldId id="282" r:id="rId26"/>
    <p:sldId id="272" r:id="rId27"/>
    <p:sldId id="273" r:id="rId2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7AFA770-779F-4F23-B8EF-4B0F49984D46}" type="datetimeFigureOut">
              <a:rPr lang="th-TH"/>
              <a:pPr>
                <a:defRPr/>
              </a:pPr>
              <a:t>30/05/58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E43AA09-58F7-4580-BE67-EAB857C1AF0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43711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DFD9AB54-6032-4F33-B8F8-FC057BB69050}" type="slidenum">
              <a:rPr lang="th-TH" sz="1200" smtClean="0"/>
              <a:pPr eaLnBrk="1" hangingPunct="1"/>
              <a:t>12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D6B3D214-D38D-44E8-A3A0-02ECC977E18E}" type="slidenum">
              <a:rPr lang="th-TH" sz="1200" smtClean="0"/>
              <a:pPr eaLnBrk="1" hangingPunct="1"/>
              <a:t>20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52F37F76-7354-47D6-9ED6-80444F1B6CDF}" type="slidenum">
              <a:rPr lang="th-TH" sz="1200" smtClean="0"/>
              <a:pPr eaLnBrk="1" hangingPunct="1"/>
              <a:t>21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D622EA0E-2E23-4572-8AAF-58544B7DF216}" type="slidenum">
              <a:rPr lang="th-TH" sz="1200" smtClean="0"/>
              <a:pPr eaLnBrk="1" hangingPunct="1"/>
              <a:t>22</a:t>
            </a:fld>
            <a:endParaRPr lang="th-TH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B85EC09-2B03-4086-B2F7-C9C25112380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5618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48E9-FD21-489A-AEE1-19B3318DCC0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566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840E1-A509-4346-9C85-A15DB180EEB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411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3B64-CF56-4029-BB5A-789693C0F59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8851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EB719-4EE8-4BA8-9DC7-CA3DBFB5C2A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5749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55A67-A7D5-4A75-9D4A-2C003C13A7E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86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59511-CA34-4CAF-B5D4-8AB5B8EB268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9172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8C4F9-9C01-4DA7-B988-805D1C2D48C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8186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AC50D-E03D-4661-AF69-A07D6B99735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52646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3D2B-00F1-4C1F-8B8F-7F04AE27F7D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7852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2437F-16E3-42A4-B765-CAA4FEA0110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274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94ADD448-80A0-419C-A550-A162B1E333A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8" r:id="rId2"/>
    <p:sldLayoutId id="2147483696" r:id="rId3"/>
    <p:sldLayoutId id="2147483689" r:id="rId4"/>
    <p:sldLayoutId id="2147483690" r:id="rId5"/>
    <p:sldLayoutId id="2147483691" r:id="rId6"/>
    <p:sldLayoutId id="2147483692" r:id="rId7"/>
    <p:sldLayoutId id="2147483697" r:id="rId8"/>
    <p:sldLayoutId id="2147483698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357563"/>
            <a:ext cx="8569325" cy="1752600"/>
          </a:xfrm>
        </p:spPr>
        <p:txBody>
          <a:bodyPr/>
          <a:lstStyle/>
          <a:p>
            <a:r>
              <a:rPr lang="th-TH" sz="5400" b="1" smtClean="0"/>
              <a:t>ตลาดเป้าหมาย ตำแหน่งผลิตภัณฑ์                     การแบ่งส่วนตลาด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484313"/>
            <a:ext cx="7772400" cy="1470025"/>
          </a:xfrm>
        </p:spPr>
        <p:txBody>
          <a:bodyPr/>
          <a:lstStyle/>
          <a:p>
            <a:r>
              <a:rPr lang="th-TH" sz="5400" b="1" smtClean="0">
                <a:latin typeface="Angsana New" pitchFamily="18" charset="-34"/>
                <a:cs typeface="Angsana New" pitchFamily="18" charset="-34"/>
              </a:rPr>
              <a:t>หน่วยที่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712200" cy="849312"/>
          </a:xfrm>
        </p:spPr>
        <p:txBody>
          <a:bodyPr/>
          <a:lstStyle/>
          <a:p>
            <a:r>
              <a:rPr lang="th-TH" b="1" smtClean="0"/>
              <a:t>บทบาทของตลาดต่างประเทศต่อระบบเศรษฐกิจของประเทศ 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1258888" y="1412875"/>
            <a:ext cx="6323012" cy="3349625"/>
          </a:xfrm>
        </p:spPr>
        <p:txBody>
          <a:bodyPr/>
          <a:lstStyle/>
          <a:p>
            <a:r>
              <a:rPr lang="th-TH" sz="3200" smtClean="0"/>
              <a:t>วิธีการได้เงินตราต่างประเทศเข้าสู่ประเทศที่ดีที่สุด </a:t>
            </a:r>
          </a:p>
          <a:p>
            <a:r>
              <a:rPr lang="th-TH" sz="3200" smtClean="0"/>
              <a:t>สร้างตลาดแรงงานให้กับประชาชนภายในประเทศ </a:t>
            </a:r>
          </a:p>
          <a:p>
            <a:r>
              <a:rPr lang="th-TH" sz="3200" smtClean="0"/>
              <a:t>ช่วยยกระดับการผลิตให้มีประสิทธิภาพยิ่งขึ้น </a:t>
            </a:r>
          </a:p>
          <a:p>
            <a:r>
              <a:rPr lang="th-TH" sz="3200" smtClean="0"/>
              <a:t>ช่วยสร้างความเจริญก้าวหน้าทางวิชาการ</a:t>
            </a:r>
          </a:p>
          <a:p>
            <a:r>
              <a:rPr lang="th-TH" sz="3200" smtClean="0"/>
              <a:t>ทำให้เกิดการผลิตสินค้าที่มีคุณภาพดีขึ้น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07412" cy="777875"/>
          </a:xfrm>
        </p:spPr>
        <p:txBody>
          <a:bodyPr/>
          <a:lstStyle/>
          <a:p>
            <a:r>
              <a:rPr lang="th-TH" sz="4400" b="1" smtClean="0"/>
              <a:t>ความแตกต่างระหว่างตลาดผู้ผลิตกับตลาดผู้บริโภค</a:t>
            </a:r>
            <a:endParaRPr lang="th-TH" sz="4400" smtClean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468313" y="908050"/>
            <a:ext cx="8229600" cy="5500688"/>
          </a:xfrm>
        </p:spPr>
        <p:txBody>
          <a:bodyPr/>
          <a:lstStyle/>
          <a:p>
            <a:r>
              <a:rPr lang="th-TH" sz="3200" smtClean="0"/>
              <a:t>ตลาดผู้ผลิตเป็นตลาดที่มีผู้ซื้อน้อยราย ปริมาณการสั่งซื้อต่อครั้งสูง</a:t>
            </a:r>
            <a:endParaRPr lang="en-US" sz="3200" smtClean="0">
              <a:cs typeface="EucrosiaUPC" pitchFamily="18" charset="-34"/>
            </a:endParaRPr>
          </a:p>
          <a:p>
            <a:r>
              <a:rPr lang="th-TH" sz="3200" smtClean="0"/>
              <a:t>ตลาดผู้ผลิตเป็นผู้ซื้อรายใหญ่กว่า</a:t>
            </a:r>
          </a:p>
          <a:p>
            <a:r>
              <a:rPr lang="th-TH" sz="3200" smtClean="0"/>
              <a:t>ผู้ซื้อในตลาดผู้ผลิตอยู่รวมตัวกันเป็นกระจุกตามภูมิภาคต่างๆ และมักตั้งอยู่ใกล้แหล่งวัตถุดิบเพื่อลดต้นทุนการขนส่ง</a:t>
            </a:r>
            <a:endParaRPr lang="en-US" sz="3200" smtClean="0">
              <a:cs typeface="EucrosiaUPC" pitchFamily="18" charset="-34"/>
            </a:endParaRPr>
          </a:p>
          <a:p>
            <a:r>
              <a:rPr lang="th-TH" sz="3200" smtClean="0"/>
              <a:t>ความสัมพันธ์ระหว่างลูกค้าในตลาดผู้ผลิตกับผู้ขายมีความใกล้ชิดกัน</a:t>
            </a:r>
          </a:p>
          <a:p>
            <a:r>
              <a:rPr lang="th-TH" sz="3200" smtClean="0"/>
              <a:t>ปริมาณความต้องการสินค้าเพื่อการผลิตของตลาดผู้ผลิต จะสัมพันธ์กับความต้องการซื้อของตลาดผู้บริโภคในขั้นต่อไป</a:t>
            </a:r>
            <a:endParaRPr lang="en-US" sz="3200" smtClean="0">
              <a:cs typeface="EucrosiaUPC" pitchFamily="18" charset="-34"/>
            </a:endParaRPr>
          </a:p>
          <a:p>
            <a:r>
              <a:rPr lang="th-TH" sz="3200" smtClean="0"/>
              <a:t>ในตลาดผู้ผลิต การขึ้นลงราคาของวัตถุดิบ ไม่มีผลต่อความต้องการซื้อวัตถุดิบ</a:t>
            </a:r>
          </a:p>
          <a:p>
            <a:r>
              <a:rPr lang="th-TH" sz="3200" smtClean="0"/>
              <a:t>กระบวนการตัดสินใจซื้อในตลาดผู้ผลิตค่อนข้างซับซ้อน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5026025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5.2 </a:t>
            </a:r>
            <a:r>
              <a:rPr lang="th-TH" sz="4400" b="1" smtClean="0">
                <a:latin typeface="Angsana New" pitchFamily="18" charset="-34"/>
              </a:rPr>
              <a:t>การแบ่งส่วนตลาด</a:t>
            </a:r>
            <a:r>
              <a:rPr lang="th-TH" sz="4400" smtClean="0">
                <a:latin typeface="Angsana New" pitchFamily="18" charset="-34"/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341438"/>
            <a:ext cx="8229600" cy="525780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การแบ่งส่วนตลาด 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(Market Segmentation)</a:t>
            </a:r>
            <a:r>
              <a:rPr lang="th-TH" sz="3200" smtClean="0">
                <a:latin typeface="Angsana New" pitchFamily="18" charset="-34"/>
              </a:rPr>
              <a:t> หมายถึง การแบ่งตลาดขนาดใหญ่ออกเป็นตลาดย่อย โดยภายในแต่ละส่วนแบ่งตลาดจะมีคุณลักษณะบางอย่างเหมือนกันหรือคล้ายคลึงกัน </a:t>
            </a:r>
          </a:p>
        </p:txBody>
      </p:sp>
      <p:graphicFrame>
        <p:nvGraphicFramePr>
          <p:cNvPr id="17412" name="Chart 5"/>
          <p:cNvGraphicFramePr>
            <a:graphicFrameLocks/>
          </p:cNvGraphicFramePr>
          <p:nvPr/>
        </p:nvGraphicFramePr>
        <p:xfrm>
          <a:off x="1835150" y="2997200"/>
          <a:ext cx="5429250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r:id="rId4" imgW="5432007" imgH="3572566" progId="Excel.Chart.8">
                  <p:embed/>
                </p:oleObj>
              </mc:Choice>
              <mc:Fallback>
                <p:oleObj r:id="rId4" imgW="5432007" imgH="3572566" progId="Excel.Chart.8">
                  <p:embed/>
                  <p:pic>
                    <p:nvPicPr>
                      <p:cNvPr id="0" name="Chart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lum contrast="9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2997200"/>
                        <a:ext cx="5429250" cy="3143250"/>
                      </a:xfrm>
                      <a:prstGeom prst="rect">
                        <a:avLst/>
                      </a:prstGeom>
                      <a:solidFill>
                        <a:srgbClr val="FF99CC"/>
                      </a:solidFill>
                      <a:ln w="9525">
                        <a:solidFill>
                          <a:srgbClr val="993366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6624637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5.2.1 </a:t>
            </a:r>
            <a:r>
              <a:rPr lang="th-TH" sz="4400" b="1" smtClean="0">
                <a:latin typeface="Angsana New" pitchFamily="18" charset="-34"/>
              </a:rPr>
              <a:t>ประโยชน์ของการแบ่งส่วนตลาด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47813" y="1773238"/>
            <a:ext cx="6119812" cy="3095625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การรู้ความต้องการของส่วนแบ่งตลาด</a:t>
            </a:r>
          </a:p>
          <a:p>
            <a:r>
              <a:rPr lang="th-TH" sz="3200" smtClean="0">
                <a:latin typeface="Angsana New" pitchFamily="18" charset="-34"/>
              </a:rPr>
              <a:t>ทำให้ธุรกิจมองเห็นโอกาสทางการตลาด </a:t>
            </a:r>
          </a:p>
          <a:p>
            <a:r>
              <a:rPr lang="th-TH" sz="3200" smtClean="0">
                <a:latin typeface="Angsana New" pitchFamily="18" charset="-34"/>
              </a:rPr>
              <a:t>เป็นการจัดสรรการใช้ทรัพยากรของธุรกิจ</a:t>
            </a:r>
          </a:p>
          <a:p>
            <a:r>
              <a:rPr lang="th-TH" sz="3200" smtClean="0">
                <a:latin typeface="Angsana New" pitchFamily="18" charset="-34"/>
              </a:rPr>
              <a:t>ทำให้ธุรกิจสามารถจัดโปรแกรมทางการตลาด</a:t>
            </a:r>
            <a:r>
              <a:rPr lang="th-TH" sz="320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7772400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5.2.2 </a:t>
            </a:r>
            <a:r>
              <a:rPr lang="th-TH" sz="4400" b="1" smtClean="0">
                <a:latin typeface="Angsana New" pitchFamily="18" charset="-34"/>
              </a:rPr>
              <a:t>ลักษณะของการแบ่งส่วนตลาดที่ดี</a:t>
            </a:r>
            <a:r>
              <a:rPr lang="th-TH" sz="4400" smtClean="0">
                <a:latin typeface="Angsana New" pitchFamily="18" charset="-34"/>
              </a:rPr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1844675"/>
            <a:ext cx="7772400" cy="3565525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เห็นถึงความคล้ายคลึงภายในแต่ละส่วนตลาด และความแตกต่างของแต่ละกลุ่มตลาดอย่างเด่นชัด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  <a:p>
            <a:r>
              <a:rPr lang="th-TH" sz="3200" smtClean="0">
                <a:latin typeface="Angsana New" pitchFamily="18" charset="-34"/>
              </a:rPr>
              <a:t>สามารถวัดได้ </a:t>
            </a:r>
          </a:p>
          <a:p>
            <a:r>
              <a:rPr lang="th-TH" sz="3200" smtClean="0">
                <a:latin typeface="Angsana New" pitchFamily="18" charset="-34"/>
              </a:rPr>
              <a:t>ความสามารถในการเข้าถึงตลาดได้ </a:t>
            </a:r>
          </a:p>
          <a:p>
            <a:r>
              <a:rPr lang="th-TH" sz="3200" smtClean="0">
                <a:latin typeface="Angsana New" pitchFamily="18" charset="-34"/>
              </a:rPr>
              <a:t>ขนาดของตลาดต้องมีความใหญ่พอ </a:t>
            </a:r>
          </a:p>
          <a:p>
            <a:r>
              <a:rPr lang="th-TH" sz="3200" smtClean="0">
                <a:latin typeface="Angsana New" pitchFamily="18" charset="-34"/>
              </a:rPr>
              <a:t>สามารถปฏิบัติได้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5.2.3.1 </a:t>
            </a:r>
            <a:r>
              <a:rPr lang="th-TH" sz="4400" b="1" dirty="0" smtClean="0">
                <a:latin typeface="Angsana New" pitchFamily="18" charset="-34"/>
              </a:rPr>
              <a:t>เกณฑ์การแบ่งส่วนตลาด</a:t>
            </a:r>
            <a:r>
              <a:rPr lang="th-TH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gsana New" pitchFamily="18" charset="-34"/>
              </a:rPr>
              <a:t>ผู้บริโภค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ngsana New" pitchFamily="18" charset="-34"/>
              </a:rPr>
              <a:t>	</a:t>
            </a:r>
            <a:endParaRPr lang="th-TH" b="1" dirty="0" smtClean="0">
              <a:solidFill>
                <a:schemeClr val="tx1">
                  <a:lumMod val="65000"/>
                  <a:lumOff val="35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7772400" cy="3997325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th-TH" sz="3200" smtClean="0">
                <a:latin typeface="Angsana New" pitchFamily="18" charset="-34"/>
              </a:rPr>
              <a:t>การแบ่งส่วนตลาดตามคุณลักษณะด้านประชากรศาสตร์</a:t>
            </a:r>
            <a:r>
              <a:rPr lang="th-TH" sz="3200" b="1" smtClean="0">
                <a:latin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Demographic Segmentation)</a:t>
            </a:r>
          </a:p>
          <a:p>
            <a:pPr marL="609600" indent="-609600">
              <a:lnSpc>
                <a:spcPct val="90000"/>
              </a:lnSpc>
            </a:pPr>
            <a:r>
              <a:rPr lang="th-TH" sz="3200" smtClean="0">
                <a:latin typeface="Angsana New" pitchFamily="18" charset="-34"/>
              </a:rPr>
              <a:t>การแบ่งส่วนตลาดตามหลักจิตวิทยา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Psychographic Segmentation)</a:t>
            </a:r>
          </a:p>
          <a:p>
            <a:pPr marL="609600" indent="-609600">
              <a:lnSpc>
                <a:spcPct val="90000"/>
              </a:lnSpc>
            </a:pPr>
            <a:r>
              <a:rPr lang="th-TH" sz="3200" smtClean="0">
                <a:latin typeface="Angsana New" pitchFamily="18" charset="-34"/>
              </a:rPr>
              <a:t>การแบ่งส่วนตลาดตามเขตภูมิศาสตร์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Geographic Segmentation )</a:t>
            </a:r>
          </a:p>
          <a:p>
            <a:pPr marL="609600" indent="-609600">
              <a:lnSpc>
                <a:spcPct val="90000"/>
              </a:lnSpc>
            </a:pPr>
            <a:r>
              <a:rPr lang="th-TH" sz="3200" smtClean="0">
                <a:latin typeface="Angsana New" pitchFamily="18" charset="-34"/>
              </a:rPr>
              <a:t>การแบ่งส่วนตลาดตามลักษณะของพฤติกรรม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Behavioral Segmentation)</a:t>
            </a:r>
            <a:r>
              <a:rPr lang="en-US" sz="3200" smtClean="0">
                <a:cs typeface="EucrosiaUPC" pitchFamily="18" charset="-34"/>
              </a:rPr>
              <a:t> </a:t>
            </a:r>
          </a:p>
          <a:p>
            <a:pPr marL="990600" lvl="1" indent="-533400">
              <a:lnSpc>
                <a:spcPct val="90000"/>
              </a:lnSpc>
            </a:pP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288" y="620713"/>
            <a:ext cx="8535987" cy="808037"/>
          </a:xfrm>
        </p:spPr>
        <p:txBody>
          <a:bodyPr/>
          <a:lstStyle/>
          <a:p>
            <a:r>
              <a:rPr lang="th-TH" b="1" smtClean="0"/>
              <a:t> การแบ่งส่วนตลาดตามคุณลักษณะด้านประชากรศาสตร์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>
          <a:xfrm>
            <a:off x="2124075" y="2133600"/>
            <a:ext cx="3657600" cy="2484438"/>
          </a:xfrm>
        </p:spPr>
        <p:txBody>
          <a:bodyPr/>
          <a:lstStyle/>
          <a:p>
            <a:r>
              <a:rPr lang="th-TH" sz="3200" b="1" smtClean="0"/>
              <a:t>อายุ</a:t>
            </a:r>
          </a:p>
          <a:p>
            <a:r>
              <a:rPr lang="th-TH" sz="3200" b="1" smtClean="0"/>
              <a:t>เพศ </a:t>
            </a:r>
          </a:p>
          <a:p>
            <a:r>
              <a:rPr lang="th-TH" sz="3200" b="1" smtClean="0"/>
              <a:t>รายได้</a:t>
            </a:r>
          </a:p>
          <a:p>
            <a:r>
              <a:rPr lang="th-TH" sz="3200" b="1" smtClean="0"/>
              <a:t>ขนาดของครอบครัว</a:t>
            </a:r>
            <a:endParaRPr lang="en-US" sz="3200" b="1" smtClean="0"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064500" cy="849312"/>
          </a:xfrm>
        </p:spPr>
        <p:txBody>
          <a:bodyPr/>
          <a:lstStyle/>
          <a:p>
            <a:r>
              <a:rPr lang="th-TH" sz="3200" b="1" smtClean="0"/>
              <a:t>การแบ่งส่วนตลาดตามหลักจิตวิทยา </a:t>
            </a:r>
            <a:r>
              <a:rPr lang="th-TH" sz="3200" b="1" smtClean="0">
                <a:latin typeface="Angsana New" pitchFamily="18" charset="-34"/>
              </a:rPr>
              <a:t>(</a:t>
            </a:r>
            <a:r>
              <a:rPr lang="en-US" sz="3200" b="1" smtClean="0">
                <a:latin typeface="Angsana New" pitchFamily="18" charset="-34"/>
                <a:cs typeface="LilyUPC" pitchFamily="34" charset="-34"/>
              </a:rPr>
              <a:t>Psychographic Segmentation) </a:t>
            </a:r>
            <a:endParaRPr lang="th-TH" sz="3200" b="1" smtClean="0">
              <a:latin typeface="Angsana New" pitchFamily="18" charset="-34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1"/>
          </p:nvPr>
        </p:nvSpPr>
        <p:spPr>
          <a:xfrm>
            <a:off x="539750" y="908050"/>
            <a:ext cx="7993063" cy="5429250"/>
          </a:xfrm>
        </p:spPr>
        <p:txBody>
          <a:bodyPr/>
          <a:lstStyle/>
          <a:p>
            <a:r>
              <a:rPr lang="th-TH" sz="3200" b="1" smtClean="0"/>
              <a:t>ทัศนคติ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Attitude)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th-TH" sz="3200" smtClean="0"/>
              <a:t>คือ แนวความคิดของผู้บริโภคที่มีต่อสิ่งใดสิ่งหนึ่ง</a:t>
            </a:r>
          </a:p>
          <a:p>
            <a:r>
              <a:rPr lang="th-TH" sz="3200" b="1" smtClean="0"/>
              <a:t>ค่านิยม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Values)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th-TH" sz="3200" smtClean="0"/>
              <a:t>คือ ความเชื่อที่ฝังลึกอยู่ในความรู้สึกหรือจิตใจคน</a:t>
            </a:r>
          </a:p>
          <a:p>
            <a:r>
              <a:rPr lang="th-TH" sz="3200" b="1" smtClean="0"/>
              <a:t>วิถีการดำเนินชีวิต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Life Style)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th-TH" sz="3200" smtClean="0"/>
              <a:t>คือ รูปแบบการดำเนินชีวิตของแต่ละคนที่แตกต่างกันตามความคิดเห็น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(Opinion)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th-TH" sz="3200" smtClean="0"/>
              <a:t>ความสนใจ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(Interest)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th-TH" sz="3200" smtClean="0"/>
              <a:t>และกิจกรรมประจำวัน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(Activity)</a:t>
            </a:r>
            <a:r>
              <a:rPr lang="th-TH" sz="3200" smtClean="0">
                <a:latin typeface="Angsana New" pitchFamily="18" charset="-34"/>
              </a:rPr>
              <a:t>  </a:t>
            </a:r>
          </a:p>
          <a:p>
            <a:r>
              <a:rPr lang="th-TH" sz="3200" b="1" smtClean="0"/>
              <a:t>บุคลิกภาพ</a:t>
            </a:r>
            <a:r>
              <a:rPr lang="th-TH" sz="3200" smtClean="0"/>
              <a:t>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Personality) </a:t>
            </a:r>
            <a:r>
              <a:rPr lang="th-TH" sz="3200" smtClean="0"/>
              <a:t>หมายถึง พฤติกรรมของคนที่แสดงออกมา</a:t>
            </a:r>
          </a:p>
          <a:p>
            <a:pPr lvl="1"/>
            <a:r>
              <a:rPr lang="th-TH" sz="3200" smtClean="0"/>
              <a:t>บุคลิกภาพภายใน </a:t>
            </a:r>
          </a:p>
          <a:p>
            <a:pPr lvl="1"/>
            <a:r>
              <a:rPr lang="th-TH" sz="3200" smtClean="0"/>
              <a:t>บุคลิกภาพภายนอก</a:t>
            </a:r>
          </a:p>
          <a:p>
            <a:r>
              <a:rPr lang="th-TH" sz="3200" b="1" smtClean="0">
                <a:latin typeface="Angsana New" pitchFamily="18" charset="-34"/>
              </a:rPr>
              <a:t>ชั้นของสังคม 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(Social Class)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>
              <a:buFontTx/>
              <a:buNone/>
            </a:pP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7772400" cy="7191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latin typeface="Angsana New" pitchFamily="18" charset="-34"/>
              </a:rPr>
              <a:t>5.2.3.1 </a:t>
            </a:r>
            <a:r>
              <a:rPr lang="th-TH" sz="4400" b="1" dirty="0" smtClean="0">
                <a:latin typeface="Angsana New" pitchFamily="18" charset="-34"/>
              </a:rPr>
              <a:t>เกณฑ์การแบ่งส่วนตลาดผู้บริโภค(ต่อ)</a:t>
            </a:r>
            <a:endParaRPr lang="th-TH" sz="44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>
          <a:xfrm>
            <a:off x="468313" y="1196975"/>
            <a:ext cx="8229600" cy="4911725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การแบ่งส่วนตลาดตามเขตภูมิศาสตร์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Geographic Segmentation )</a:t>
            </a:r>
          </a:p>
          <a:p>
            <a:r>
              <a:rPr lang="th-TH" sz="3200" b="1" smtClean="0">
                <a:latin typeface="Angsana New" pitchFamily="18" charset="-34"/>
              </a:rPr>
              <a:t>การแบ่งส่วนตลาดตามลักษณะของพฤติกรรม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Behavioral Segmentation)</a:t>
            </a:r>
          </a:p>
          <a:p>
            <a:pPr lvl="1"/>
            <a:r>
              <a:rPr lang="th-TH" sz="3200" b="1" smtClean="0"/>
              <a:t>โอกาสในการใช้สินค้า </a:t>
            </a:r>
            <a:r>
              <a:rPr lang="th-TH" sz="3200" b="1" smtClean="0">
                <a:latin typeface="Angsana New" pitchFamily="18" charset="-34"/>
              </a:rPr>
              <a:t>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Occasions)</a:t>
            </a:r>
          </a:p>
          <a:p>
            <a:pPr lvl="1"/>
            <a:r>
              <a:rPr lang="th-TH" sz="3200" b="1" smtClean="0"/>
              <a:t>ประโยชน์ที่ต้องการได้รับจากผลิตภัณฑ์ </a:t>
            </a:r>
            <a:r>
              <a:rPr lang="th-TH" sz="3200" b="1" smtClean="0">
                <a:latin typeface="Angsana New" pitchFamily="18" charset="-34"/>
              </a:rPr>
              <a:t>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Benefits)</a:t>
            </a:r>
          </a:p>
          <a:p>
            <a:pPr lvl="1"/>
            <a:r>
              <a:rPr lang="th-TH" sz="3200" b="1" smtClean="0"/>
              <a:t>อัตราการใช้ </a:t>
            </a:r>
            <a:r>
              <a:rPr lang="th-TH" sz="3200" b="1" smtClean="0">
                <a:latin typeface="Angsana New" pitchFamily="18" charset="-34"/>
              </a:rPr>
              <a:t>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Usage Rate)</a:t>
            </a:r>
          </a:p>
          <a:p>
            <a:pPr lvl="1"/>
            <a:r>
              <a:rPr lang="th-TH" sz="3200" b="1" smtClean="0"/>
              <a:t>สถานะของผู้ใช้ </a:t>
            </a:r>
            <a:r>
              <a:rPr lang="th-TH" sz="3200" b="1" smtClean="0">
                <a:latin typeface="Angsana New" pitchFamily="18" charset="-34"/>
              </a:rPr>
              <a:t>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User Status)</a:t>
            </a:r>
          </a:p>
          <a:p>
            <a:pPr lvl="1"/>
            <a:r>
              <a:rPr lang="th-TH" sz="3200" b="1" smtClean="0"/>
              <a:t>ความจงรักภักดีต่อตรา</a:t>
            </a:r>
            <a:r>
              <a:rPr lang="th-TH" sz="3200" b="1" smtClean="0">
                <a:latin typeface="Angsana New" pitchFamily="18" charset="-34"/>
              </a:rPr>
              <a:t>ยี่ห้อ 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Brand Loyalty)</a:t>
            </a:r>
          </a:p>
          <a:p>
            <a:pPr lvl="1"/>
            <a:r>
              <a:rPr lang="th-TH" sz="3200" b="1" smtClean="0"/>
              <a:t>ขั้นความพร้อมของผู้ซื้อ </a:t>
            </a:r>
            <a:r>
              <a:rPr lang="th-TH" sz="3200" b="1" smtClean="0">
                <a:latin typeface="Angsana New" pitchFamily="18" charset="-34"/>
              </a:rPr>
              <a:t>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Buyer-readiness Stage)</a:t>
            </a:r>
            <a:endParaRPr lang="th-TH" sz="32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435975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5.2.3.2 </a:t>
            </a:r>
            <a:r>
              <a:rPr lang="th-TH" sz="4400" b="1" smtClean="0">
                <a:latin typeface="Angsana New" pitchFamily="18" charset="-34"/>
              </a:rPr>
              <a:t>เกณฑ์การแบ่งส่วนตลาด</a:t>
            </a:r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ธุรกิจ/อุตสาหกรรม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41438"/>
            <a:ext cx="8229600" cy="51831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2800" smtClean="0"/>
              <a:t>ตามทำเลที่ตั้งของอุตสาหกรรม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ประเภทของธุรกิจ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ขนาดของธุรกิจ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สถานการณ์การซื้อ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ลักษณะเฉพาะบุคคลของผู้ซื้อ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เกณฑ์การซื้อ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โครงสร้างขององค์กร </a:t>
            </a:r>
            <a:endParaRPr lang="en-US" sz="2800" smtClean="0">
              <a:cs typeface="Eucrosia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2800" smtClean="0"/>
              <a:t>ลักษณะของเทคโนโลยีที่ตลาดเป้าหมายใช้</a:t>
            </a:r>
          </a:p>
          <a:p>
            <a:pPr>
              <a:lnSpc>
                <a:spcPct val="90000"/>
              </a:lnSpc>
            </a:pPr>
            <a:r>
              <a:rPr lang="th-TH" sz="2800" smtClean="0"/>
              <a:t>สถานะผู้ใช้ </a:t>
            </a:r>
          </a:p>
          <a:p>
            <a:pPr>
              <a:lnSpc>
                <a:spcPct val="90000"/>
              </a:lnSpc>
            </a:pPr>
            <a:r>
              <a:rPr lang="th-TH" sz="2800" smtClean="0"/>
              <a:t>ความต้องการการบริการของตลาดเป้าหมาย </a:t>
            </a:r>
          </a:p>
          <a:p>
            <a:pPr>
              <a:lnSpc>
                <a:spcPct val="90000"/>
              </a:lnSpc>
            </a:pPr>
            <a:r>
              <a:rPr lang="th-TH" sz="2800" smtClean="0"/>
              <a:t>ฯลฯ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620713"/>
            <a:ext cx="5040312" cy="1143000"/>
          </a:xfrm>
        </p:spPr>
        <p:txBody>
          <a:bodyPr/>
          <a:lstStyle/>
          <a:p>
            <a:r>
              <a:rPr lang="en-US" sz="5400" b="1" smtClean="0">
                <a:latin typeface="Angsana New" pitchFamily="18" charset="-34"/>
                <a:cs typeface="LilyUPC" pitchFamily="34" charset="-34"/>
              </a:rPr>
              <a:t>5.1 </a:t>
            </a:r>
            <a:r>
              <a:rPr lang="th-TH" sz="5400" b="1" smtClean="0">
                <a:latin typeface="Angsana New" pitchFamily="18" charset="-34"/>
              </a:rPr>
              <a:t>ตลาด (ลูกค้า)</a:t>
            </a:r>
            <a:r>
              <a:rPr lang="th-TH" sz="5400" smtClean="0">
                <a:latin typeface="Angsana New" pitchFamily="18" charset="-34"/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2133600"/>
            <a:ext cx="8147050" cy="1908175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ตลาด 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Market) </a:t>
            </a:r>
            <a:r>
              <a:rPr lang="th-TH" sz="3200" smtClean="0">
                <a:latin typeface="Angsana New" pitchFamily="18" charset="-34"/>
              </a:rPr>
              <a:t>ตามความหมายทางการตลาด หมายถึง </a:t>
            </a:r>
            <a:r>
              <a:rPr lang="th-TH" sz="3200" b="1" smtClean="0">
                <a:solidFill>
                  <a:srgbClr val="7030A0"/>
                </a:solidFill>
                <a:latin typeface="Angsana New" pitchFamily="18" charset="-34"/>
              </a:rPr>
              <a:t>กลุ่มคน</a:t>
            </a:r>
            <a:r>
              <a:rPr lang="th-TH" sz="3200" b="1" smtClean="0">
                <a:solidFill>
                  <a:srgbClr val="FF0000"/>
                </a:solidFill>
                <a:latin typeface="Angsana New" pitchFamily="18" charset="-34"/>
              </a:rPr>
              <a:t>ที่มีความต้องการซื้อสินค้าหรือบริการ</a:t>
            </a:r>
            <a:r>
              <a:rPr lang="th-TH" sz="3200" b="1" smtClean="0">
                <a:latin typeface="Angsana New" pitchFamily="18" charset="-34"/>
              </a:rPr>
              <a:t> </a:t>
            </a:r>
            <a:r>
              <a:rPr lang="th-TH" sz="3200" b="1" smtClean="0">
                <a:solidFill>
                  <a:srgbClr val="92D050"/>
                </a:solidFill>
                <a:latin typeface="Angsana New" pitchFamily="18" charset="-34"/>
              </a:rPr>
              <a:t>มีอำนาจซื้อ</a:t>
            </a:r>
            <a:r>
              <a:rPr lang="th-TH" sz="3200" b="1" smtClean="0">
                <a:latin typeface="Angsana New" pitchFamily="18" charset="-34"/>
              </a:rPr>
              <a:t>และ</a:t>
            </a:r>
            <a:r>
              <a:rPr lang="th-TH" sz="3200" b="1" smtClean="0">
                <a:solidFill>
                  <a:srgbClr val="0070C0"/>
                </a:solidFill>
                <a:latin typeface="Angsana New" pitchFamily="18" charset="-34"/>
              </a:rPr>
              <a:t>มีความเต็มใจที่จะจ่ายเงินซื้อสินค้า</a:t>
            </a:r>
            <a:r>
              <a:rPr lang="th-TH" sz="3200" b="1" smtClean="0">
                <a:latin typeface="Angsana New" pitchFamily="18" charset="-34"/>
              </a:rPr>
              <a:t> เพื่อตอบสนองความต้องการของตนเอง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5184775" cy="1143000"/>
          </a:xfrm>
        </p:spPr>
        <p:txBody>
          <a:bodyPr/>
          <a:lstStyle/>
          <a:p>
            <a:r>
              <a:rPr lang="th-TH" sz="4400" b="1" smtClean="0">
                <a:latin typeface="Angsana New" pitchFamily="18" charset="-34"/>
              </a:rPr>
              <a:t>การกำหนดตลาดเป้าหมาย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00113" y="1844675"/>
            <a:ext cx="7772400" cy="2413000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ตลาดเป้าหมาย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Target Market) </a:t>
            </a:r>
            <a:r>
              <a:rPr lang="th-TH" sz="3200" smtClean="0">
                <a:latin typeface="Angsana New" pitchFamily="18" charset="-34"/>
              </a:rPr>
              <a:t>หมายถึง กลุ่มของลูกค้าที่ธุรกิจเลือกที่จะพัฒนาส่วนผสมทางการตลาด ใช้ความพยายามทางการตลาด เพื่อตอบสนองความต้องการและความพอใจของลูกค้ากลุ่มนั้นๆ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5746750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5.3.1 </a:t>
            </a:r>
            <a:r>
              <a:rPr lang="th-TH" sz="4400" b="1" smtClean="0">
                <a:latin typeface="Angsana New" pitchFamily="18" charset="-34"/>
              </a:rPr>
              <a:t>การประเมินค่าส่วนตลาด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628775"/>
            <a:ext cx="7993062" cy="4824413"/>
          </a:xfrm>
        </p:spPr>
        <p:txBody>
          <a:bodyPr/>
          <a:lstStyle/>
          <a:p>
            <a:r>
              <a:rPr lang="th-TH" smtClean="0">
                <a:latin typeface="Angsana New" pitchFamily="18" charset="-34"/>
              </a:rPr>
              <a:t>ขนาดและอัตราการเจริญเติบโตของส่วนตลาด (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Segment Size and Growth)</a:t>
            </a:r>
            <a:r>
              <a:rPr lang="th-TH" smtClean="0">
                <a:latin typeface="Angsana New" pitchFamily="18" charset="-34"/>
              </a:rPr>
              <a:t> </a:t>
            </a:r>
          </a:p>
          <a:p>
            <a:r>
              <a:rPr lang="th-TH" smtClean="0">
                <a:latin typeface="Angsana New" pitchFamily="18" charset="-34"/>
              </a:rPr>
              <a:t>ความสามารถในการทำกำไร (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Profit Potential)</a:t>
            </a:r>
            <a:endParaRPr lang="th-TH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      </a:t>
            </a:r>
            <a:r>
              <a:rPr lang="th-TH" sz="2800" smtClean="0">
                <a:latin typeface="Angsana New" pitchFamily="18" charset="-34"/>
              </a:rPr>
              <a:t>การวิเคราะห์ตลาดแบบ </a:t>
            </a:r>
            <a:r>
              <a:rPr lang="en-US" sz="2400" smtClean="0">
                <a:latin typeface="Angsana New" pitchFamily="18" charset="-34"/>
                <a:cs typeface="EucrosiaUPC" pitchFamily="18" charset="-34"/>
              </a:rPr>
              <a:t>Five – Forces  Model</a:t>
            </a:r>
            <a:endParaRPr lang="en-US" sz="2800" smtClean="0">
              <a:latin typeface="Angsana New" pitchFamily="18" charset="-34"/>
              <a:cs typeface="EucrosiaUPC" pitchFamily="18" charset="-34"/>
            </a:endParaRPr>
          </a:p>
          <a:p>
            <a:pPr lvl="1"/>
            <a:r>
              <a:rPr lang="th-TH" smtClean="0">
                <a:latin typeface="Angsana New" pitchFamily="18" charset="-34"/>
              </a:rPr>
              <a:t>คู่แข่งขันที่มีอยู่ในตลาดเดิม 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(Competitive Rivalry within an Industry)</a:t>
            </a:r>
          </a:p>
          <a:p>
            <a:pPr lvl="1"/>
            <a:r>
              <a:rPr lang="th-TH" smtClean="0">
                <a:latin typeface="Angsana New" pitchFamily="18" charset="-34"/>
              </a:rPr>
              <a:t>คู่แข่งขันที่จะเข้ามาใหม่ 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(Threat of New Entrants)</a:t>
            </a:r>
          </a:p>
          <a:p>
            <a:pPr lvl="1"/>
            <a:r>
              <a:rPr lang="th-TH" smtClean="0">
                <a:latin typeface="Angsana New" pitchFamily="18" charset="-34"/>
              </a:rPr>
              <a:t>จำนวนผลิตภัณฑ์ที่ใช้ทดแทนกันได้ 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(Threat of Substitute Products</a:t>
            </a:r>
            <a:r>
              <a:rPr lang="th-TH" smtClean="0">
                <a:latin typeface="Angsana New" pitchFamily="18" charset="-34"/>
              </a:rPr>
              <a:t>)</a:t>
            </a:r>
          </a:p>
          <a:p>
            <a:pPr lvl="1"/>
            <a:r>
              <a:rPr lang="th-TH" smtClean="0">
                <a:latin typeface="Angsana New" pitchFamily="18" charset="-34"/>
              </a:rPr>
              <a:t>อำนาจต่อรองของผู้ซื้อที่เพิ่มสูงขึ้น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(Bargaining Power of Customers)</a:t>
            </a:r>
          </a:p>
          <a:p>
            <a:pPr lvl="1"/>
            <a:r>
              <a:rPr lang="th-TH" smtClean="0">
                <a:latin typeface="Angsana New" pitchFamily="18" charset="-34"/>
              </a:rPr>
              <a:t>อำนาจต่อรองจากผู้ขายทรัพยากรในการผลิต 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(Bargaining Power of Suppliers)</a:t>
            </a:r>
            <a:endParaRPr lang="th-TH" smtClean="0">
              <a:latin typeface="Angsana New" pitchFamily="18" charset="-34"/>
            </a:endParaRPr>
          </a:p>
          <a:p>
            <a:r>
              <a:rPr lang="th-TH" smtClean="0">
                <a:latin typeface="Angsana New" pitchFamily="18" charset="-34"/>
              </a:rPr>
              <a:t>วัตถุประสงค์ของบริษัทและทรัพยากร(</a:t>
            </a:r>
            <a:r>
              <a:rPr lang="en-US" smtClean="0">
                <a:latin typeface="Angsana New" pitchFamily="18" charset="-34"/>
                <a:cs typeface="EucrosiaUPC" pitchFamily="18" charset="-34"/>
              </a:rPr>
              <a:t>Company Objectives and Resources)</a:t>
            </a:r>
            <a:r>
              <a:rPr lang="en-US" sz="2800" smtClean="0">
                <a:latin typeface="Angsana New" pitchFamily="18" charset="-34"/>
                <a:cs typeface="EucrosiaUPC" pitchFamily="18" charset="-34"/>
              </a:rPr>
              <a:t> </a:t>
            </a:r>
            <a:endParaRPr lang="th-TH" sz="2800" smtClean="0">
              <a:latin typeface="Angsana New" pitchFamily="18" charset="-34"/>
            </a:endParaRPr>
          </a:p>
          <a:p>
            <a:endParaRPr lang="th-TH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ngsana New" pitchFamily="18" charset="-34"/>
                <a:cs typeface="LilyUPC" pitchFamily="34" charset="-34"/>
              </a:rPr>
              <a:t>5.3.2 </a:t>
            </a:r>
            <a:r>
              <a:rPr lang="th-TH" b="1" smtClean="0">
                <a:latin typeface="Angsana New" pitchFamily="18" charset="-34"/>
              </a:rPr>
              <a:t>การเลือกตลาดเป้าหมาย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การมุ่งส่วนตลาดเดียว (</a:t>
            </a:r>
            <a:r>
              <a:rPr lang="en-US" sz="3600" b="1" smtClean="0">
                <a:latin typeface="Angsana New" pitchFamily="18" charset="-34"/>
                <a:cs typeface="EucrosiaUPC" pitchFamily="18" charset="-34"/>
              </a:rPr>
              <a:t>Single-segment Concentration)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การมุ่งส่วนตลาดหลายส่วน </a:t>
            </a:r>
            <a:r>
              <a:rPr lang="en-US" sz="3600" b="1" smtClean="0">
                <a:latin typeface="Angsana New" pitchFamily="18" charset="-34"/>
                <a:cs typeface="EucrosiaUPC" pitchFamily="18" charset="-34"/>
              </a:rPr>
              <a:t>(Multiple-segment Marketing) </a:t>
            </a:r>
            <a:endParaRPr lang="th-TH" sz="3600" b="1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การมุ่งส่วนตลาดมวลรวม (</a:t>
            </a:r>
            <a:r>
              <a:rPr lang="en-US" sz="3600" b="1" smtClean="0">
                <a:latin typeface="Angsana New" pitchFamily="18" charset="-34"/>
                <a:cs typeface="EucrosiaUPC" pitchFamily="18" charset="-34"/>
              </a:rPr>
              <a:t>Mass Marketing)</a:t>
            </a:r>
          </a:p>
          <a:p>
            <a:pPr lvl="1"/>
            <a:r>
              <a:rPr lang="en-US" b="1" smtClean="0">
                <a:cs typeface="EucrosiaUPC" pitchFamily="18" charset="-34"/>
              </a:rPr>
              <a:t> </a:t>
            </a:r>
            <a:r>
              <a:rPr lang="th-TH" b="1" smtClean="0"/>
              <a:t>การตลาดแบบไม่</a:t>
            </a:r>
            <a:r>
              <a:rPr lang="th-TH" b="1" smtClean="0">
                <a:latin typeface="Angsana New" pitchFamily="18" charset="-34"/>
              </a:rPr>
              <a:t>แตกต่าง (</a:t>
            </a:r>
            <a:r>
              <a:rPr lang="en-US" b="1" smtClean="0">
                <a:latin typeface="Angsana New" pitchFamily="18" charset="-34"/>
                <a:cs typeface="EucrosiaUPC" pitchFamily="18" charset="-34"/>
              </a:rPr>
              <a:t>Undifferentiated Marketing) </a:t>
            </a:r>
            <a:endParaRPr lang="th-TH" b="1" smtClean="0">
              <a:latin typeface="Angsana New" pitchFamily="18" charset="-34"/>
            </a:endParaRPr>
          </a:p>
          <a:p>
            <a:pPr lvl="1"/>
            <a:r>
              <a:rPr lang="th-TH" b="1" smtClean="0">
                <a:latin typeface="Angsana New" pitchFamily="18" charset="-34"/>
              </a:rPr>
              <a:t>การตลาดแบบแตกต่าง </a:t>
            </a:r>
            <a:r>
              <a:rPr lang="en-US" b="1" smtClean="0">
                <a:latin typeface="Angsana New" pitchFamily="18" charset="-34"/>
                <a:cs typeface="EucrosiaUPC" pitchFamily="18" charset="-34"/>
              </a:rPr>
              <a:t>(Differentiated Marketing) </a:t>
            </a:r>
            <a:endParaRPr lang="th-TH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smtClean="0">
                <a:latin typeface="Angsana New" pitchFamily="18" charset="-34"/>
              </a:rPr>
              <a:t>การมุ่งส่วนตลาดเดียว</a:t>
            </a:r>
            <a:endParaRPr lang="th-TH" sz="4400" smtClean="0"/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"/>
          </p:nvPr>
        </p:nvSpPr>
        <p:spPr>
          <a:xfrm>
            <a:off x="611188" y="1600200"/>
            <a:ext cx="8075612" cy="2981325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การมุ่งส่วนตลาดเดียว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Single-segment Concentration)</a:t>
            </a:r>
            <a:r>
              <a:rPr lang="th-TH" sz="3200" smtClean="0">
                <a:latin typeface="Angsana New" pitchFamily="18" charset="-34"/>
              </a:rPr>
              <a:t> เป็นการเลือกส่วนตลาดส่วนเดียวจากส่วนตลาดทั้งหมดเป็นตลาดเป้าหมาย โดยพัฒนาส่วนผสมทางการตลาด 1 ชุด สำหรับส่วนตลาดที่เลือกเป็นตลาดเป้าหมาย 1 ตลาด</a:t>
            </a:r>
          </a:p>
          <a:p>
            <a:pPr>
              <a:buFontTx/>
              <a:buNone/>
            </a:pPr>
            <a:endParaRPr lang="th-TH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827088" y="333375"/>
            <a:ext cx="4824412" cy="1143000"/>
          </a:xfrm>
        </p:spPr>
        <p:txBody>
          <a:bodyPr/>
          <a:lstStyle/>
          <a:p>
            <a:r>
              <a:rPr lang="th-TH" sz="4400" smtClean="0">
                <a:latin typeface="Angsana New" pitchFamily="18" charset="-34"/>
              </a:rPr>
              <a:t>การมุ่งส่วนตลาดหลายส่วน</a:t>
            </a:r>
            <a:endParaRPr lang="th-TH" sz="4400" smtClean="0"/>
          </a:p>
        </p:txBody>
      </p:sp>
      <p:sp>
        <p:nvSpPr>
          <p:cNvPr id="29699" name="Content Placeholder 2"/>
          <p:cNvSpPr>
            <a:spLocks noGrp="1"/>
          </p:cNvSpPr>
          <p:nvPr>
            <p:ph sz="quarter" idx="1"/>
          </p:nvPr>
        </p:nvSpPr>
        <p:spPr>
          <a:xfrm>
            <a:off x="900113" y="1700213"/>
            <a:ext cx="7772400" cy="2630487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การมุ่งส่วนตลาดหลายส่วน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(Multiple-segment Marketing) </a:t>
            </a:r>
            <a:r>
              <a:rPr lang="th-TH" sz="3200" smtClean="0">
                <a:latin typeface="Angsana New" pitchFamily="18" charset="-34"/>
              </a:rPr>
              <a:t>                      เป็นการเลือกส่วนตลาดมากกว่า 1 ส่วนตลาด จากส่วนตลาดทั้งหมดเป็นตลาดเป้าหมาย โดยจะพัฒนาส่วนผสมทางการตลาดให้แตกต่างไปตามความต้องการของตลาดเป้าหมายแต่ละส่วน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4449762" cy="1143000"/>
          </a:xfrm>
        </p:spPr>
        <p:txBody>
          <a:bodyPr/>
          <a:lstStyle/>
          <a:p>
            <a:r>
              <a:rPr lang="th-TH" sz="4400" b="1" smtClean="0"/>
              <a:t>การมุ่งส่วนตลาดมวลรวม</a:t>
            </a:r>
            <a:endParaRPr lang="th-TH" sz="4400" smtClean="0"/>
          </a:p>
        </p:txBody>
      </p:sp>
      <p:sp>
        <p:nvSpPr>
          <p:cNvPr id="30723" name="Content Placeholder 2"/>
          <p:cNvSpPr>
            <a:spLocks noGrp="1"/>
          </p:cNvSpPr>
          <p:nvPr>
            <p:ph sz="quarter" idx="1"/>
          </p:nvPr>
        </p:nvSpPr>
        <p:spPr>
          <a:xfrm>
            <a:off x="611188" y="1773238"/>
            <a:ext cx="7772400" cy="2592387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การมุ่งส่วนตลาดมวลรวม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Mass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Marketing)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 </a:t>
            </a:r>
            <a:r>
              <a:rPr lang="th-TH" sz="3200" smtClean="0">
                <a:latin typeface="Angsana New" pitchFamily="18" charset="-34"/>
              </a:rPr>
              <a:t>เป็นการเลือกส่วนตลาดใหญ่ทั้งหมดเป็นตลาดเป้าหมาย โดยถือว่าในแต่ละส่วนตลาดไม่มีความแตกต่างกัน การพัฒนาส่วนผสมทางการตลาด 1 ชุด จะเสนอต่อตลาดมวลรวมทั้งหมด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7772400" cy="8636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5.4 </a:t>
            </a:r>
            <a:r>
              <a:rPr lang="th-TH" sz="4400" b="1" smtClean="0">
                <a:latin typeface="Angsana New" pitchFamily="18" charset="-34"/>
              </a:rPr>
              <a:t>การวางตำแหน่งผลิตภัณฑ์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1844675"/>
            <a:ext cx="7772400" cy="255746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การวางตำแหน่งผลิตภัณฑ์ 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Product Positioning)</a:t>
            </a:r>
            <a:r>
              <a:rPr lang="th-TH" sz="3200" b="1" smtClean="0">
                <a:latin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</a:rPr>
              <a:t>คือ การวางผลิตภัณฑ์ของตนให้อยู่ในตำแหน่งใด เมื่อเปรียบเทียบกับผลิตภัณฑ์ของคู่แข่งขันทั้งหมด โดยดูจากคุณลักษณะประโยชน์ของผลิตภัณฑ์</a:t>
            </a:r>
            <a:r>
              <a:rPr lang="en-US" sz="3200" smtClean="0">
                <a:cs typeface="EucrosiaUPC" pitchFamily="18" charset="-34"/>
              </a:rPr>
              <a:t> </a:t>
            </a:r>
            <a:endParaRPr lang="th-TH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7772400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5.4.1 </a:t>
            </a:r>
            <a:r>
              <a:rPr lang="th-TH" sz="4400" b="1" smtClean="0">
                <a:latin typeface="Angsana New" pitchFamily="18" charset="-34"/>
              </a:rPr>
              <a:t>วิธีการวางตำแหน่งผลิตภัณฑ์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188" y="1700213"/>
            <a:ext cx="7705725" cy="3744912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การวางตำแหน่งตามคุณภาพหรือราคา (</a:t>
            </a:r>
            <a:r>
              <a:rPr lang="en-US" sz="3200" dirty="0" smtClean="0">
                <a:latin typeface="Angsana New" pitchFamily="18" charset="-34"/>
              </a:rPr>
              <a:t>Quality or Price Positioning)</a:t>
            </a:r>
            <a:r>
              <a:rPr lang="th-TH" sz="3200" dirty="0" smtClean="0">
                <a:latin typeface="Angsana New" pitchFamily="18" charset="-34"/>
              </a:rPr>
              <a:t>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การวางตำแหน่งตามคุณสมบัติของผลิตภัณฑ์ (</a:t>
            </a:r>
            <a:r>
              <a:rPr lang="en-US" sz="3200" dirty="0" smtClean="0">
                <a:latin typeface="Angsana New" pitchFamily="18" charset="-34"/>
              </a:rPr>
              <a:t>Attribute Positioning) </a:t>
            </a:r>
            <a:endParaRPr lang="th-TH" sz="3200" dirty="0" smtClean="0">
              <a:latin typeface="Angsana New" pitchFamily="18" charset="-34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การวางตำแหน่งตามคุณประโยชน์ของผลิตภัณฑ์ (</a:t>
            </a:r>
            <a:r>
              <a:rPr lang="en-US" sz="3200" dirty="0" smtClean="0">
                <a:latin typeface="Angsana New" pitchFamily="18" charset="-34"/>
              </a:rPr>
              <a:t>Benefit Positioning) </a:t>
            </a:r>
            <a:endParaRPr lang="th-TH" sz="3200" dirty="0" smtClean="0">
              <a:latin typeface="Angsana New" pitchFamily="18" charset="-34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การวางตำแหน่งตามการใช้สอย (</a:t>
            </a:r>
            <a:r>
              <a:rPr lang="en-US" sz="3200" dirty="0" smtClean="0">
                <a:latin typeface="Angsana New" pitchFamily="18" charset="-34"/>
              </a:rPr>
              <a:t>Use or Application</a:t>
            </a:r>
            <a:r>
              <a:rPr lang="th-TH" sz="3200" dirty="0" smtClean="0">
                <a:latin typeface="Angsana New" pitchFamily="18" charset="-34"/>
              </a:rPr>
              <a:t> </a:t>
            </a:r>
            <a:r>
              <a:rPr lang="en-US" sz="3200" dirty="0" smtClean="0">
                <a:latin typeface="Angsana New" pitchFamily="18" charset="-34"/>
              </a:rPr>
              <a:t>Positioning)</a:t>
            </a:r>
            <a:r>
              <a:rPr lang="th-TH" sz="3200" dirty="0" smtClean="0">
                <a:latin typeface="Angsana New" pitchFamily="18" charset="-34"/>
              </a:rPr>
              <a:t>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การวางตำแหน่งตามผู้ใช้ (</a:t>
            </a:r>
            <a:r>
              <a:rPr lang="en-US" sz="3200" dirty="0" smtClean="0">
                <a:latin typeface="Angsana New" pitchFamily="18" charset="-34"/>
              </a:rPr>
              <a:t>User Positioning)</a:t>
            </a:r>
            <a:r>
              <a:rPr lang="th-TH" sz="3200" dirty="0" smtClean="0">
                <a:latin typeface="Angsana New" pitchFamily="18" charset="-34"/>
              </a:rPr>
              <a:t>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การวางตำแหน่งตามคู่แข่งขัน (</a:t>
            </a:r>
            <a:r>
              <a:rPr lang="en-US" sz="3200" dirty="0" smtClean="0">
                <a:latin typeface="Angsana New" pitchFamily="18" charset="-34"/>
              </a:rPr>
              <a:t>Competitor Positioning)</a:t>
            </a:r>
            <a:r>
              <a:rPr lang="th-TH" sz="3200" dirty="0" smtClean="0">
                <a:latin typeface="Angsana New" pitchFamily="18" charset="-34"/>
              </a:rPr>
              <a:t>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การวางตำแหน่งตามกลุ่มผลิตภัณฑ์ (</a:t>
            </a:r>
            <a:r>
              <a:rPr lang="en-US" sz="3200" dirty="0" smtClean="0">
                <a:latin typeface="Angsana New" pitchFamily="18" charset="-34"/>
              </a:rPr>
              <a:t>Product Category Positioning)</a:t>
            </a:r>
            <a:r>
              <a:rPr lang="th-TH" sz="3200" dirty="0" smtClean="0"/>
              <a:t>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th-TH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7772400" cy="925513"/>
          </a:xfrm>
        </p:spPr>
        <p:txBody>
          <a:bodyPr/>
          <a:lstStyle/>
          <a:p>
            <a:r>
              <a:rPr lang="th-TH" sz="4400" b="1" smtClean="0">
                <a:latin typeface="Angsana New" pitchFamily="18" charset="-34"/>
              </a:rPr>
              <a:t>องค์ประกอบตลาด (ลูกค้า) 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628775"/>
            <a:ext cx="8351837" cy="3960813"/>
          </a:xfrm>
        </p:spPr>
        <p:txBody>
          <a:bodyPr/>
          <a:lstStyle/>
          <a:p>
            <a:pPr marL="609600" indent="-609600"/>
            <a:r>
              <a:rPr lang="th-TH" sz="4400" b="1" smtClean="0">
                <a:solidFill>
                  <a:srgbClr val="7030A0"/>
                </a:solidFill>
                <a:latin typeface="Angsana New" pitchFamily="18" charset="-34"/>
              </a:rPr>
              <a:t>คนหรือประชากร (</a:t>
            </a:r>
            <a:r>
              <a:rPr lang="en-US" sz="4400" b="1" smtClean="0">
                <a:solidFill>
                  <a:srgbClr val="7030A0"/>
                </a:solidFill>
                <a:latin typeface="Angsana New" pitchFamily="18" charset="-34"/>
                <a:cs typeface="EucrosiaUPC" pitchFamily="18" charset="-34"/>
              </a:rPr>
              <a:t>Man or Population)</a:t>
            </a:r>
            <a:endParaRPr lang="th-TH" sz="4400" b="1" smtClean="0">
              <a:solidFill>
                <a:srgbClr val="7030A0"/>
              </a:solidFill>
              <a:latin typeface="Angsana New" pitchFamily="18" charset="-34"/>
            </a:endParaRPr>
          </a:p>
          <a:p>
            <a:pPr marL="609600" indent="-609600"/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มีความต้องการ (</a:t>
            </a:r>
            <a:r>
              <a:rPr lang="en-US" sz="4400" b="1" smtClean="0">
                <a:solidFill>
                  <a:srgbClr val="FF0000"/>
                </a:solidFill>
                <a:latin typeface="Angsana New" pitchFamily="18" charset="-34"/>
                <a:cs typeface="EucrosiaUPC" pitchFamily="18" charset="-34"/>
              </a:rPr>
              <a:t>Needs or Wants)</a:t>
            </a:r>
            <a:endParaRPr lang="th-TH" sz="4400" b="1" smtClean="0">
              <a:solidFill>
                <a:srgbClr val="FF0000"/>
              </a:solidFill>
              <a:latin typeface="Angsana New" pitchFamily="18" charset="-34"/>
            </a:endParaRPr>
          </a:p>
          <a:p>
            <a:pPr marL="609600" indent="-609600"/>
            <a:r>
              <a:rPr lang="th-TH" sz="4400" b="1" smtClean="0">
                <a:solidFill>
                  <a:srgbClr val="00B050"/>
                </a:solidFill>
                <a:latin typeface="Angsana New" pitchFamily="18" charset="-34"/>
              </a:rPr>
              <a:t>มีเงินหรือมีอำนาจซื้อ (</a:t>
            </a:r>
            <a:r>
              <a:rPr lang="en-US" sz="4400" b="1" smtClean="0">
                <a:solidFill>
                  <a:srgbClr val="00B050"/>
                </a:solidFill>
                <a:latin typeface="Angsana New" pitchFamily="18" charset="-34"/>
                <a:cs typeface="EucrosiaUPC" pitchFamily="18" charset="-34"/>
              </a:rPr>
              <a:t>Money or Purchasing Power)</a:t>
            </a:r>
            <a:endParaRPr lang="th-TH" sz="4400" b="1" smtClean="0">
              <a:solidFill>
                <a:srgbClr val="00B050"/>
              </a:solidFill>
              <a:latin typeface="Angsana New" pitchFamily="18" charset="-34"/>
            </a:endParaRPr>
          </a:p>
          <a:p>
            <a:pPr marL="609600" indent="-609600"/>
            <a:r>
              <a:rPr lang="th-TH" sz="4400" b="1" smtClean="0">
                <a:solidFill>
                  <a:srgbClr val="0070C0"/>
                </a:solidFill>
                <a:latin typeface="Angsana New" pitchFamily="18" charset="-34"/>
              </a:rPr>
              <a:t>มีความเต็มใจที่จะจ่ายเงิน </a:t>
            </a:r>
            <a:r>
              <a:rPr lang="en-US" sz="4400" b="1" smtClean="0">
                <a:solidFill>
                  <a:srgbClr val="0070C0"/>
                </a:solidFill>
                <a:latin typeface="Angsana New" pitchFamily="18" charset="-34"/>
                <a:cs typeface="EucrosiaUPC" pitchFamily="18" charset="-34"/>
              </a:rPr>
              <a:t>(Willingness to Pay)</a:t>
            </a:r>
            <a:endParaRPr lang="th-TH" sz="4400" b="1" smtClean="0">
              <a:solidFill>
                <a:srgbClr val="0070C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04813"/>
            <a:ext cx="6480175" cy="1071562"/>
          </a:xfrm>
        </p:spPr>
        <p:txBody>
          <a:bodyPr/>
          <a:lstStyle/>
          <a:p>
            <a:r>
              <a:rPr lang="th-TH" sz="4400" b="1" smtClean="0"/>
              <a:t>ประเภทของตลาด</a:t>
            </a:r>
            <a:r>
              <a:rPr lang="th-TH" sz="4400" b="1" smtClean="0">
                <a:latin typeface="Angsana New" pitchFamily="18" charset="-34"/>
              </a:rPr>
              <a:t> (ลูกค้า) </a:t>
            </a:r>
            <a:endParaRPr lang="th-TH" sz="4400" b="1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916113"/>
            <a:ext cx="8229600" cy="2117725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ตลาดผู้บริโภค 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Consumer Market)</a:t>
            </a:r>
          </a:p>
          <a:p>
            <a:r>
              <a:rPr lang="th-TH" sz="3200" b="1" smtClean="0">
                <a:latin typeface="Angsana New" pitchFamily="18" charset="-34"/>
              </a:rPr>
              <a:t>ตลาดธุรกิจหรือตลาดอุตสาหกรรม 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(Business Market or Industrial Market)</a:t>
            </a:r>
            <a:endParaRPr lang="th-TH" sz="32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12"/>
          <p:cNvSpPr>
            <a:spLocks noChangeArrowheads="1"/>
          </p:cNvSpPr>
          <p:nvPr/>
        </p:nvSpPr>
        <p:spPr bwMode="auto">
          <a:xfrm>
            <a:off x="4749800" y="2781300"/>
            <a:ext cx="3567113" cy="192881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3200" b="1" i="1">
                <a:latin typeface="Times New Roman" pitchFamily="18" charset="0"/>
                <a:cs typeface="Times New Roman" pitchFamily="18" charset="0"/>
              </a:rPr>
              <a:t>ตลาดธุรกิจหรือ</a:t>
            </a:r>
            <a:endParaRPr lang="en-US" sz="3200"/>
          </a:p>
          <a:p>
            <a:pPr algn="ctr" eaLnBrk="0" hangingPunct="0"/>
            <a:r>
              <a:rPr lang="th-TH" sz="3200" b="1" i="1">
                <a:latin typeface="Times New Roman" pitchFamily="18" charset="0"/>
                <a:cs typeface="Times New Roman" pitchFamily="18" charset="0"/>
              </a:rPr>
              <a:t>ตลาดอุตสาหกรรม</a:t>
            </a:r>
            <a:endParaRPr lang="th-TH" sz="3200"/>
          </a:p>
        </p:txBody>
      </p:sp>
      <p:sp>
        <p:nvSpPr>
          <p:cNvPr id="10243" name="Oval 10"/>
          <p:cNvSpPr>
            <a:spLocks noChangeArrowheads="1"/>
          </p:cNvSpPr>
          <p:nvPr/>
        </p:nvSpPr>
        <p:spPr bwMode="auto">
          <a:xfrm>
            <a:off x="1155700" y="3133725"/>
            <a:ext cx="2709863" cy="12239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3200" b="1" i="1">
                <a:latin typeface="Times New Roman" pitchFamily="18" charset="0"/>
                <a:cs typeface="Times New Roman" pitchFamily="18" charset="0"/>
              </a:rPr>
              <a:t>ตลาดผู้บริโภค</a:t>
            </a:r>
            <a:endParaRPr lang="th-TH" sz="3200"/>
          </a:p>
        </p:txBody>
      </p:sp>
      <p:sp>
        <p:nvSpPr>
          <p:cNvPr id="10244" name="Line 5"/>
          <p:cNvSpPr>
            <a:spLocks noChangeShapeType="1"/>
          </p:cNvSpPr>
          <p:nvPr/>
        </p:nvSpPr>
        <p:spPr bwMode="auto">
          <a:xfrm flipH="1">
            <a:off x="2428875" y="1571625"/>
            <a:ext cx="857250" cy="8572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0246" name="Rectangle 20"/>
          <p:cNvSpPr>
            <a:spLocks noChangeArrowheads="1"/>
          </p:cNvSpPr>
          <p:nvPr/>
        </p:nvSpPr>
        <p:spPr bwMode="auto">
          <a:xfrm>
            <a:off x="1928813" y="-414338"/>
            <a:ext cx="4500562" cy="307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sz="4400"/>
              <a:t/>
            </a:r>
            <a:br>
              <a:rPr lang="en-US" sz="4400"/>
            </a:br>
            <a:endParaRPr lang="en-US" sz="4400"/>
          </a:p>
          <a:p>
            <a:pPr eaLnBrk="0" hangingPunct="0"/>
            <a:r>
              <a:rPr lang="th-TH" sz="4400">
                <a:latin typeface="Angsana New" pitchFamily="18" charset="-34"/>
                <a:cs typeface="Times New Roman" pitchFamily="18" charset="0"/>
              </a:rPr>
              <a:t>ประเภทของตลาด</a:t>
            </a:r>
            <a:endParaRPr lang="en-US" sz="4400"/>
          </a:p>
          <a:p>
            <a:pPr eaLnBrk="0" hangingPunct="0"/>
            <a:endParaRPr lang="en-US" sz="4400"/>
          </a:p>
        </p:txBody>
      </p:sp>
      <p:cxnSp>
        <p:nvCxnSpPr>
          <p:cNvPr id="15" name="Straight Arrow Connector 14"/>
          <p:cNvCxnSpPr/>
          <p:nvPr/>
        </p:nvCxnSpPr>
        <p:spPr>
          <a:xfrm rot="16200000" flipH="1">
            <a:off x="4715669" y="1816894"/>
            <a:ext cx="1000125" cy="9286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7772400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5.1.1 </a:t>
            </a:r>
            <a:r>
              <a:rPr lang="th-TH" sz="4400" b="1" smtClean="0">
                <a:latin typeface="Angsana New" pitchFamily="18" charset="-34"/>
              </a:rPr>
              <a:t>ตลาดผู้บริโภค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1557338"/>
            <a:ext cx="7772400" cy="2989262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ตลาดผู้บริโภค </a:t>
            </a:r>
            <a:r>
              <a:rPr lang="th-TH" sz="3200" smtClean="0">
                <a:latin typeface="Angsana New" pitchFamily="18" charset="-34"/>
              </a:rPr>
              <a:t>คือ ตลาดสินค้าและบริการที่ผู้ซื้อซื้อสินค้าไปแล้ว เอาไปเพื่อการอุปโภคหรือบริโภคส่วนตัว หรือการให้บุคคลอื่นที่มิใช่เพื่อการค้า ประชาชนโดยส่วนรวมไม่ว่าจะเป็นผู้ผลิต ผู้ประกอบการ ผู้ขาย ทุกคนอยู่ในตลาดผู้บริโภค ผู้ที่อยู่ในตลาดนี้ จึงเรียกว่า </a:t>
            </a:r>
            <a:r>
              <a:rPr lang="th-TH" sz="3200" b="1" smtClean="0">
                <a:latin typeface="Angsana New" pitchFamily="18" charset="-34"/>
              </a:rPr>
              <a:t>ผู้บริโภคคนสุดท้าย (</a:t>
            </a:r>
            <a:r>
              <a:rPr lang="en-US" sz="3200" b="1" smtClean="0">
                <a:latin typeface="Angsana New" pitchFamily="18" charset="-34"/>
                <a:cs typeface="EucrosiaUPC" pitchFamily="18" charset="-34"/>
              </a:rPr>
              <a:t>Ultimate Consumer)</a:t>
            </a:r>
            <a:endParaRPr lang="th-TH" sz="32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7772400" cy="1143000"/>
          </a:xfrm>
        </p:spPr>
        <p:txBody>
          <a:bodyPr/>
          <a:lstStyle/>
          <a:p>
            <a:r>
              <a:rPr lang="en-US" sz="4400" b="1" smtClean="0">
                <a:latin typeface="Angsana New" pitchFamily="18" charset="-34"/>
                <a:cs typeface="LilyUPC" pitchFamily="34" charset="-34"/>
              </a:rPr>
              <a:t>5.1.2 </a:t>
            </a:r>
            <a:r>
              <a:rPr lang="th-TH" sz="4400" b="1" smtClean="0">
                <a:latin typeface="Angsana New" pitchFamily="18" charset="-34"/>
              </a:rPr>
              <a:t>ตลาดธุรกิจหรือตลาดอุตสาหกรรม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1773238"/>
            <a:ext cx="7772400" cy="2268537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ตลาดธุรกิจหรือตลาดอุตสาหกรรม</a:t>
            </a:r>
            <a:r>
              <a:rPr lang="th-TH" sz="3200" smtClean="0">
                <a:latin typeface="Angsana New" pitchFamily="18" charset="-34"/>
              </a:rPr>
              <a:t> คือ ตลาดสินค้าหรือบริการที่ผู้ซื้อซื้อสินค้าไปแล้วเอาไปใช้เพื่อ</a:t>
            </a:r>
            <a:r>
              <a:rPr lang="th-TH" sz="3200" smtClean="0">
                <a:solidFill>
                  <a:srgbClr val="FF0000"/>
                </a:solidFill>
                <a:latin typeface="Angsana New" pitchFamily="18" charset="-34"/>
              </a:rPr>
              <a:t>การผลิต </a:t>
            </a:r>
            <a:r>
              <a:rPr lang="th-TH" sz="3200" smtClean="0">
                <a:latin typeface="Angsana New" pitchFamily="18" charset="-34"/>
              </a:rPr>
              <a:t>หรือเพื่อ</a:t>
            </a:r>
            <a:r>
              <a:rPr lang="th-TH" sz="3200" smtClean="0">
                <a:solidFill>
                  <a:srgbClr val="00B050"/>
                </a:solidFill>
                <a:latin typeface="Angsana New" pitchFamily="18" charset="-34"/>
              </a:rPr>
              <a:t>การขายต่อ</a:t>
            </a:r>
            <a:r>
              <a:rPr lang="th-TH" sz="3200" smtClean="0">
                <a:latin typeface="Angsana New" pitchFamily="18" charset="-34"/>
              </a:rPr>
              <a:t>หรือใช้เพื่อ</a:t>
            </a:r>
            <a:r>
              <a:rPr lang="th-TH" sz="3200" smtClean="0">
                <a:solidFill>
                  <a:srgbClr val="7030A0"/>
                </a:solidFill>
                <a:latin typeface="Angsana New" pitchFamily="18" charset="-34"/>
              </a:rPr>
              <a:t>การดำเนินงาน</a:t>
            </a:r>
            <a:r>
              <a:rPr lang="th-TH" sz="3200" smtClean="0">
                <a:latin typeface="Angsana New" pitchFamily="18" charset="-34"/>
              </a:rPr>
              <a:t>ขององค์กร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12"/>
          <p:cNvSpPr>
            <a:spLocks noChangeArrowheads="1"/>
          </p:cNvSpPr>
          <p:nvPr/>
        </p:nvSpPr>
        <p:spPr bwMode="auto">
          <a:xfrm>
            <a:off x="4000500" y="1214438"/>
            <a:ext cx="2700338" cy="15716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th-TH" sz="1400" b="1" i="1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th-TH" sz="2400" b="1" i="1">
                <a:latin typeface="Times New Roman" pitchFamily="18" charset="0"/>
                <a:cs typeface="Times New Roman" pitchFamily="18" charset="0"/>
              </a:rPr>
              <a:t>ตลาดธุรกิจหรือ</a:t>
            </a:r>
            <a:endParaRPr lang="en-US" sz="2400"/>
          </a:p>
          <a:p>
            <a:pPr algn="ctr" eaLnBrk="0" hangingPunct="0"/>
            <a:r>
              <a:rPr lang="th-TH" sz="2400" b="1" i="1">
                <a:latin typeface="Times New Roman" pitchFamily="18" charset="0"/>
                <a:cs typeface="Times New Roman" pitchFamily="18" charset="0"/>
              </a:rPr>
              <a:t>ตลาดอุตสาหกรรม</a:t>
            </a:r>
            <a:endParaRPr lang="th-TH" sz="2400"/>
          </a:p>
        </p:txBody>
      </p:sp>
      <p:sp>
        <p:nvSpPr>
          <p:cNvPr id="13315" name="Oval 11"/>
          <p:cNvSpPr>
            <a:spLocks noChangeArrowheads="1"/>
          </p:cNvSpPr>
          <p:nvPr/>
        </p:nvSpPr>
        <p:spPr bwMode="auto">
          <a:xfrm>
            <a:off x="6846888" y="1795463"/>
            <a:ext cx="1785937" cy="150018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1800">
                <a:latin typeface="Times New Roman" pitchFamily="18" charset="0"/>
                <a:cs typeface="Times New Roman" pitchFamily="18" charset="0"/>
              </a:rPr>
              <a:t>ตลาดต่างประเทศ</a:t>
            </a:r>
            <a:endParaRPr lang="th-TH" sz="1800"/>
          </a:p>
        </p:txBody>
      </p:sp>
      <p:sp>
        <p:nvSpPr>
          <p:cNvPr id="13316" name="Oval 10"/>
          <p:cNvSpPr>
            <a:spLocks noChangeArrowheads="1"/>
          </p:cNvSpPr>
          <p:nvPr/>
        </p:nvSpPr>
        <p:spPr bwMode="auto">
          <a:xfrm>
            <a:off x="1071563" y="1250950"/>
            <a:ext cx="2000250" cy="11064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2400" b="1" i="1">
                <a:latin typeface="Times New Roman" pitchFamily="18" charset="0"/>
                <a:cs typeface="Times New Roman" pitchFamily="18" charset="0"/>
              </a:rPr>
              <a:t>ตลาดผู้บริโภค</a:t>
            </a:r>
            <a:endParaRPr lang="th-TH" sz="2400"/>
          </a:p>
        </p:txBody>
      </p:sp>
      <p:sp>
        <p:nvSpPr>
          <p:cNvPr id="13317" name="Oval 9"/>
          <p:cNvSpPr>
            <a:spLocks noChangeArrowheads="1"/>
          </p:cNvSpPr>
          <p:nvPr/>
        </p:nvSpPr>
        <p:spPr bwMode="auto">
          <a:xfrm>
            <a:off x="1693863" y="2800350"/>
            <a:ext cx="2092325" cy="10715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2000">
                <a:latin typeface="Times New Roman" pitchFamily="18" charset="0"/>
                <a:cs typeface="Times New Roman" pitchFamily="18" charset="0"/>
              </a:rPr>
              <a:t>ตลาดผู้ผลิต</a:t>
            </a:r>
            <a:endParaRPr lang="th-TH" sz="4000"/>
          </a:p>
        </p:txBody>
      </p:sp>
      <p:sp>
        <p:nvSpPr>
          <p:cNvPr id="13318" name="Oval 8"/>
          <p:cNvSpPr>
            <a:spLocks noChangeArrowheads="1"/>
          </p:cNvSpPr>
          <p:nvPr/>
        </p:nvSpPr>
        <p:spPr bwMode="auto">
          <a:xfrm>
            <a:off x="3357563" y="3643313"/>
            <a:ext cx="2152650" cy="9382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2000">
                <a:latin typeface="Times New Roman" pitchFamily="18" charset="0"/>
                <a:cs typeface="Times New Roman" pitchFamily="18" charset="0"/>
              </a:rPr>
              <a:t>ตลาดผู้ขายต่อ</a:t>
            </a:r>
            <a:endParaRPr lang="th-TH" sz="4000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5786438" y="3457575"/>
            <a:ext cx="1954212" cy="10080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2000" b="1">
                <a:latin typeface="Times New Roman" pitchFamily="18" charset="0"/>
                <a:cs typeface="Times New Roman" pitchFamily="18" charset="0"/>
              </a:rPr>
              <a:t>ตลาดรัฐบาลและตลาดสถาบัน</a:t>
            </a:r>
            <a:endParaRPr lang="th-TH" sz="4000" b="1"/>
          </a:p>
        </p:txBody>
      </p:sp>
      <p:sp>
        <p:nvSpPr>
          <p:cNvPr id="10248" name="Line 5"/>
          <p:cNvSpPr>
            <a:spLocks noChangeShapeType="1"/>
          </p:cNvSpPr>
          <p:nvPr/>
        </p:nvSpPr>
        <p:spPr bwMode="auto">
          <a:xfrm flipH="1">
            <a:off x="2928938" y="785813"/>
            <a:ext cx="857250" cy="8572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9" name="Line 4"/>
          <p:cNvSpPr>
            <a:spLocks noChangeShapeType="1"/>
          </p:cNvSpPr>
          <p:nvPr/>
        </p:nvSpPr>
        <p:spPr bwMode="auto">
          <a:xfrm flipH="1">
            <a:off x="3571875" y="2571750"/>
            <a:ext cx="685800" cy="457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0" name="Line 3"/>
          <p:cNvSpPr>
            <a:spLocks noChangeShapeType="1"/>
          </p:cNvSpPr>
          <p:nvPr/>
        </p:nvSpPr>
        <p:spPr bwMode="auto">
          <a:xfrm>
            <a:off x="6573838" y="1528763"/>
            <a:ext cx="685800" cy="1143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1" name="Line 2"/>
          <p:cNvSpPr>
            <a:spLocks noChangeShapeType="1"/>
          </p:cNvSpPr>
          <p:nvPr/>
        </p:nvSpPr>
        <p:spPr bwMode="auto">
          <a:xfrm>
            <a:off x="5922963" y="2886075"/>
            <a:ext cx="457200" cy="5715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52" name="Line 1"/>
          <p:cNvSpPr>
            <a:spLocks noChangeShapeType="1"/>
          </p:cNvSpPr>
          <p:nvPr/>
        </p:nvSpPr>
        <p:spPr bwMode="auto">
          <a:xfrm flipH="1">
            <a:off x="4857750" y="3071813"/>
            <a:ext cx="228600" cy="5715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3326" name="Rectangle 20"/>
          <p:cNvSpPr>
            <a:spLocks noChangeArrowheads="1"/>
          </p:cNvSpPr>
          <p:nvPr/>
        </p:nvSpPr>
        <p:spPr bwMode="auto">
          <a:xfrm>
            <a:off x="2071688" y="-368300"/>
            <a:ext cx="45005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sz="1100"/>
              <a:t/>
            </a:r>
            <a:br>
              <a:rPr lang="en-US" sz="1100"/>
            </a:br>
            <a:endParaRPr lang="en-US"/>
          </a:p>
          <a:p>
            <a:pPr eaLnBrk="0" hangingPunct="0"/>
            <a:r>
              <a:rPr lang="th-TH">
                <a:latin typeface="Angsana New" pitchFamily="18" charset="-34"/>
                <a:cs typeface="Times New Roman" pitchFamily="18" charset="0"/>
              </a:rPr>
              <a:t>          </a:t>
            </a:r>
            <a:r>
              <a:rPr lang="th-TH" sz="4400">
                <a:latin typeface="Angsana New" pitchFamily="18" charset="-34"/>
              </a:rPr>
              <a:t>ประเภทของตลาด</a:t>
            </a:r>
            <a:endParaRPr lang="en-US" sz="4400">
              <a:latin typeface="Angsana New" pitchFamily="18" charset="-34"/>
            </a:endParaRPr>
          </a:p>
          <a:p>
            <a:pPr eaLnBrk="0" hangingPunct="0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257675" y="785813"/>
            <a:ext cx="500063" cy="4286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CEEB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7772400" cy="865188"/>
          </a:xfrm>
        </p:spPr>
        <p:txBody>
          <a:bodyPr/>
          <a:lstStyle/>
          <a:p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ประเภทของตลาดธุรกิจหรือตลาดอุตสาหกรรม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47813" y="1700213"/>
            <a:ext cx="6119812" cy="3673475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ตลาดผู้ผลิต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Producer Market)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smtClean="0">
                <a:latin typeface="Angsana New" pitchFamily="18" charset="-34"/>
              </a:rPr>
              <a:t>ตลาดผู้ขายต่อ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Reseller Market)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smtClean="0">
                <a:latin typeface="Angsana New" pitchFamily="18" charset="-34"/>
              </a:rPr>
              <a:t>ตลาดรัฐบาล(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Government Market)</a:t>
            </a:r>
            <a:endParaRPr lang="th-TH" sz="3200" smtClean="0">
              <a:latin typeface="Angsana New" pitchFamily="18" charset="-34"/>
            </a:endParaRPr>
          </a:p>
          <a:p>
            <a:r>
              <a:rPr lang="th-TH" sz="3200" smtClean="0">
                <a:latin typeface="Angsana New" pitchFamily="18" charset="-34"/>
              </a:rPr>
              <a:t>ตลาดสถาบัน(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Institutional Market)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en-US" sz="3200" smtClean="0">
              <a:latin typeface="Angsana New" pitchFamily="18" charset="-34"/>
              <a:cs typeface="EucrosiaUPC" pitchFamily="18" charset="-34"/>
            </a:endParaRPr>
          </a:p>
          <a:p>
            <a:r>
              <a:rPr lang="th-TH" sz="3200" smtClean="0">
                <a:latin typeface="Angsana New" pitchFamily="18" charset="-34"/>
              </a:rPr>
              <a:t>ตลาดต่างประเทศ (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International Market)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EucrosiaUPC" pitchFamily="18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2508</TotalTime>
  <Words>1356</Words>
  <Application>Microsoft Office PowerPoint</Application>
  <PresentationFormat>On-screen Show (4:3)</PresentationFormat>
  <Paragraphs>141</Paragraphs>
  <Slides>27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Arial</vt:lpstr>
      <vt:lpstr>Angsana New</vt:lpstr>
      <vt:lpstr>Franklin Gothic Book</vt:lpstr>
      <vt:lpstr>LilyUPC</vt:lpstr>
      <vt:lpstr>Perpetua</vt:lpstr>
      <vt:lpstr>EucrosiaUPC</vt:lpstr>
      <vt:lpstr>Wingdings 2</vt:lpstr>
      <vt:lpstr>Calibri</vt:lpstr>
      <vt:lpstr>Cordia New</vt:lpstr>
      <vt:lpstr>Times New Roman</vt:lpstr>
      <vt:lpstr>Equity</vt:lpstr>
      <vt:lpstr>แผนภูมิ Microsoft Office Excel</vt:lpstr>
      <vt:lpstr>หน่วยที่ 5</vt:lpstr>
      <vt:lpstr>5.1 ตลาด (ลูกค้า) </vt:lpstr>
      <vt:lpstr>องค์ประกอบตลาด (ลูกค้า)  </vt:lpstr>
      <vt:lpstr>ประเภทของตลาด (ลูกค้า) </vt:lpstr>
      <vt:lpstr>PowerPoint Presentation</vt:lpstr>
      <vt:lpstr>5.1.1 ตลาดผู้บริโภค</vt:lpstr>
      <vt:lpstr>5.1.2 ตลาดธุรกิจหรือตลาดอุตสาหกรรม</vt:lpstr>
      <vt:lpstr>PowerPoint Presentation</vt:lpstr>
      <vt:lpstr>ประเภทของตลาดธุรกิจหรือตลาดอุตสาหกรรม </vt:lpstr>
      <vt:lpstr>บทบาทของตลาดต่างประเทศต่อระบบเศรษฐกิจของประเทศ </vt:lpstr>
      <vt:lpstr>ความแตกต่างระหว่างตลาดผู้ผลิตกับตลาดผู้บริโภค</vt:lpstr>
      <vt:lpstr>5.2 การแบ่งส่วนตลาด </vt:lpstr>
      <vt:lpstr>5.2.1 ประโยชน์ของการแบ่งส่วนตลาด</vt:lpstr>
      <vt:lpstr>5.2.2 ลักษณะของการแบ่งส่วนตลาดที่ดี </vt:lpstr>
      <vt:lpstr>5.2.3.1 เกณฑ์การแบ่งส่วนตลาดผู้บริโภค </vt:lpstr>
      <vt:lpstr> การแบ่งส่วนตลาดตามคุณลักษณะด้านประชากรศาสตร์</vt:lpstr>
      <vt:lpstr>การแบ่งส่วนตลาดตามหลักจิตวิทยา (Psychographic Segmentation) </vt:lpstr>
      <vt:lpstr>5.2.3.1 เกณฑ์การแบ่งส่วนตลาดผู้บริโภค(ต่อ)</vt:lpstr>
      <vt:lpstr>5.2.3.2 เกณฑ์การแบ่งส่วนตลาดธุรกิจ/อุตสาหกรรม </vt:lpstr>
      <vt:lpstr>การกำหนดตลาดเป้าหมาย </vt:lpstr>
      <vt:lpstr>5.3.1 การประเมินค่าส่วนตลาด</vt:lpstr>
      <vt:lpstr>5.3.2 การเลือกตลาดเป้าหมาย </vt:lpstr>
      <vt:lpstr>การมุ่งส่วนตลาดเดียว</vt:lpstr>
      <vt:lpstr>การมุ่งส่วนตลาดหลายส่วน</vt:lpstr>
      <vt:lpstr>การมุ่งส่วนตลาดมวลรวม</vt:lpstr>
      <vt:lpstr>5.4 การวางตำแหน่งผลิตภัณฑ์</vt:lpstr>
      <vt:lpstr>5.4.1 วิธีการวางตำแหน่งผลิตภัณฑ์ 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5</dc:title>
  <dc:creator>ideapad G460</dc:creator>
  <cp:lastModifiedBy>aom</cp:lastModifiedBy>
  <cp:revision>162</cp:revision>
  <dcterms:created xsi:type="dcterms:W3CDTF">2010-08-29T13:16:05Z</dcterms:created>
  <dcterms:modified xsi:type="dcterms:W3CDTF">2015-05-30T02:24:57Z</dcterms:modified>
</cp:coreProperties>
</file>