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9"/>
  </p:notesMasterIdLst>
  <p:sldIdLst>
    <p:sldId id="257" r:id="rId2"/>
    <p:sldId id="258" r:id="rId3"/>
    <p:sldId id="259" r:id="rId4"/>
    <p:sldId id="260" r:id="rId5"/>
    <p:sldId id="261" r:id="rId6"/>
    <p:sldId id="262" r:id="rId7"/>
    <p:sldId id="293" r:id="rId8"/>
    <p:sldId id="263" r:id="rId9"/>
    <p:sldId id="264" r:id="rId10"/>
    <p:sldId id="265" r:id="rId11"/>
    <p:sldId id="291" r:id="rId12"/>
    <p:sldId id="292" r:id="rId13"/>
    <p:sldId id="266" r:id="rId14"/>
    <p:sldId id="267" r:id="rId15"/>
    <p:sldId id="289" r:id="rId16"/>
    <p:sldId id="290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7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2F7DE6B-8C65-4A87-BA20-E5B28C121DF7}" type="datetimeFigureOut">
              <a:rPr lang="th-TH"/>
              <a:pPr>
                <a:defRPr/>
              </a:pPr>
              <a:t>30/05/58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B60A210-BD40-4439-BD2E-3789E6E40B0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136852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cs typeface="Cordia New" pitchFamily="34" charset="-34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62AC7AAD-0C1C-4ADD-9735-948E06BBDEBA}" type="slidenum">
              <a:rPr lang="th-TH" sz="1200" smtClean="0"/>
              <a:pPr eaLnBrk="1" hangingPunct="1"/>
              <a:t>7</a:t>
            </a:fld>
            <a:endParaRPr lang="th-TH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7D5AEE85-3053-414D-BAA4-AF2A8B6234BA}" type="slidenum">
              <a:rPr lang="th-TH" sz="1200" smtClean="0"/>
              <a:pPr eaLnBrk="1" hangingPunct="1"/>
              <a:t>11</a:t>
            </a:fld>
            <a:endParaRPr lang="th-TH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cs typeface="Cordia New" pitchFamily="34" charset="-34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C0FA7228-512E-49EC-A1FA-4B0D677A02DF}" type="slidenum">
              <a:rPr lang="th-TH" sz="1200" smtClean="0"/>
              <a:pPr eaLnBrk="1" hangingPunct="1"/>
              <a:t>14</a:t>
            </a:fld>
            <a:endParaRPr lang="th-TH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Cordia New" pitchFamily="34" charset="-34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06ADE6C1-38B9-4391-881F-8CEF20451336}" type="slidenum">
              <a:rPr lang="th-TH" sz="1200" smtClean="0"/>
              <a:pPr eaLnBrk="1" hangingPunct="1"/>
              <a:t>18</a:t>
            </a:fld>
            <a:endParaRPr lang="th-TH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E2551-97DA-433C-9798-93F7B26DFB9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27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46D16-D7CB-4806-9F35-530B261D0A1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80193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83922-53F9-4010-B45A-7C7116DB789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7033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8C89B-29DD-4B13-93D7-969C30A707D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9564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19B65-5F4B-43E7-A1F6-B69886A1202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331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BD27B-E167-47B9-A239-21F022CCE74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9943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92B2B-41D7-45DC-BC82-B5126F58922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00422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D8BD2-CC58-4C44-806E-4F8179C5AAA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97954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F8687-464B-4640-A726-DB339FD3506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3615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E3EAC-825C-45A6-8EDA-8F3BFFF89B2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3809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22C6C-3DC1-4046-B660-AA315FA1980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9872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22E86BA-72F7-45B3-9078-2676C82526D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cs typeface="Angsana New" pitchFamily="18" charset="-34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cs typeface="Angsana New" pitchFamily="18" charset="-34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cs typeface="Angsana New" pitchFamily="18" charset="-34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cs typeface="Angsana New" pitchFamily="18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cs typeface="Angsana New" pitchFamily="18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cs typeface="Angsana New" pitchFamily="18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cs typeface="Angsana New" pitchFamily="18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cs typeface="Angsana New" pitchFamily="18" charset="-34"/>
        </a:defRPr>
      </a:lvl9pPr>
    </p:titleStyle>
    <p:bodyStyle>
      <a:lvl1pPr marL="342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ct val="20000"/>
        </a:spcBef>
        <a:spcAft>
          <a:spcPct val="0"/>
        </a:spcAft>
        <a:buClr>
          <a:srgbClr val="D2CB6C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rgbClr val="95A39D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ct val="20000"/>
        </a:spcBef>
        <a:spcAft>
          <a:spcPct val="0"/>
        </a:spcAft>
        <a:buClr>
          <a:srgbClr val="C89F5D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63713" y="476250"/>
            <a:ext cx="5111750" cy="14700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7200" b="1" dirty="0">
                <a:latin typeface="Angsana New" pitchFamily="18" charset="-34"/>
              </a:rPr>
              <a:t>	</a:t>
            </a:r>
            <a:r>
              <a:rPr lang="th-TH" sz="7200" b="1" dirty="0" smtClean="0">
                <a:latin typeface="Angsana New" pitchFamily="18" charset="-34"/>
              </a:rPr>
              <a:t>หน่วยที่ 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92275" y="2349500"/>
            <a:ext cx="5040313" cy="1679575"/>
          </a:xfrm>
        </p:spPr>
        <p:txBody>
          <a:bodyPr rtlCol="0"/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6000" b="1" dirty="0" smtClean="0">
                <a:latin typeface="Angsana New" pitchFamily="18" charset="-34"/>
              </a:rPr>
              <a:t>ผลิตภัณฑ์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9935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4400" b="1" dirty="0" smtClean="0">
                <a:latin typeface="Angsana New" pitchFamily="18" charset="-34"/>
              </a:rPr>
              <a:t>สินค้าที่ซื้อโดยการเปรียบเทียบ (</a:t>
            </a:r>
            <a:r>
              <a:rPr lang="en-US" sz="4400" b="1" dirty="0" smtClean="0">
                <a:latin typeface="Angsana New" pitchFamily="18" charset="-34"/>
              </a:rPr>
              <a:t>Shopping Goods)</a:t>
            </a:r>
            <a:r>
              <a:rPr lang="th-TH" sz="4400" dirty="0" smtClean="0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557338"/>
            <a:ext cx="8064500" cy="2908300"/>
          </a:xfrm>
        </p:spPr>
        <p:txBody>
          <a:bodyPr/>
          <a:lstStyle/>
          <a:p>
            <a:pPr marL="114300" indent="0">
              <a:buFont typeface="Arial" charset="0"/>
              <a:buNone/>
            </a:pPr>
            <a:r>
              <a:rPr lang="th-TH" sz="3600" smtClean="0">
                <a:latin typeface="Angsana New" pitchFamily="18" charset="-34"/>
              </a:rPr>
              <a:t>1. สินค้าที่ซื้อโดยการเปรียบเทียบที่เหมือนกัน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Homogeneous Shopping Goods)</a:t>
            </a:r>
            <a:r>
              <a:rPr lang="th-TH" sz="3600" smtClean="0">
                <a:latin typeface="Angsana New" pitchFamily="18" charset="-34"/>
              </a:rPr>
              <a:t> </a:t>
            </a:r>
            <a:endParaRPr lang="en-US" sz="3600" smtClean="0">
              <a:latin typeface="Angsana New" pitchFamily="18" charset="-34"/>
              <a:cs typeface="Cordia New" pitchFamily="34" charset="-34"/>
            </a:endParaRPr>
          </a:p>
          <a:p>
            <a:pPr marL="114300" indent="0">
              <a:buFont typeface="Arial" charset="0"/>
              <a:buNone/>
            </a:pPr>
            <a:r>
              <a:rPr lang="th-TH" sz="3600" smtClean="0">
                <a:latin typeface="Angsana New" pitchFamily="18" charset="-34"/>
              </a:rPr>
              <a:t>2. สินค้าที่ซื้อโดยการเปรียบเทียบที่แตกต่างกัน</a:t>
            </a:r>
            <a:r>
              <a:rPr lang="th-TH" sz="3600" b="1" smtClean="0">
                <a:latin typeface="Angsana New" pitchFamily="18" charset="-34"/>
              </a:rPr>
              <a:t>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(Heterogeneous Shopping Goods)</a:t>
            </a:r>
            <a:r>
              <a:rPr lang="th-TH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68313" y="620713"/>
            <a:ext cx="5770562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7.3.1.3</a:t>
            </a:r>
            <a:r>
              <a:rPr lang="th-TH" sz="4400" b="1" dirty="0" smtClean="0">
                <a:latin typeface="Angsana New" pitchFamily="18" charset="-34"/>
              </a:rPr>
              <a:t> สินค้าที่ซื้อโดยเฉพาะเจาะจง </a:t>
            </a: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179388" y="1989138"/>
            <a:ext cx="8001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3200" b="1">
                <a:latin typeface="Angsana New" pitchFamily="18" charset="-34"/>
              </a:rPr>
              <a:t>สินค้าที่ซื้อโดยเฉพาะเจาะจง </a:t>
            </a:r>
            <a:r>
              <a:rPr lang="th-TH" sz="3200">
                <a:latin typeface="Angsana New" pitchFamily="18" charset="-34"/>
              </a:rPr>
              <a:t>(</a:t>
            </a:r>
            <a:r>
              <a:rPr lang="en-US" sz="3200">
                <a:latin typeface="Angsana New" pitchFamily="18" charset="-34"/>
              </a:rPr>
              <a:t>Specialty Goods) </a:t>
            </a:r>
            <a:r>
              <a:rPr lang="th-TH" sz="3200">
                <a:latin typeface="Angsana New" pitchFamily="18" charset="-34"/>
              </a:rPr>
              <a:t>เป็นสินค้าที่ลูกค้ายินดีและเต็มใจที่จะใช้ความพยายามในการซื้อ โดยไม่สนใจด้านราคาหรือการเปรียบเทียบกับสินค้าตรายี่ห้ออื่น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68313" y="620713"/>
            <a:ext cx="468947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7.3.1.4 </a:t>
            </a:r>
            <a:r>
              <a:rPr lang="th-TH" sz="4400" b="1" dirty="0" smtClean="0">
                <a:latin typeface="Angsana New" pitchFamily="18" charset="-34"/>
              </a:rPr>
              <a:t>สินค้าที่ไม่แสวงซื้อ </a:t>
            </a:r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377825" y="2349500"/>
            <a:ext cx="81438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3200" b="1">
                <a:latin typeface="Angsana New" pitchFamily="18" charset="-34"/>
              </a:rPr>
              <a:t>สินค้าที่ไม่แสวงซื้อ </a:t>
            </a:r>
            <a:r>
              <a:rPr lang="en-US" sz="3200">
                <a:latin typeface="Angsana New" pitchFamily="18" charset="-34"/>
              </a:rPr>
              <a:t>(Unsought Goods) </a:t>
            </a:r>
            <a:r>
              <a:rPr lang="th-TH" sz="3200">
                <a:latin typeface="Angsana New" pitchFamily="18" charset="-34"/>
              </a:rPr>
              <a:t>เป็นสินค้าที่ลูกค้าไม่รู้จักมาก่อนหรือรู้จักแต่ไม่แสวงซื้อ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7.3.2 </a:t>
            </a:r>
            <a:r>
              <a:rPr lang="th-TH" sz="4400" b="1" dirty="0" smtClean="0">
                <a:latin typeface="Angsana New" pitchFamily="18" charset="-34"/>
              </a:rPr>
              <a:t>ประเภทสินค้าอุตสาหกรรม</a:t>
            </a:r>
            <a:r>
              <a:rPr lang="th-TH" sz="4400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96975"/>
            <a:ext cx="7859713" cy="48958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3600" b="1" smtClean="0">
                <a:latin typeface="Angsana New" pitchFamily="18" charset="-34"/>
              </a:rPr>
              <a:t>สินค้าอุตสาหกรรม</a:t>
            </a:r>
            <a:r>
              <a:rPr lang="th-TH" sz="3600" smtClean="0">
                <a:latin typeface="Angsana New" pitchFamily="18" charset="-34"/>
              </a:rPr>
              <a:t>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Industrial Goods)</a:t>
            </a:r>
            <a:r>
              <a:rPr lang="th-TH" sz="3600" smtClean="0">
                <a:latin typeface="Angsana New" pitchFamily="18" charset="-34"/>
              </a:rPr>
              <a:t> คือ สินค้าที่ซื้อไปเพื่อใช้ในการผลิตหรือเพื่อการขายต่อหรือเพื่อใช้ในการดำเนินงานของธุรกิจ /องค์กร</a:t>
            </a:r>
            <a:endParaRPr lang="en-US" sz="3600" smtClean="0">
              <a:latin typeface="Angsana New" pitchFamily="18" charset="-34"/>
              <a:cs typeface="Cordia New" pitchFamily="34" charset="-34"/>
            </a:endParaRPr>
          </a:p>
          <a:p>
            <a:pPr marL="411163" lvl="1" indent="0">
              <a:lnSpc>
                <a:spcPct val="80000"/>
              </a:lnSpc>
              <a:buFont typeface="Arial" charset="0"/>
              <a:buNone/>
            </a:pPr>
            <a:r>
              <a:rPr lang="th-TH" sz="3600" smtClean="0">
                <a:latin typeface="Angsana New" pitchFamily="18" charset="-34"/>
              </a:rPr>
              <a:t>1. วัตถุดิบ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Raw Material)  </a:t>
            </a:r>
          </a:p>
          <a:p>
            <a:pPr marL="411163" lvl="1" indent="0">
              <a:lnSpc>
                <a:spcPct val="80000"/>
              </a:lnSpc>
              <a:buFont typeface="Arial" charset="0"/>
              <a:buNone/>
            </a:pPr>
            <a:r>
              <a:rPr lang="th-TH" sz="3600" smtClean="0">
                <a:latin typeface="Angsana New" pitchFamily="18" charset="-34"/>
              </a:rPr>
              <a:t>2. อุปกรณ์ติดตั้ง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Installation)</a:t>
            </a:r>
            <a:r>
              <a:rPr lang="th-TH" sz="3600" smtClean="0">
                <a:latin typeface="Angsana New" pitchFamily="18" charset="-34"/>
              </a:rPr>
              <a:t> </a:t>
            </a:r>
            <a:endParaRPr lang="en-US" sz="3600" smtClean="0">
              <a:latin typeface="Angsana New" pitchFamily="18" charset="-34"/>
              <a:cs typeface="Cordia New" pitchFamily="34" charset="-34"/>
            </a:endParaRPr>
          </a:p>
          <a:p>
            <a:pPr marL="411163" lvl="1" indent="0">
              <a:lnSpc>
                <a:spcPct val="80000"/>
              </a:lnSpc>
              <a:buFont typeface="Arial" charset="0"/>
              <a:buNone/>
            </a:pPr>
            <a:r>
              <a:rPr lang="th-TH" sz="3600" smtClean="0">
                <a:latin typeface="Angsana New" pitchFamily="18" charset="-34"/>
              </a:rPr>
              <a:t>3. ชิ้นส่วนประกอบหรืออะไหล่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Component Parts)</a:t>
            </a:r>
            <a:r>
              <a:rPr lang="th-TH" sz="3600" smtClean="0">
                <a:latin typeface="Angsana New" pitchFamily="18" charset="-34"/>
              </a:rPr>
              <a:t> </a:t>
            </a:r>
            <a:endParaRPr lang="en-US" sz="3600" smtClean="0">
              <a:latin typeface="Angsana New" pitchFamily="18" charset="-34"/>
              <a:cs typeface="Cordia New" pitchFamily="34" charset="-34"/>
            </a:endParaRPr>
          </a:p>
          <a:p>
            <a:pPr marL="411163" lvl="1" indent="0">
              <a:lnSpc>
                <a:spcPct val="80000"/>
              </a:lnSpc>
              <a:buFont typeface="Arial" charset="0"/>
              <a:buNone/>
            </a:pPr>
            <a:r>
              <a:rPr lang="th-TH" sz="3600" smtClean="0">
                <a:latin typeface="Angsana New" pitchFamily="18" charset="-34"/>
              </a:rPr>
              <a:t>4. อุปกรณ์เครื่องใช้ประกอบ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Accessory Equipments)</a:t>
            </a:r>
            <a:r>
              <a:rPr lang="th-TH" sz="3600" smtClean="0">
                <a:latin typeface="Angsana New" pitchFamily="18" charset="-34"/>
              </a:rPr>
              <a:t> </a:t>
            </a:r>
            <a:endParaRPr lang="en-US" sz="3600" smtClean="0">
              <a:latin typeface="Angsana New" pitchFamily="18" charset="-34"/>
              <a:cs typeface="Cordia New" pitchFamily="34" charset="-34"/>
            </a:endParaRPr>
          </a:p>
          <a:p>
            <a:pPr marL="411163" lvl="1" indent="0">
              <a:lnSpc>
                <a:spcPct val="80000"/>
              </a:lnSpc>
              <a:buFont typeface="Arial" charset="0"/>
              <a:buNone/>
            </a:pPr>
            <a:r>
              <a:rPr lang="th-TH" sz="3600" smtClean="0">
                <a:latin typeface="Angsana New" pitchFamily="18" charset="-34"/>
              </a:rPr>
              <a:t>5. วัสดุสิ้นเปลือง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Supplies) </a:t>
            </a:r>
            <a:endParaRPr lang="th-TH" sz="3600" smtClean="0">
              <a:latin typeface="Angsana New" pitchFamily="18" charset="-34"/>
            </a:endParaRPr>
          </a:p>
          <a:p>
            <a:pPr marL="411163" lvl="1" indent="0">
              <a:lnSpc>
                <a:spcPct val="80000"/>
              </a:lnSpc>
              <a:buFont typeface="Arial" charset="0"/>
              <a:buNone/>
            </a:pPr>
            <a:r>
              <a:rPr lang="th-TH" sz="3600" smtClean="0">
                <a:latin typeface="Angsana New" pitchFamily="18" charset="-34"/>
              </a:rPr>
              <a:t>6. บริการธุรกิจ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 (Business Services)</a:t>
            </a:r>
            <a:r>
              <a:rPr lang="th-TH" sz="24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7.4 </a:t>
            </a:r>
            <a:r>
              <a:rPr lang="th-TH" sz="4400" b="1" dirty="0" smtClean="0">
                <a:latin typeface="Angsana New" pitchFamily="18" charset="-34"/>
              </a:rPr>
              <a:t>ส่วนประสมผลิตภัณฑ์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700213"/>
            <a:ext cx="7959725" cy="3297237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ส่วนประสมผลิตภัณฑ์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Product Mix)</a:t>
            </a:r>
            <a:r>
              <a:rPr lang="th-TH" sz="3200" smtClean="0">
                <a:latin typeface="Angsana New" pitchFamily="18" charset="-34"/>
              </a:rPr>
              <a:t> หมายถึง </a:t>
            </a:r>
            <a:r>
              <a:rPr lang="th-TH" sz="3200" b="1" smtClean="0">
                <a:solidFill>
                  <a:srgbClr val="C00000"/>
                </a:solidFill>
                <a:latin typeface="Angsana New" pitchFamily="18" charset="-34"/>
              </a:rPr>
              <a:t>ผลิตภัณฑ์ทั้งหมดที่กิจการมีไว้เสนอขายให้กับผู้ซื้อ</a:t>
            </a:r>
            <a:r>
              <a:rPr lang="th-TH" sz="3200" b="1" smtClean="0">
                <a:solidFill>
                  <a:srgbClr val="FF0000"/>
                </a:solidFill>
                <a:latin typeface="Angsana New" pitchFamily="18" charset="-34"/>
              </a:rPr>
              <a:t> </a:t>
            </a:r>
            <a:r>
              <a:rPr lang="th-TH" sz="3200" smtClean="0">
                <a:latin typeface="Angsana New" pitchFamily="18" charset="-34"/>
              </a:rPr>
              <a:t>ผลิตภัณฑ์ทั้งหมด ได้แก่ สายผลิตภัณฑ์ทุกสายผลิตภัณฑ์และทุกรายการผลิตภัณฑ์</a:t>
            </a:r>
          </a:p>
          <a:p>
            <a:pPr lvl="1"/>
            <a:r>
              <a:rPr lang="th-TH" sz="3200" b="1" smtClean="0">
                <a:latin typeface="Angsana New" pitchFamily="18" charset="-34"/>
              </a:rPr>
              <a:t>สายผลิตภัณฑ์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Product Line)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200" b="1" smtClean="0">
                <a:latin typeface="Angsana New" pitchFamily="18" charset="-34"/>
              </a:rPr>
              <a:t>รายการผลิตภัณฑ์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Product Item) </a:t>
            </a:r>
            <a:endParaRPr lang="th-TH" sz="32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sz="4400" b="1" dirty="0" smtClean="0">
                <a:latin typeface="Angsana New" pitchFamily="18" charset="-34"/>
              </a:rPr>
              <a:t>7.4.1 สายผลิตภัณฑ์ </a:t>
            </a:r>
            <a:r>
              <a:rPr lang="th-TH" sz="4400" dirty="0" smtClean="0">
                <a:latin typeface="Angsana New" pitchFamily="18" charset="-34"/>
              </a:rPr>
              <a:t>(</a:t>
            </a:r>
            <a:r>
              <a:rPr lang="en-US" sz="4400" dirty="0" smtClean="0">
                <a:latin typeface="Angsana New" pitchFamily="18" charset="-34"/>
              </a:rPr>
              <a:t>Product Line)</a:t>
            </a:r>
            <a:r>
              <a:rPr lang="th-TH" sz="4400" b="1" dirty="0" smtClean="0">
                <a:latin typeface="Angsana New" pitchFamily="18" charset="-34"/>
              </a:rPr>
              <a:t> </a:t>
            </a:r>
            <a:endParaRPr lang="th-TH" sz="4400" dirty="0" smtClean="0">
              <a:latin typeface="Angsana New" pitchFamily="18" charset="-34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395288" y="1989138"/>
            <a:ext cx="771525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3200" b="1">
                <a:latin typeface="Angsana New" pitchFamily="18" charset="-34"/>
              </a:rPr>
              <a:t>สายผลิตภัณฑ์ </a:t>
            </a:r>
            <a:r>
              <a:rPr lang="th-TH" sz="3200">
                <a:latin typeface="Angsana New" pitchFamily="18" charset="-34"/>
              </a:rPr>
              <a:t>(</a:t>
            </a:r>
            <a:r>
              <a:rPr lang="en-US" sz="3200">
                <a:latin typeface="Angsana New" pitchFamily="18" charset="-34"/>
              </a:rPr>
              <a:t>Product Line)</a:t>
            </a:r>
            <a:r>
              <a:rPr lang="th-TH" sz="3200" b="1">
                <a:latin typeface="Angsana New" pitchFamily="18" charset="-34"/>
              </a:rPr>
              <a:t> </a:t>
            </a:r>
            <a:r>
              <a:rPr lang="th-TH" sz="3200">
                <a:latin typeface="Angsana New" pitchFamily="18" charset="-34"/>
              </a:rPr>
              <a:t>คือ กลุ่มของผลิตภัณฑ์ที่ผลิตมาจากวัตถุดิบกลุ่มเดียวกัน หรือคุณสมบัติเหมือนกัน หรือประโยชน์ใช้สอยเหมือนกัน หรือใช้ทดแทนกันได้ หรือมีราคาใกล้เคียงกัน หรือใช้ช่องทางการจัดจำหน่ายเดียวกัน หรือขายให้กับลูกค้ากลุ่มเดียวกัน</a:t>
            </a:r>
            <a:endParaRPr lang="th-TH" sz="360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64897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sz="4400" b="1" dirty="0" smtClean="0">
                <a:latin typeface="Angsana New" pitchFamily="18" charset="-34"/>
              </a:rPr>
              <a:t>7.4.2 รายการผลิตภัณฑ์</a:t>
            </a:r>
            <a:r>
              <a:rPr lang="th-TH" sz="4400" dirty="0" smtClean="0">
                <a:latin typeface="Angsana New" pitchFamily="18" charset="-34"/>
              </a:rPr>
              <a:t> (</a:t>
            </a:r>
            <a:r>
              <a:rPr lang="en-US" sz="4400" dirty="0" smtClean="0">
                <a:latin typeface="Angsana New" pitchFamily="18" charset="-34"/>
              </a:rPr>
              <a:t>Product Item) </a:t>
            </a:r>
            <a:endParaRPr lang="th-TH" sz="4400" dirty="0" smtClean="0">
              <a:latin typeface="Angsana New" pitchFamily="18" charset="-34"/>
            </a:endParaRPr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323850" y="1989138"/>
            <a:ext cx="76723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3200" b="1">
                <a:latin typeface="Angsana New" pitchFamily="18" charset="-34"/>
              </a:rPr>
              <a:t>รายการผลิตภัณฑ์</a:t>
            </a:r>
            <a:r>
              <a:rPr lang="th-TH" sz="3200">
                <a:latin typeface="Angsana New" pitchFamily="18" charset="-34"/>
              </a:rPr>
              <a:t> (</a:t>
            </a:r>
            <a:r>
              <a:rPr lang="en-US" sz="3200">
                <a:latin typeface="Angsana New" pitchFamily="18" charset="-34"/>
              </a:rPr>
              <a:t>Product Item) </a:t>
            </a:r>
            <a:r>
              <a:rPr lang="th-TH" sz="3200">
                <a:latin typeface="Angsana New" pitchFamily="18" charset="-34"/>
              </a:rPr>
              <a:t>คือ ผลิตภัณฑ์แต่ละหน่วยที่อยู่ในสายผลิตภัณฑ์ โดยแยกรายละเอียดออกไปตามคุณลักษณะ รูปแบบ คุณสมบัติ ขนาด ราคา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7.5 </a:t>
            </a:r>
            <a:r>
              <a:rPr lang="th-TH" sz="4400" b="1" dirty="0" smtClean="0">
                <a:latin typeface="Angsana New" pitchFamily="18" charset="-34"/>
              </a:rPr>
              <a:t>การตัดสินใจเกี่ยวกับส่วนประสมผลิตภัณฑ์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600200"/>
            <a:ext cx="8351838" cy="2620963"/>
          </a:xfrm>
        </p:spPr>
        <p:txBody>
          <a:bodyPr/>
          <a:lstStyle/>
          <a:p>
            <a:r>
              <a:rPr lang="th-TH" sz="2800" b="1" smtClean="0">
                <a:latin typeface="Angsana New" pitchFamily="18" charset="-34"/>
              </a:rPr>
              <a:t>ความกว้างของส่วนประสมผลิตภัณฑ์</a:t>
            </a:r>
            <a:r>
              <a:rPr lang="th-TH" sz="2800" smtClean="0">
                <a:latin typeface="Angsana New" pitchFamily="18" charset="-34"/>
              </a:rPr>
              <a:t> (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The Width of the Product Mix)</a:t>
            </a:r>
            <a:r>
              <a:rPr lang="th-TH" sz="2800" smtClean="0">
                <a:latin typeface="Angsana New" pitchFamily="18" charset="-34"/>
              </a:rPr>
              <a:t> </a:t>
            </a:r>
          </a:p>
          <a:p>
            <a:r>
              <a:rPr lang="th-TH" sz="2800" b="1" smtClean="0">
                <a:latin typeface="Angsana New" pitchFamily="18" charset="-34"/>
              </a:rPr>
              <a:t>ความลึกของส่วนประสมผลิตภัณฑ์ </a:t>
            </a:r>
            <a:r>
              <a:rPr lang="th-TH" sz="2800" smtClean="0">
                <a:latin typeface="Angsana New" pitchFamily="18" charset="-34"/>
              </a:rPr>
              <a:t>(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The Depth of the Product Mix)</a:t>
            </a:r>
            <a:r>
              <a:rPr lang="th-TH" sz="2800" smtClean="0">
                <a:latin typeface="Angsana New" pitchFamily="18" charset="-34"/>
              </a:rPr>
              <a:t> </a:t>
            </a:r>
          </a:p>
          <a:p>
            <a:r>
              <a:rPr lang="th-TH" sz="2800" b="1" smtClean="0">
                <a:latin typeface="Angsana New" pitchFamily="18" charset="-34"/>
              </a:rPr>
              <a:t>ความยาวของส่วนประสมผลิตภัณฑ์</a:t>
            </a:r>
            <a:r>
              <a:rPr lang="th-TH" sz="2800" smtClean="0">
                <a:latin typeface="Angsana New" pitchFamily="18" charset="-34"/>
              </a:rPr>
              <a:t> (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The Length of the Product Mix) </a:t>
            </a:r>
            <a:endParaRPr lang="th-TH" sz="2800" smtClean="0">
              <a:latin typeface="Angsana New" pitchFamily="18" charset="-34"/>
            </a:endParaRPr>
          </a:p>
          <a:p>
            <a:r>
              <a:rPr lang="th-TH" sz="2800" b="1" smtClean="0">
                <a:latin typeface="Angsana New" pitchFamily="18" charset="-34"/>
              </a:rPr>
              <a:t>ความสอดคล้องของส่วนประสมผลิตภัณฑ์</a:t>
            </a:r>
            <a:r>
              <a:rPr lang="th-TH" sz="2800" smtClean="0">
                <a:latin typeface="Angsana New" pitchFamily="18" charset="-34"/>
              </a:rPr>
              <a:t> (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The Consistency of the Product Mix) </a:t>
            </a:r>
            <a:endParaRPr lang="th-TH" sz="28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7.6 </a:t>
            </a:r>
            <a:r>
              <a:rPr lang="th-TH" sz="4400" b="1" dirty="0" smtClean="0">
                <a:latin typeface="Angsana New" pitchFamily="18" charset="-34"/>
              </a:rPr>
              <a:t>การตัดสินใจเกี่ยวกับสายผลิตภัณฑ์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20000" cy="3557588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วิเคราะห์สายผลิตภัณฑ์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(Product Line Analysis) </a:t>
            </a:r>
            <a:endParaRPr lang="th-TH" sz="3200" smtClean="0">
              <a:latin typeface="Angsana New" pitchFamily="18" charset="-34"/>
            </a:endParaRPr>
          </a:p>
          <a:p>
            <a:r>
              <a:rPr lang="th-TH" sz="3200" b="1" smtClean="0">
                <a:latin typeface="Angsana New" pitchFamily="18" charset="-34"/>
              </a:rPr>
              <a:t>การขยายสายผลิตภัณฑ์ในส่วนของความลึกของสายผลิตภัณฑ์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การลดรายการผลิตภัณฑ์ในสายผลิตภัณฑ์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การปรับปรุงสายผลิตภัณฑ์ให้ทันสมัย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endParaRPr lang="th-TH" sz="36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28625"/>
            <a:ext cx="6227763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7.7 </a:t>
            </a:r>
            <a:r>
              <a:rPr lang="th-TH" sz="4400" b="1" dirty="0" smtClean="0">
                <a:latin typeface="Angsana New" pitchFamily="18" charset="-34"/>
              </a:rPr>
              <a:t>การตัดสินใจเกี่ยวกับตราสินค้า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20000" cy="4132263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ตราสินค้า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(Brand) </a:t>
            </a:r>
            <a:r>
              <a:rPr lang="th-TH" sz="3200" smtClean="0">
                <a:latin typeface="Angsana New" pitchFamily="18" charset="-34"/>
              </a:rPr>
              <a:t>หมายถึง ชื่อ วลี เครื่องหมาย สัญลักษณ์ หรือการออกแบบ หรือทั้งหมดรวมกัน เพื่อระบุว่าเป็นผลิตภัณฑ์ของผู้ขายหรือผู้ผลิตรายใด ตราสินค้าจะช่วยแสดงความแตกต่างระหว่างผลิตภัณฑ์ของตนกับคู่แข่งขันได้ ทางการตลาดอาจจะใช้คำว่า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 “</a:t>
            </a:r>
            <a:r>
              <a:rPr lang="th-TH" sz="3200" smtClean="0">
                <a:latin typeface="Angsana New" pitchFamily="18" charset="-34"/>
              </a:rPr>
              <a:t>ตรายี่ห้อ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”</a:t>
            </a:r>
            <a:r>
              <a:rPr lang="th-TH" sz="3200" smtClean="0">
                <a:latin typeface="Angsana New" pitchFamily="18" charset="-34"/>
              </a:rPr>
              <a:t> แทน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 “</a:t>
            </a:r>
            <a:r>
              <a:rPr lang="th-TH" sz="3200" smtClean="0">
                <a:latin typeface="Angsana New" pitchFamily="18" charset="-34"/>
              </a:rPr>
              <a:t>ตราสินค้า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” </a:t>
            </a:r>
            <a:r>
              <a:rPr lang="th-TH" sz="3200" smtClean="0">
                <a:latin typeface="Angsana New" pitchFamily="18" charset="-34"/>
              </a:rPr>
              <a:t>ก็ได้</a:t>
            </a:r>
          </a:p>
          <a:p>
            <a:r>
              <a:rPr lang="th-TH" sz="3200" b="1" smtClean="0">
                <a:latin typeface="Angsana New" pitchFamily="18" charset="-34"/>
              </a:rPr>
              <a:t>ชื่อตราสินค้า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Brand Name)</a:t>
            </a:r>
            <a:r>
              <a:rPr lang="th-TH" sz="3200" smtClean="0">
                <a:latin typeface="Angsana New" pitchFamily="18" charset="-34"/>
              </a:rPr>
              <a:t> หมายถึง ส่วนหนึ่งของตราสินค้าที่สามารถออกเสียงได้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32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7.1 </a:t>
            </a:r>
            <a:r>
              <a:rPr lang="th-TH" b="1" dirty="0" smtClean="0">
                <a:latin typeface="Angsana New" pitchFamily="18" charset="-34"/>
              </a:rPr>
              <a:t>ความหมายของผลิตภัณฑ์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412875"/>
            <a:ext cx="8137525" cy="439261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ผลิตภัณฑ์ </a:t>
            </a:r>
            <a:r>
              <a:rPr lang="th-TH" sz="3600" dirty="0" smtClean="0">
                <a:latin typeface="Angsana New" pitchFamily="18" charset="-34"/>
              </a:rPr>
              <a:t>(</a:t>
            </a:r>
            <a:r>
              <a:rPr lang="en-US" sz="3600" dirty="0" smtClean="0">
                <a:latin typeface="Angsana New" pitchFamily="18" charset="-34"/>
              </a:rPr>
              <a:t>Product)</a:t>
            </a:r>
            <a:r>
              <a:rPr lang="th-TH" sz="3600" dirty="0" smtClean="0">
                <a:latin typeface="Angsana New" pitchFamily="18" charset="-34"/>
              </a:rPr>
              <a:t> หมายถึง สิ่งใด ๆ ที่สามารถเสนอให้แก่</a:t>
            </a:r>
            <a:r>
              <a:rPr lang="th-TH" sz="3600" i="1" u="sng" dirty="0" smtClean="0">
                <a:latin typeface="Angsana New" pitchFamily="18" charset="-34"/>
              </a:rPr>
              <a:t>ตลาด</a:t>
            </a:r>
            <a:r>
              <a:rPr lang="th-TH" sz="3600" dirty="0" smtClean="0">
                <a:latin typeface="Angsana New" pitchFamily="18" charset="-34"/>
              </a:rPr>
              <a:t>เพื่อสนองความต้องการหรือความจำเป็น ผลิตภัณฑ์ประกอบด้วยสินค้าที่มีตัวตน (</a:t>
            </a:r>
            <a:r>
              <a:rPr lang="en-US" sz="3600" dirty="0" smtClean="0">
                <a:latin typeface="Angsana New" pitchFamily="18" charset="-34"/>
              </a:rPr>
              <a:t>Physical Goods) </a:t>
            </a:r>
            <a:r>
              <a:rPr lang="th-TH" sz="3600" dirty="0" smtClean="0">
                <a:latin typeface="Angsana New" pitchFamily="18" charset="-34"/>
              </a:rPr>
              <a:t>บริการ</a:t>
            </a:r>
            <a:r>
              <a:rPr lang="en-US" sz="3600" dirty="0" smtClean="0">
                <a:latin typeface="Angsana New" pitchFamily="18" charset="-34"/>
              </a:rPr>
              <a:t>(Services)</a:t>
            </a:r>
            <a:r>
              <a:rPr lang="th-TH" sz="3600" dirty="0" smtClean="0">
                <a:latin typeface="Angsana New" pitchFamily="18" charset="-34"/>
              </a:rPr>
              <a:t> ประสบการณ์ </a:t>
            </a:r>
            <a:r>
              <a:rPr lang="en-US" sz="3600" dirty="0" smtClean="0">
                <a:latin typeface="Angsana New" pitchFamily="18" charset="-34"/>
              </a:rPr>
              <a:t>(Experiences) </a:t>
            </a:r>
            <a:r>
              <a:rPr lang="th-TH" sz="3600" dirty="0" smtClean="0">
                <a:latin typeface="Angsana New" pitchFamily="18" charset="-34"/>
              </a:rPr>
              <a:t>เหตุการณ์</a:t>
            </a:r>
            <a:r>
              <a:rPr lang="en-US" sz="3600" dirty="0" smtClean="0">
                <a:latin typeface="Angsana New" pitchFamily="18" charset="-34"/>
              </a:rPr>
              <a:t> (Events) </a:t>
            </a:r>
            <a:r>
              <a:rPr lang="th-TH" sz="3600" dirty="0" smtClean="0">
                <a:latin typeface="Angsana New" pitchFamily="18" charset="-34"/>
              </a:rPr>
              <a:t>บุคคล </a:t>
            </a:r>
            <a:r>
              <a:rPr lang="en-US" sz="3600" dirty="0" smtClean="0">
                <a:latin typeface="Angsana New" pitchFamily="18" charset="-34"/>
              </a:rPr>
              <a:t>(Persons) </a:t>
            </a:r>
            <a:r>
              <a:rPr lang="th-TH" sz="3600" dirty="0" smtClean="0">
                <a:latin typeface="Angsana New" pitchFamily="18" charset="-34"/>
              </a:rPr>
              <a:t>สถานที่</a:t>
            </a:r>
            <a:r>
              <a:rPr lang="en-US" sz="3600" dirty="0" smtClean="0">
                <a:latin typeface="Angsana New" pitchFamily="18" charset="-34"/>
              </a:rPr>
              <a:t> (Places) </a:t>
            </a:r>
            <a:r>
              <a:rPr lang="th-TH" sz="3600" dirty="0" smtClean="0">
                <a:latin typeface="Angsana New" pitchFamily="18" charset="-34"/>
              </a:rPr>
              <a:t>ทรัพย์สิน </a:t>
            </a:r>
            <a:r>
              <a:rPr lang="en-US" sz="3600" dirty="0" smtClean="0">
                <a:latin typeface="Angsana New" pitchFamily="18" charset="-34"/>
              </a:rPr>
              <a:t>(Properties) </a:t>
            </a:r>
            <a:r>
              <a:rPr lang="th-TH" sz="3600" dirty="0" smtClean="0">
                <a:latin typeface="Angsana New" pitchFamily="18" charset="-34"/>
              </a:rPr>
              <a:t>องค์กร </a:t>
            </a:r>
            <a:r>
              <a:rPr lang="en-US" sz="3600" dirty="0" smtClean="0">
                <a:latin typeface="Angsana New" pitchFamily="18" charset="-34"/>
              </a:rPr>
              <a:t>(Organizations) </a:t>
            </a:r>
            <a:r>
              <a:rPr lang="th-TH" sz="3600" dirty="0" smtClean="0">
                <a:latin typeface="Angsana New" pitchFamily="18" charset="-34"/>
              </a:rPr>
              <a:t>ข้อมูล สารสนเทศ </a:t>
            </a:r>
            <a:r>
              <a:rPr lang="en-US" sz="3600" dirty="0" smtClean="0">
                <a:latin typeface="Angsana New" pitchFamily="18" charset="-34"/>
              </a:rPr>
              <a:t>(Information) </a:t>
            </a:r>
            <a:r>
              <a:rPr lang="th-TH" sz="3600" dirty="0" smtClean="0">
                <a:latin typeface="Angsana New" pitchFamily="18" charset="-34"/>
              </a:rPr>
              <a:t>                     และความคิด </a:t>
            </a:r>
            <a:r>
              <a:rPr lang="en-US" sz="3600" dirty="0" smtClean="0">
                <a:latin typeface="Angsana New" pitchFamily="18" charset="-34"/>
              </a:rPr>
              <a:t>(Ideas)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3600" dirty="0" smtClean="0">
                <a:latin typeface="Angsana New" pitchFamily="18" charset="-34"/>
              </a:rPr>
              <a:t>	</a:t>
            </a:r>
            <a:r>
              <a:rPr lang="th-TH" sz="3600" dirty="0" smtClean="0">
                <a:latin typeface="Angsana New" pitchFamily="18" charset="-34"/>
              </a:rPr>
              <a:t>						</a:t>
            </a:r>
            <a:r>
              <a:rPr lang="en-US" sz="3600" dirty="0" smtClean="0">
                <a:latin typeface="Angsana New" pitchFamily="18" charset="-34"/>
              </a:rPr>
              <a:t>(</a:t>
            </a:r>
            <a:r>
              <a:rPr lang="en-US" sz="3600" dirty="0" err="1" smtClean="0">
                <a:latin typeface="Angsana New" pitchFamily="18" charset="-34"/>
              </a:rPr>
              <a:t>Kotler</a:t>
            </a:r>
            <a:r>
              <a:rPr lang="en-US" sz="3600" dirty="0" smtClean="0">
                <a:latin typeface="Angsana New" pitchFamily="18" charset="-34"/>
              </a:rPr>
              <a:t>. 2003 : 407) </a:t>
            </a:r>
            <a:endParaRPr lang="th-TH" sz="3600" dirty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7.7 </a:t>
            </a:r>
            <a:r>
              <a:rPr lang="th-TH" sz="4400" b="1" dirty="0" smtClean="0">
                <a:latin typeface="Angsana New" pitchFamily="18" charset="-34"/>
              </a:rPr>
              <a:t>การตัดสินใจเกี่ยวกับตราสินค้า (ต่อ)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341438"/>
            <a:ext cx="8137525" cy="4525962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เครื่องหมายตราสินค้า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Brand Mark)</a:t>
            </a:r>
            <a:r>
              <a:rPr lang="th-TH" sz="3200" smtClean="0">
                <a:latin typeface="Angsana New" pitchFamily="18" charset="-34"/>
              </a:rPr>
              <a:t> หมายถึง ส่วนหนึ่งของตราสินค้าที่ปรากฏออกมาในรูปของสัญลักษณ์ รูปแบบ สีสัน ตัวอักษร                   ที่มองเห็นได้แต่ไม่สามารถออกเสียงได้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3200" smtClean="0">
              <a:latin typeface="Angsana New" pitchFamily="18" charset="-34"/>
            </a:endParaRPr>
          </a:p>
          <a:p>
            <a:r>
              <a:rPr lang="th-TH" sz="3200" b="1" smtClean="0">
                <a:latin typeface="Angsana New" pitchFamily="18" charset="-34"/>
              </a:rPr>
              <a:t>เครื่องหมายการค้า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Trademark)</a:t>
            </a:r>
            <a:r>
              <a:rPr lang="th-TH" sz="3200" smtClean="0">
                <a:latin typeface="Angsana New" pitchFamily="18" charset="-34"/>
              </a:rPr>
              <a:t> คือ การนำเอาตราสินค้าหรือบางส่วนของตราสินค้าไป   จดทะเบียนเพื่อการได้รับความคุ้มครองตามกฎหมาย ผู้ใดจะนำไปผลิตหรือลอกเลียนแบบไม่ได้ </a:t>
            </a:r>
          </a:p>
          <a:p>
            <a:r>
              <a:rPr lang="th-TH" sz="3200" b="1" smtClean="0">
                <a:latin typeface="Angsana New" pitchFamily="18" charset="-34"/>
              </a:rPr>
              <a:t>โลโก้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Logo)</a:t>
            </a:r>
            <a:r>
              <a:rPr lang="th-TH" sz="3200" smtClean="0">
                <a:latin typeface="Angsana New" pitchFamily="18" charset="-34"/>
              </a:rPr>
              <a:t> หมายถึง เครื่องหมายที่แสดงความเป็นเอกลักษณ์ของสถาบัน องค์กร หรือชื่อตราสินค้า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4979987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sz="4400" b="1" dirty="0" smtClean="0">
                <a:latin typeface="Angsana New" pitchFamily="18" charset="-34"/>
              </a:rPr>
              <a:t>เหตุผลของการใช้ตราสินค้า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20000" cy="3989388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ทำให้ลูกค้าเลือกซื้อได้ถูกต้อง </a:t>
            </a:r>
          </a:p>
          <a:p>
            <a:r>
              <a:rPr lang="th-TH" sz="3200" smtClean="0">
                <a:latin typeface="Angsana New" pitchFamily="18" charset="-34"/>
              </a:rPr>
              <a:t>ช่วยปกป้องสิทธิตามกฎหมาย </a:t>
            </a:r>
          </a:p>
          <a:p>
            <a:r>
              <a:rPr lang="th-TH" sz="3200" smtClean="0">
                <a:latin typeface="Angsana New" pitchFamily="18" charset="-34"/>
              </a:rPr>
              <a:t>แสดงความแตกต่างจากสินค้าของคู่แข่งขัน </a:t>
            </a:r>
          </a:p>
          <a:p>
            <a:r>
              <a:rPr lang="th-TH" sz="3200" smtClean="0">
                <a:latin typeface="Angsana New" pitchFamily="18" charset="-34"/>
              </a:rPr>
              <a:t>ง่ายต่อการแบ่งตลาดแต่ละประเภทได้ </a:t>
            </a:r>
          </a:p>
          <a:p>
            <a:r>
              <a:rPr lang="th-TH" sz="3200" smtClean="0">
                <a:latin typeface="Angsana New" pitchFamily="18" charset="-34"/>
              </a:rPr>
              <a:t>สร้างภาพลักษณ์หรือลักษณะพิเศษแตกต่างจากคู่แข่งขันได้ </a:t>
            </a:r>
          </a:p>
          <a:p>
            <a:r>
              <a:rPr lang="th-TH" sz="3200" smtClean="0">
                <a:latin typeface="Angsana New" pitchFamily="18" charset="-34"/>
              </a:rPr>
              <a:t>ตราสินค้าช่วยกำหนดราคาขายให้แตกต่างกันได้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338763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sz="4400" b="1" dirty="0" smtClean="0"/>
              <a:t>เหตุผลของการไม่ใช้ตราสินค้า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628775"/>
            <a:ext cx="7931150" cy="2836863"/>
          </a:xfrm>
        </p:spPr>
        <p:txBody>
          <a:bodyPr/>
          <a:lstStyle/>
          <a:p>
            <a:r>
              <a:rPr lang="th-TH" sz="3600" smtClean="0">
                <a:latin typeface="Angsana New" pitchFamily="18" charset="-34"/>
              </a:rPr>
              <a:t>เป็นสินค้าที่หาข้อแตกต่างระหว่างสินค้าแต่ละบริษัทได้ยาก </a:t>
            </a:r>
          </a:p>
          <a:p>
            <a:r>
              <a:rPr lang="th-TH" sz="3600" smtClean="0">
                <a:latin typeface="Angsana New" pitchFamily="18" charset="-34"/>
              </a:rPr>
              <a:t>ผู้ผลิตไม่อยากรักษาคุณภาพของสินค้าให้คงที่ตลอดเวลา </a:t>
            </a:r>
          </a:p>
          <a:p>
            <a:r>
              <a:rPr lang="th-TH" sz="3600" smtClean="0">
                <a:latin typeface="Angsana New" pitchFamily="18" charset="-34"/>
              </a:rPr>
              <a:t>ต้องการลดต้นทุนสินค้า ด้านบรรจุภัณฑ์ ป้ายฉลาก                           การส่งเสริมตลาดต่าง ๆ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sz="4400" b="1" dirty="0" smtClean="0">
                <a:latin typeface="Angsana New" pitchFamily="18" charset="-34"/>
              </a:rPr>
              <a:t>การตัดสินใจเกี่ยวกับการใช้ตราสินค้า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700213"/>
            <a:ext cx="5986462" cy="2981325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การตัดสินใจว่าจะใช้ตราสินค้าของใคร </a:t>
            </a:r>
          </a:p>
          <a:p>
            <a:r>
              <a:rPr lang="th-TH" sz="3200" smtClean="0">
                <a:latin typeface="Angsana New" pitchFamily="18" charset="-34"/>
              </a:rPr>
              <a:t>การตัดสินใจเกี่ยวกับชื่อตราสินค้า </a:t>
            </a:r>
          </a:p>
          <a:p>
            <a:r>
              <a:rPr lang="th-TH" sz="3200" smtClean="0">
                <a:latin typeface="Angsana New" pitchFamily="18" charset="-34"/>
              </a:rPr>
              <a:t>การตัดสินใจขยายตราสินค้า </a:t>
            </a:r>
          </a:p>
          <a:p>
            <a:r>
              <a:rPr lang="th-TH" sz="3200" smtClean="0">
                <a:latin typeface="Angsana New" pitchFamily="18" charset="-34"/>
              </a:rPr>
              <a:t>การตัดสินใจใช้ตราสินค้าหลายตรา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275388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sz="4400" b="1" dirty="0" smtClean="0">
                <a:latin typeface="Angsana New" pitchFamily="18" charset="-34"/>
              </a:rPr>
              <a:t>การตัดสินใจว่าจะใช้ตราสินค้าของใคร</a:t>
            </a:r>
            <a:r>
              <a:rPr lang="th-TH" sz="4400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20000" cy="1900238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ตราของผู้ผลิต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Manufacturer’s Brand </a:t>
            </a:r>
            <a:r>
              <a:rPr lang="th-TH" sz="3200" smtClean="0">
                <a:latin typeface="Angsana New" pitchFamily="18" charset="-34"/>
              </a:rPr>
              <a:t>หรือ 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National Brand) </a:t>
            </a:r>
            <a:endParaRPr lang="th-TH" sz="3200" smtClean="0">
              <a:latin typeface="Angsana New" pitchFamily="18" charset="-34"/>
            </a:endParaRPr>
          </a:p>
          <a:p>
            <a:r>
              <a:rPr lang="th-TH" sz="3200" smtClean="0">
                <a:latin typeface="Angsana New" pitchFamily="18" charset="-34"/>
              </a:rPr>
              <a:t>ตราของผู้จัดจำหน่าย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Distributor’s Brand </a:t>
            </a:r>
            <a:r>
              <a:rPr lang="th-TH" sz="3200" smtClean="0">
                <a:latin typeface="Angsana New" pitchFamily="18" charset="-34"/>
              </a:rPr>
              <a:t>หรือ 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Private Brand) </a:t>
            </a:r>
            <a:endParaRPr lang="th-TH" sz="3200" smtClean="0">
              <a:latin typeface="Angsana New" pitchFamily="18" charset="-34"/>
            </a:endParaRPr>
          </a:p>
          <a:p>
            <a:endParaRPr lang="th-TH" sz="36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122863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sz="4400" b="1" dirty="0" smtClean="0">
                <a:latin typeface="Angsana New" pitchFamily="18" charset="-34"/>
              </a:rPr>
              <a:t>การตัดสินใจเกี่ยวกับชื่อตราสินค้า</a:t>
            </a:r>
            <a:r>
              <a:rPr lang="th-TH" sz="4400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20000" cy="45656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dirty="0" smtClean="0">
                <a:latin typeface="Angsana New" pitchFamily="18" charset="-34"/>
              </a:rPr>
              <a:t>ตราเฉพาะ (</a:t>
            </a:r>
            <a:r>
              <a:rPr lang="en-US" sz="3600" dirty="0" smtClean="0">
                <a:latin typeface="Angsana New" pitchFamily="18" charset="-34"/>
              </a:rPr>
              <a:t>Individual Brands) </a:t>
            </a:r>
            <a:endParaRPr lang="th-TH" sz="3600" dirty="0" smtClean="0">
              <a:latin typeface="Angsana New" pitchFamily="18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dirty="0" smtClean="0">
                <a:latin typeface="Angsana New" pitchFamily="18" charset="-34"/>
              </a:rPr>
              <a:t>การใช้ตราครอบครัวสำหรับผลิตภัณฑ์ทุกชนิด (</a:t>
            </a:r>
            <a:r>
              <a:rPr lang="en-US" sz="3600" dirty="0" smtClean="0">
                <a:latin typeface="Angsana New" pitchFamily="18" charset="-34"/>
              </a:rPr>
              <a:t>A Blanket Family Names for all Products) </a:t>
            </a:r>
            <a:endParaRPr lang="th-TH" sz="3600" dirty="0" smtClean="0">
              <a:latin typeface="Angsana New" pitchFamily="18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dirty="0" smtClean="0">
                <a:latin typeface="Angsana New" pitchFamily="18" charset="-34"/>
              </a:rPr>
              <a:t>การใช้ตราครอบครัวสำหรับผลิตภัณฑ์แต่ละกลุ่ม (</a:t>
            </a:r>
            <a:r>
              <a:rPr lang="en-US" sz="3600" dirty="0" smtClean="0">
                <a:latin typeface="Angsana New" pitchFamily="18" charset="-34"/>
              </a:rPr>
              <a:t>Separate Family Names for all Products) </a:t>
            </a:r>
            <a:endParaRPr lang="th-TH" sz="3600" dirty="0" smtClean="0">
              <a:latin typeface="Angsana New" pitchFamily="18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dirty="0" smtClean="0">
                <a:latin typeface="Angsana New" pitchFamily="18" charset="-34"/>
              </a:rPr>
              <a:t>การใช้ชื่อบริษัทรวมกับชื่อเฉพาะของสินค้าแต่ละชนิด (</a:t>
            </a:r>
            <a:r>
              <a:rPr lang="en-US" sz="3600" dirty="0" smtClean="0">
                <a:latin typeface="Angsana New" pitchFamily="18" charset="-34"/>
              </a:rPr>
              <a:t>Corporate Name Combined with Individual Product Names) </a:t>
            </a:r>
            <a:endParaRPr lang="th-TH" sz="3600" dirty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8147050" cy="8651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7.8 </a:t>
            </a:r>
            <a:r>
              <a:rPr lang="th-TH" sz="4400" b="1" dirty="0" smtClean="0">
                <a:latin typeface="Angsana New" pitchFamily="18" charset="-34"/>
              </a:rPr>
              <a:t>การตัดสินใจเกี่ยวกับป้ายฉลาก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412875"/>
            <a:ext cx="8004175" cy="3440113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ป้ายฉลาก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Label)</a:t>
            </a:r>
            <a:r>
              <a:rPr lang="th-TH" sz="3200" smtClean="0">
                <a:latin typeface="Angsana New" pitchFamily="18" charset="-34"/>
              </a:rPr>
              <a:t> หมายถึง สิ่งใดๆ ที่ติดมากับผลิตภัณฑ์หรือบรรจุภัณฑ์เพื่อแสดงลักษณะเฉพาะของผลิตภัณฑ์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3200" smtClean="0">
              <a:latin typeface="Angsana New" pitchFamily="18" charset="-34"/>
            </a:endParaRPr>
          </a:p>
          <a:p>
            <a:pPr lvl="1"/>
            <a:r>
              <a:rPr lang="th-TH" sz="3200" b="1" smtClean="0">
                <a:latin typeface="Angsana New" pitchFamily="18" charset="-34"/>
              </a:rPr>
              <a:t>ป้ายฉลากแสดงตราสินค้า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Brand Label)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200" b="1" smtClean="0">
                <a:latin typeface="Angsana New" pitchFamily="18" charset="-34"/>
              </a:rPr>
              <a:t>ป้ายฉลากแสดงรายละเอียดของผลิตภัณฑ์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Descriptive Label) </a:t>
            </a:r>
            <a:endParaRPr lang="th-TH" sz="3200" smtClean="0">
              <a:latin typeface="Angsana New" pitchFamily="18" charset="-34"/>
            </a:endParaRPr>
          </a:p>
          <a:p>
            <a:pPr lvl="1"/>
            <a:r>
              <a:rPr lang="th-TH" sz="3200" b="1" smtClean="0">
                <a:latin typeface="Angsana New" pitchFamily="18" charset="-34"/>
              </a:rPr>
              <a:t>ป้ายฉลากแสดงคุณภาพ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Grade Label) </a:t>
            </a:r>
            <a:endParaRPr lang="th-TH" sz="32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7.9 </a:t>
            </a:r>
            <a:r>
              <a:rPr lang="th-TH" sz="4400" b="1" dirty="0" smtClean="0">
                <a:latin typeface="Angsana New" pitchFamily="18" charset="-34"/>
              </a:rPr>
              <a:t>การตัดสินใจเรื่องการบรรจุภัณฑ์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20000" cy="1973263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การบรรจุภัณฑ์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Packaging)</a:t>
            </a:r>
            <a:r>
              <a:rPr lang="th-TH" sz="3200" smtClean="0">
                <a:latin typeface="Angsana New" pitchFamily="18" charset="-34"/>
              </a:rPr>
              <a:t> หมายถึง กิจกรรมการออกแบบและผลิตภาชนะเพื่อรองรับผลิตภัณฑ์ ภาชนะสำหรับห่อหุ้มหรือรองรับผลิตภัณฑ์ เรียกว่า หีบห่อหรือบรรจุภัณฑ์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Package)</a:t>
            </a:r>
            <a:endParaRPr lang="th-TH" sz="32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634682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7.9.1</a:t>
            </a:r>
            <a:r>
              <a:rPr lang="th-TH" sz="4400" b="1" dirty="0" smtClean="0">
                <a:latin typeface="Angsana New" pitchFamily="18" charset="-34"/>
              </a:rPr>
              <a:t> ความสำคัญของบรรจุภัณฑ์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196975"/>
            <a:ext cx="7848600" cy="475297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200" b="1" dirty="0" smtClean="0">
                <a:latin typeface="Angsana New" pitchFamily="18" charset="-34"/>
              </a:rPr>
              <a:t>บรรจุภัณฑ์ทำหน้าที่ป้องกันผลิตภัณฑ์ตั้งแต่กระบวนการผลิตจนถึงผู้บริโภคคนสุดท้าย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200" b="1" dirty="0" smtClean="0">
                <a:latin typeface="Angsana New" pitchFamily="18" charset="-34"/>
              </a:rPr>
              <a:t>บรรจุภัณฑ์ช่วยแบ่งปริมาณผลิตภัณฑ์ให้เหมาะสมกับผู้ซื้อ</a:t>
            </a:r>
            <a:r>
              <a:rPr lang="en-US" sz="3200" b="1" dirty="0" smtClean="0">
                <a:latin typeface="Angsana New" pitchFamily="18" charset="-34"/>
              </a:rPr>
              <a:t> </a:t>
            </a:r>
            <a:endParaRPr lang="th-TH" sz="3200" b="1" dirty="0" smtClean="0">
              <a:latin typeface="Angsana New" pitchFamily="18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200" b="1" dirty="0" smtClean="0">
                <a:latin typeface="Angsana New" pitchFamily="18" charset="-34"/>
              </a:rPr>
              <a:t>บรรจุภัณฑ์ก่อให้เกิดความสะดวกในด้านการจัดส่ง</a:t>
            </a:r>
            <a:r>
              <a:rPr lang="en-US" sz="3200" b="1" dirty="0" smtClean="0">
                <a:latin typeface="Angsana New" pitchFamily="18" charset="-34"/>
              </a:rPr>
              <a:t> </a:t>
            </a:r>
            <a:endParaRPr lang="th-TH" sz="3200" b="1" dirty="0" smtClean="0">
              <a:latin typeface="Angsana New" pitchFamily="18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200" b="1" dirty="0" smtClean="0">
                <a:latin typeface="Angsana New" pitchFamily="18" charset="-34"/>
              </a:rPr>
              <a:t>บรรจุภัณฑ์ช่วยลดต้นทุนการขนส่ง</a:t>
            </a:r>
            <a:r>
              <a:rPr lang="en-US" sz="3200" b="1" dirty="0" smtClean="0">
                <a:latin typeface="Angsana New" pitchFamily="18" charset="-34"/>
              </a:rPr>
              <a:t> </a:t>
            </a:r>
            <a:endParaRPr lang="th-TH" sz="3200" b="1" dirty="0" smtClean="0">
              <a:latin typeface="Angsana New" pitchFamily="18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200" b="1" dirty="0" smtClean="0">
                <a:latin typeface="Angsana New" pitchFamily="18" charset="-34"/>
              </a:rPr>
              <a:t>บรรจุภัณฑ์ช่วยทำหน้าที่ส่งเสริมการขาย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200" b="1" dirty="0" smtClean="0">
                <a:latin typeface="Angsana New" pitchFamily="18" charset="-34"/>
              </a:rPr>
              <a:t>บรรจุภัณฑ์ช่วยเป็นสิ่งกระตุ้นหรือสิ่งเร้าให้ผู้ซื้อตัดสินใจซื้อสินค้าเร็วขึ้น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200" b="1" dirty="0" smtClean="0">
                <a:latin typeface="Angsana New" pitchFamily="18" charset="-34"/>
              </a:rPr>
              <a:t>บรรจุภัณฑ์ช่วยเพิ่มมูลค่าให้กับผลิตภัณฑ์ให้สูงขึ้น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dirty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8516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7.9.2 </a:t>
            </a:r>
            <a:r>
              <a:rPr lang="th-TH" sz="4400" b="1" dirty="0" smtClean="0">
                <a:latin typeface="Angsana New" pitchFamily="18" charset="-34"/>
              </a:rPr>
              <a:t>รูปลักษณะของบรรจุภัณฑ์</a:t>
            </a:r>
            <a:r>
              <a:rPr lang="th-TH" sz="4400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20000" cy="2836863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บรรจุภัณฑ์ขั้นแรก (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Primary Package) </a:t>
            </a:r>
            <a:endParaRPr lang="th-TH" sz="3200" b="1" smtClean="0">
              <a:latin typeface="Angsana New" pitchFamily="18" charset="-34"/>
            </a:endParaRPr>
          </a:p>
          <a:p>
            <a:r>
              <a:rPr lang="th-TH" sz="3200" b="1" smtClean="0">
                <a:latin typeface="Angsana New" pitchFamily="18" charset="-34"/>
              </a:rPr>
              <a:t>บรรจุภัณฑ์ขั้นที่สอง (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Secondary Package)</a:t>
            </a:r>
            <a:r>
              <a:rPr lang="th-TH" sz="3200" b="1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บรรจุภัณฑ์ขั้นที่สามหรือบรรจุภัณฑ์เพื่อการขนส่ง (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Tertiary Package or Shipping Package) </a:t>
            </a:r>
            <a:endParaRPr lang="th-TH" sz="32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7.1 </a:t>
            </a:r>
            <a:r>
              <a:rPr lang="th-TH" b="1" dirty="0" smtClean="0">
                <a:latin typeface="Angsana New" pitchFamily="18" charset="-34"/>
              </a:rPr>
              <a:t>ความหมายของผลิตภัณฑ์ (ต่อ)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7620000" cy="44640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ผลิตภัณฑ์ </a:t>
            </a:r>
            <a:r>
              <a:rPr lang="th-TH" sz="3600" smtClean="0">
                <a:latin typeface="Angsana New" pitchFamily="18" charset="-34"/>
              </a:rPr>
              <a:t>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Product)</a:t>
            </a:r>
            <a:r>
              <a:rPr lang="th-TH" sz="3600" smtClean="0">
                <a:latin typeface="Angsana New" pitchFamily="18" charset="-34"/>
              </a:rPr>
              <a:t> หมายถึง สิ่งของหรือบริการและส่วนประกอบอื่นๆที่อาจนำมาซึ่งความพอใจ และประโยชน์ในการใช้แก่ผู้ซื้อ (พิษณุ จงสถิตย์วัฒนา. 2542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: </a:t>
            </a:r>
            <a:r>
              <a:rPr lang="th-TH" sz="3600" smtClean="0">
                <a:latin typeface="Angsana New" pitchFamily="18" charset="-34"/>
              </a:rPr>
              <a:t>99)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3600" smtClean="0">
              <a:latin typeface="Angsana New" pitchFamily="18" charset="-34"/>
            </a:endParaRPr>
          </a:p>
          <a:p>
            <a:pPr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ผลิตภัณฑ์ </a:t>
            </a:r>
            <a:r>
              <a:rPr lang="th-TH" sz="3600" smtClean="0">
                <a:latin typeface="Angsana New" pitchFamily="18" charset="-34"/>
              </a:rPr>
              <a:t>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Product)</a:t>
            </a:r>
            <a:r>
              <a:rPr lang="th-TH" sz="3600" smtClean="0">
                <a:latin typeface="Angsana New" pitchFamily="18" charset="-34"/>
              </a:rPr>
              <a:t> หมายถึง สินค้าหรือบริการที่สามารถตอบสนองความพอใจและรวมถึงลักษณะที่อาจจะมองเห็นได้ของสิ่งนั้นทั้งในแง่ที่เป็นสิ่งที่จับต้องได้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Tangible) </a:t>
            </a:r>
            <a:r>
              <a:rPr lang="th-TH" sz="3600" smtClean="0">
                <a:latin typeface="Angsana New" pitchFamily="18" charset="-34"/>
              </a:rPr>
              <a:t>และสิ่งที่จับต้องไม่ได้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 (Intangible) </a:t>
            </a:r>
            <a:r>
              <a:rPr lang="th-TH" sz="3600" smtClean="0">
                <a:latin typeface="Angsana New" pitchFamily="18" charset="-34"/>
              </a:rPr>
              <a:t>หรือก็คือทั้งรูปธรรมและนามธรรม (ธงชัย สันติวงษ์. 2546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: 130)</a:t>
            </a:r>
            <a:r>
              <a:rPr lang="en-US" smtClean="0">
                <a:cs typeface="Cordia New" pitchFamily="34" charset="-34"/>
              </a:rPr>
              <a:t> </a:t>
            </a:r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7.9.3</a:t>
            </a:r>
            <a:r>
              <a:rPr lang="th-TH" sz="4400" b="1" dirty="0" smtClean="0">
                <a:latin typeface="Angsana New" pitchFamily="18" charset="-34"/>
              </a:rPr>
              <a:t> การตัดสินใจเกี่ยวกับการบรรจุภัณฑ์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20000" cy="3989388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การออกแบบพัฒนาบรรจุภัณฑ์ </a:t>
            </a:r>
          </a:p>
          <a:p>
            <a:r>
              <a:rPr lang="th-TH" sz="3200" b="1" smtClean="0">
                <a:latin typeface="Angsana New" pitchFamily="18" charset="-34"/>
              </a:rPr>
              <a:t>การเปลี่ยนแปลงการบรรจุภัณฑ์ </a:t>
            </a:r>
          </a:p>
          <a:p>
            <a:r>
              <a:rPr lang="th-TH" sz="3200" b="1" smtClean="0">
                <a:latin typeface="Angsana New" pitchFamily="18" charset="-34"/>
              </a:rPr>
              <a:t>การทำบรรจุภัณฑ์ให้สามารถนำกลับมาใช้ได้อีก </a:t>
            </a:r>
          </a:p>
          <a:p>
            <a:r>
              <a:rPr lang="th-TH" sz="3200" b="1" smtClean="0">
                <a:latin typeface="Angsana New" pitchFamily="18" charset="-34"/>
              </a:rPr>
              <a:t>การบรรจุภัณฑ์รวม </a:t>
            </a:r>
          </a:p>
          <a:p>
            <a:r>
              <a:rPr lang="th-TH" sz="3200" b="1" smtClean="0">
                <a:latin typeface="Angsana New" pitchFamily="18" charset="-34"/>
              </a:rPr>
              <a:t>การบรรจุภัณฑ์สำหรับสายผลิตภัณฑ์ </a:t>
            </a:r>
          </a:p>
          <a:p>
            <a:r>
              <a:rPr lang="th-TH" sz="3200" b="1" smtClean="0">
                <a:latin typeface="Angsana New" pitchFamily="18" charset="-34"/>
              </a:rPr>
              <a:t>การบรรจุภัณฑ์เพื่อสิ่งแวดล้อมที่ดี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691063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7.10 </a:t>
            </a:r>
            <a:r>
              <a:rPr lang="th-TH" b="1" dirty="0" smtClean="0">
                <a:latin typeface="Angsana New" pitchFamily="18" charset="-34"/>
              </a:rPr>
              <a:t>วงจรชีวิตผลิตภัณฑ์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20000" cy="41322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4400" b="1" dirty="0" smtClean="0">
                <a:solidFill>
                  <a:schemeClr val="accent6">
                    <a:lumMod val="75000"/>
                  </a:schemeClr>
                </a:solidFill>
                <a:latin typeface="Angsana New" pitchFamily="18" charset="-34"/>
              </a:rPr>
              <a:t>วงจรชีวิตผลิตภัณฑ์ </a:t>
            </a:r>
            <a:r>
              <a:rPr lang="en-US" sz="3600" dirty="0" smtClean="0">
                <a:latin typeface="Angsana New" pitchFamily="18" charset="-34"/>
              </a:rPr>
              <a:t>(Product Life Cycle : PLC) </a:t>
            </a:r>
            <a:r>
              <a:rPr lang="th-TH" sz="3600" dirty="0" smtClean="0">
                <a:latin typeface="Angsana New" pitchFamily="18" charset="-34"/>
              </a:rPr>
              <a:t>หมายถึง </a:t>
            </a:r>
            <a:r>
              <a:rPr lang="th-TH" sz="3600" b="1" dirty="0" smtClean="0">
                <a:latin typeface="Angsana New" pitchFamily="18" charset="-34"/>
              </a:rPr>
              <a:t>ช่วงเวลาที่ผลิตภัณฑ์หนึ่งอยู่ในตลาด</a:t>
            </a:r>
            <a:r>
              <a:rPr lang="en-US" sz="3600" b="1" dirty="0" smtClean="0">
                <a:latin typeface="Angsana New" pitchFamily="18" charset="-34"/>
              </a:rPr>
              <a:t> </a:t>
            </a:r>
            <a:endParaRPr lang="th-TH" sz="3600" b="1" dirty="0" smtClean="0">
              <a:latin typeface="Angsana New" pitchFamily="18" charset="-34"/>
            </a:endParaRPr>
          </a:p>
          <a:p>
            <a:pPr marL="640080"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ขั้นแนะนำ (</a:t>
            </a:r>
            <a:r>
              <a:rPr lang="en-US" sz="3600" b="1" dirty="0" smtClean="0">
                <a:latin typeface="Angsana New" pitchFamily="18" charset="-34"/>
              </a:rPr>
              <a:t>Introduction) </a:t>
            </a:r>
            <a:endParaRPr lang="th-TH" sz="3600" b="1" dirty="0" smtClean="0">
              <a:latin typeface="Angsana New" pitchFamily="18" charset="-34"/>
            </a:endParaRPr>
          </a:p>
          <a:p>
            <a:pPr marL="640080"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ขั้นเจริญเติบโต (</a:t>
            </a:r>
            <a:r>
              <a:rPr lang="en-US" sz="3600" b="1" dirty="0" smtClean="0">
                <a:latin typeface="Angsana New" pitchFamily="18" charset="-34"/>
              </a:rPr>
              <a:t>Growth)</a:t>
            </a:r>
            <a:r>
              <a:rPr lang="th-TH" sz="3600" b="1" dirty="0" smtClean="0">
                <a:latin typeface="Angsana New" pitchFamily="18" charset="-34"/>
              </a:rPr>
              <a:t> </a:t>
            </a:r>
          </a:p>
          <a:p>
            <a:pPr marL="640080"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ขั้นเจริญเติบโตเต็มที่ (</a:t>
            </a:r>
            <a:r>
              <a:rPr lang="en-US" sz="3600" b="1" dirty="0" smtClean="0">
                <a:latin typeface="Angsana New" pitchFamily="18" charset="-34"/>
              </a:rPr>
              <a:t>Maturity)</a:t>
            </a:r>
            <a:r>
              <a:rPr lang="th-TH" sz="3600" b="1" dirty="0" smtClean="0">
                <a:latin typeface="Angsana New" pitchFamily="18" charset="-34"/>
              </a:rPr>
              <a:t> </a:t>
            </a:r>
          </a:p>
          <a:p>
            <a:pPr marL="640080"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ขั้นตกต่ำ (</a:t>
            </a:r>
            <a:r>
              <a:rPr lang="en-US" sz="3600" b="1" dirty="0" smtClean="0">
                <a:latin typeface="Angsana New" pitchFamily="18" charset="-34"/>
              </a:rPr>
              <a:t>Decline)</a:t>
            </a:r>
            <a:r>
              <a:rPr lang="th-TH" b="1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การล้าสมัยของผลิตภัณฑ์</a:t>
            </a:r>
            <a:r>
              <a:rPr lang="th-TH" dirty="0" smtClean="0">
                <a:latin typeface="Angsana New" pitchFamily="18" charset="-34"/>
              </a:rPr>
              <a:t> (</a:t>
            </a:r>
            <a:r>
              <a:rPr lang="en-US" dirty="0" smtClean="0">
                <a:latin typeface="Angsana New" pitchFamily="18" charset="-34"/>
              </a:rPr>
              <a:t>Obsolescence)</a:t>
            </a:r>
            <a:endParaRPr lang="th-TH" dirty="0" smtClean="0">
              <a:latin typeface="Angsana New" pitchFamily="18" charset="-34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20000" cy="2189163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การล้าสมัยที่เกิดขึ้นเนื่องจากเทคโนโลยีการผลิต</a:t>
            </a:r>
          </a:p>
          <a:p>
            <a:r>
              <a:rPr lang="th-TH" sz="3600" b="1" smtClean="0">
                <a:latin typeface="Angsana New" pitchFamily="18" charset="-34"/>
              </a:rPr>
              <a:t>การล้าสมัยเกิดขึ้นเนื่องจากรูปแบบหรือแฟชั่น</a:t>
            </a:r>
            <a:r>
              <a:rPr lang="th-TH" b="1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7.10.2 </a:t>
            </a:r>
            <a:r>
              <a:rPr lang="th-TH" sz="4400" b="1" dirty="0" smtClean="0">
                <a:latin typeface="Angsana New" pitchFamily="18" charset="-34"/>
              </a:rPr>
              <a:t>วงจรชีวิตผลิตภัณฑ์พิเศษที่เกี่ยวข้องกับการล้าสมัยของผลิตภัณฑ์</a:t>
            </a:r>
            <a:r>
              <a:rPr lang="th-TH" sz="4400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20000" cy="4492625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รูปแบบ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 (Style)</a:t>
            </a:r>
            <a:r>
              <a:rPr lang="th-TH" sz="3200" smtClean="0"/>
              <a:t> หมายถึง ลักษณะเฉพาะของรูปแบบการแสดงออกหนึ่งของความพยายามของมนุษย์เพื่อให้เป็นที่ยอมรับของคนส่วนใหญ่</a:t>
            </a:r>
            <a:r>
              <a:rPr lang="th-TH" sz="3200" b="1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สมัยนิยม (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Fashion)</a:t>
            </a:r>
            <a:r>
              <a:rPr lang="th-TH" sz="3200" smtClean="0"/>
              <a:t> หมายถึง รูปแบบใดรูปแบบหนึ่งที่ได้รับความนิยมอย่างแพร่หลายในช่วงเวลาหนึ่ง </a:t>
            </a:r>
            <a:r>
              <a:rPr lang="th-TH" sz="3200" b="1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ความเห่อ (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Fad) </a:t>
            </a:r>
            <a:r>
              <a:rPr lang="th-TH" sz="3200" smtClean="0"/>
              <a:t>แฟชั่นที่ได้รับความนิยมจากผู้บริโภคจำนวนหนึ่งอย่างรวดเร็วและรุนแรงภายในระยะเวลาอันสั้น และจะเสื่อมความนิยมไปอย่างรวดเร็วเช่นกัน</a:t>
            </a:r>
            <a:endParaRPr lang="th-TH" sz="32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275388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7.10.3 </a:t>
            </a:r>
            <a:r>
              <a:rPr lang="th-TH" sz="4400" b="1" dirty="0" smtClean="0">
                <a:latin typeface="Angsana New" pitchFamily="18" charset="-34"/>
              </a:rPr>
              <a:t>กระบวนการยอมรับแฟชั่น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620000" cy="3124200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กระบวนการยอมรับแฟชั่น</a:t>
            </a:r>
            <a:r>
              <a:rPr lang="th-TH" sz="3200" smtClean="0">
                <a:latin typeface="Angsana New" pitchFamily="18" charset="-34"/>
              </a:rPr>
              <a:t> คือ ความต่อเนื่องในการยอมรับผลิตภัณฑ์ของบุคคลกลุ่มหนึ่งไปยังอีกกลุ่มหนึ่ง ภายในระยะเวลาหนึ่งจนกระทั่งแฟชั่นนั้นสิ้นสุดวงจรชีวิต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32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sz="4400" b="1" dirty="0" smtClean="0">
                <a:latin typeface="Angsana New" pitchFamily="18" charset="-34"/>
              </a:rPr>
              <a:t>ทฤษฎีที่เกี่ยวข้องกับการยอมรับแฟชั่น</a:t>
            </a:r>
            <a:r>
              <a:rPr lang="en-US" sz="4400" b="1" dirty="0" smtClean="0">
                <a:latin typeface="Angsana New" pitchFamily="18" charset="-34"/>
              </a:rPr>
              <a:t> </a:t>
            </a:r>
            <a:endParaRPr lang="th-TH" sz="4400" b="1" dirty="0" smtClean="0">
              <a:latin typeface="Angsana New" pitchFamily="18" charset="-34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931150" cy="5257800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การยอมรับแฟชั่นจากบนลงล่าง (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Trickle Down)</a:t>
            </a:r>
            <a:r>
              <a:rPr lang="th-TH" sz="3200" smtClean="0"/>
              <a:t>เป็นการสร้างการยอมรับแฟชั่นให้เกิดขึ้นในกลุ่มสังคมระดับบนแล้วค่อยขยายความนิยมไปยังระดับล่าง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การยอมรับแฟชั่นในระดับเดียวกัน (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Trickle Across)</a:t>
            </a:r>
            <a:r>
              <a:rPr lang="th-TH" sz="3200" b="1" smtClean="0"/>
              <a:t> </a:t>
            </a:r>
            <a:r>
              <a:rPr lang="th-TH" sz="3200" smtClean="0"/>
              <a:t>เป็นการสร้างการยอมรับแฟชั่นให้เกิดขึ้นในกลุ่มสังคมระดับเดียวกันหลายระดับ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การยอมรับแฟชั่นจากล่างขึ้นบน (</a:t>
            </a:r>
            <a:r>
              <a:rPr lang="en-US" sz="3200" b="1" smtClean="0">
                <a:latin typeface="Angsana New" pitchFamily="18" charset="-34"/>
                <a:cs typeface="Cordia New" pitchFamily="34" charset="-34"/>
              </a:rPr>
              <a:t>Trickle Up)</a:t>
            </a:r>
            <a:r>
              <a:rPr lang="th-TH" sz="3200" b="1" smtClean="0"/>
              <a:t> </a:t>
            </a:r>
            <a:r>
              <a:rPr lang="th-TH" sz="3200" smtClean="0"/>
              <a:t>เป็นการสร้างการยอมรับแฟชั่นจากสังคมระดับล่างขึ้นไปสู่ระดับบน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7.11</a:t>
            </a:r>
            <a:r>
              <a:rPr lang="th-TH" sz="4400" b="1" dirty="0" smtClean="0">
                <a:latin typeface="Angsana New" pitchFamily="18" charset="-34"/>
              </a:rPr>
              <a:t> การพัฒนาผลิตภัณฑ์ใหม่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002588" cy="3844925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ผลิตภัณฑ์ที่เกิดจากการประดิษฐ์คิดค้นใหม่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Innovated Product)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ผลิตภัณฑ์ปรับปรุงใหม่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Improved Product)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ผลิตภัณฑ์ดัดแปลงใหม่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Modified Product)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ผลิตภัณฑ์ใหม่ของบริษัทเราแต่เก่าในท้องตลาด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(Me-too Product)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ผลิตภัณฑ์ตราใหม่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New Brand)</a:t>
            </a:r>
            <a:r>
              <a:rPr lang="en-US" sz="3200" smtClean="0">
                <a:cs typeface="Cordia New" pitchFamily="34" charset="-34"/>
              </a:rPr>
              <a:t> </a:t>
            </a:r>
            <a:endParaRPr lang="th-TH" sz="3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7.12 </a:t>
            </a:r>
            <a:r>
              <a:rPr lang="th-TH" sz="4400" b="1" dirty="0" smtClean="0">
                <a:latin typeface="Angsana New" pitchFamily="18" charset="-34"/>
              </a:rPr>
              <a:t>กระบวนการพัฒนาผลิตภัณฑ์ใหม่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362950" cy="4525963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การสร้างสรรค์ความคิดเกี่ยวกับผลิตภัณฑ์ใหม่</a:t>
            </a:r>
            <a:r>
              <a:rPr lang="en-US" sz="3600" dirty="0" smtClean="0">
                <a:latin typeface="Angsana New" pitchFamily="18" charset="-34"/>
              </a:rPr>
              <a:t> (Idea Generation)</a:t>
            </a:r>
            <a:r>
              <a:rPr lang="th-TH" sz="3600" dirty="0" smtClean="0">
                <a:latin typeface="Angsana New" pitchFamily="18" charset="-34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การกลั่นกรองความคิด</a:t>
            </a:r>
            <a:r>
              <a:rPr lang="th-TH" sz="3600" dirty="0" smtClean="0">
                <a:latin typeface="Angsana New" pitchFamily="18" charset="-34"/>
              </a:rPr>
              <a:t> </a:t>
            </a:r>
            <a:r>
              <a:rPr lang="en-US" sz="3600" dirty="0" smtClean="0">
                <a:latin typeface="Angsana New" pitchFamily="18" charset="-34"/>
              </a:rPr>
              <a:t>(Idea Screening) </a:t>
            </a:r>
            <a:endParaRPr lang="th-TH" sz="3600" dirty="0" smtClean="0">
              <a:latin typeface="Angsana New" pitchFamily="18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การวิเคราะห์ทางธุรกิจ</a:t>
            </a:r>
            <a:r>
              <a:rPr lang="en-US" sz="3600" dirty="0" smtClean="0">
                <a:latin typeface="Angsana New" pitchFamily="18" charset="-34"/>
              </a:rPr>
              <a:t> (Business Analysis) </a:t>
            </a:r>
            <a:endParaRPr lang="th-TH" sz="3600" dirty="0" smtClean="0">
              <a:latin typeface="Angsana New" pitchFamily="18" charset="-34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การพัฒนาผลิตภัณฑ์ </a:t>
            </a:r>
            <a:r>
              <a:rPr lang="en-US" sz="3600" dirty="0" smtClean="0">
                <a:latin typeface="Angsana New" pitchFamily="18" charset="-34"/>
              </a:rPr>
              <a:t>(Product Development)</a:t>
            </a:r>
            <a:r>
              <a:rPr lang="th-TH" sz="3600" dirty="0" smtClean="0">
                <a:latin typeface="Angsana New" pitchFamily="18" charset="-34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การทดสอบตลาด </a:t>
            </a:r>
            <a:r>
              <a:rPr lang="en-US" sz="3600" dirty="0" smtClean="0">
                <a:latin typeface="Angsana New" pitchFamily="18" charset="-34"/>
              </a:rPr>
              <a:t>(Market Testing)</a:t>
            </a:r>
            <a:r>
              <a:rPr lang="th-TH" sz="3600" dirty="0" smtClean="0">
                <a:latin typeface="Angsana New" pitchFamily="18" charset="-34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 smtClean="0">
                <a:latin typeface="Angsana New" pitchFamily="18" charset="-34"/>
              </a:rPr>
              <a:t>การนำผลิตภัณฑ์ใหม่ออกสู่ตลาด</a:t>
            </a:r>
            <a:r>
              <a:rPr lang="th-TH" sz="3600" dirty="0" smtClean="0">
                <a:latin typeface="Angsana New" pitchFamily="18" charset="-34"/>
              </a:rPr>
              <a:t> </a:t>
            </a:r>
            <a:r>
              <a:rPr lang="en-US" sz="3600" dirty="0" smtClean="0">
                <a:latin typeface="Angsana New" pitchFamily="18" charset="-34"/>
              </a:rPr>
              <a:t>(Commercialization)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sz="3600" dirty="0" smtClean="0">
                <a:latin typeface="Angsana New" pitchFamily="18" charset="-34"/>
              </a:rPr>
              <a:t>				</a:t>
            </a:r>
            <a:endParaRPr lang="th-TH" sz="3600" dirty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7620000" cy="9223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7.1 </a:t>
            </a:r>
            <a:r>
              <a:rPr lang="th-TH" sz="4400" b="1" dirty="0" smtClean="0">
                <a:latin typeface="Angsana New" pitchFamily="18" charset="-34"/>
              </a:rPr>
              <a:t>ความหมายของผลิตภัณฑ์ (ต่อ)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196975"/>
            <a:ext cx="8208962" cy="4464050"/>
          </a:xfrm>
        </p:spPr>
        <p:txBody>
          <a:bodyPr rtlCol="0">
            <a:normAutofit fontScale="925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400" b="1" dirty="0" smtClean="0">
                <a:latin typeface="Angsana New" pitchFamily="18" charset="-34"/>
              </a:rPr>
              <a:t>ผลิตภัณฑ์ </a:t>
            </a:r>
            <a:r>
              <a:rPr lang="th-TH" sz="3400" dirty="0" smtClean="0">
                <a:latin typeface="Angsana New" pitchFamily="18" charset="-34"/>
              </a:rPr>
              <a:t>(</a:t>
            </a:r>
            <a:r>
              <a:rPr lang="en-US" sz="3400" dirty="0" smtClean="0">
                <a:latin typeface="Angsana New" pitchFamily="18" charset="-34"/>
              </a:rPr>
              <a:t>Product)</a:t>
            </a:r>
            <a:r>
              <a:rPr lang="th-TH" sz="3400" dirty="0" smtClean="0">
                <a:latin typeface="Angsana New" pitchFamily="18" charset="-34"/>
              </a:rPr>
              <a:t> หมายถึง สิ่งที่สามารถตอบสนองต่อความจำเป็นหรือความต้องการของผู้บริโภค ซึ่งอาจเป็นวัตถุ บริการ กิจกรรม ความคิด สถานที่ หรือองค์กร (ศรีสุภา สหชัยเสรี. 2546 </a:t>
            </a:r>
            <a:r>
              <a:rPr lang="en-US" sz="3400" dirty="0" smtClean="0">
                <a:latin typeface="Angsana New" pitchFamily="18" charset="-34"/>
              </a:rPr>
              <a:t>:</a:t>
            </a:r>
            <a:r>
              <a:rPr lang="th-TH" sz="3400" dirty="0" smtClean="0">
                <a:latin typeface="Angsana New" pitchFamily="18" charset="-34"/>
              </a:rPr>
              <a:t> 87)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400" b="1" dirty="0" smtClean="0">
                <a:latin typeface="Angsana New" pitchFamily="18" charset="-34"/>
              </a:rPr>
              <a:t>ผลิตภัณฑ์ </a:t>
            </a:r>
            <a:r>
              <a:rPr lang="th-TH" sz="3400" dirty="0" smtClean="0">
                <a:latin typeface="Angsana New" pitchFamily="18" charset="-34"/>
              </a:rPr>
              <a:t>(</a:t>
            </a:r>
            <a:r>
              <a:rPr lang="en-US" sz="3400" dirty="0" smtClean="0">
                <a:latin typeface="Angsana New" pitchFamily="18" charset="-34"/>
              </a:rPr>
              <a:t>Product)</a:t>
            </a:r>
            <a:r>
              <a:rPr lang="th-TH" sz="3400" dirty="0" smtClean="0">
                <a:latin typeface="Angsana New" pitchFamily="18" charset="-34"/>
              </a:rPr>
              <a:t> หมายถึง องค์ประกอบรวมทั้งหมด ของผลิตภัณฑ์ที่ผู้ผลิตได้พัฒนาขึ้น เพื่อขายให้กับผู้บริโภคเพื่อนำไปสนองความต้องการ ของผู้บริโภคให้ได้รับความพอใจ (พิบูล ทีปะปาล. 2543 </a:t>
            </a:r>
            <a:r>
              <a:rPr lang="en-US" sz="3400" dirty="0" smtClean="0">
                <a:latin typeface="Angsana New" pitchFamily="18" charset="-34"/>
              </a:rPr>
              <a:t>: 200) </a:t>
            </a:r>
            <a:endParaRPr lang="th-TH" sz="3400" dirty="0" smtClean="0">
              <a:latin typeface="Angsana New" pitchFamily="18" charset="-34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400" b="1" dirty="0" smtClean="0">
                <a:latin typeface="Angsana New" pitchFamily="18" charset="-34"/>
              </a:rPr>
              <a:t>ผลิตภัณฑ์ </a:t>
            </a:r>
            <a:r>
              <a:rPr lang="th-TH" sz="3400" dirty="0" smtClean="0">
                <a:latin typeface="Angsana New" pitchFamily="18" charset="-34"/>
              </a:rPr>
              <a:t>(</a:t>
            </a:r>
            <a:r>
              <a:rPr lang="en-US" sz="3400" dirty="0" smtClean="0">
                <a:latin typeface="Angsana New" pitchFamily="18" charset="-34"/>
              </a:rPr>
              <a:t>Product)</a:t>
            </a:r>
            <a:r>
              <a:rPr lang="th-TH" sz="3400" dirty="0" smtClean="0">
                <a:latin typeface="Angsana New" pitchFamily="18" charset="-34"/>
              </a:rPr>
              <a:t> หมายถึง สิ่งของหรือบริการทั้งที่มีตัวตนและไม่มีตัวตนที่ถูกพัฒนาขึ้นมา เพื่อตอบสนองความต้องการของตลาด และสร้างความพอใจให้กับผู้ซื้อหรือผู้ใช้ผลิตภัณฑ์นั้น</a:t>
            </a:r>
            <a:r>
              <a:rPr lang="en-US" sz="3400" dirty="0" smtClean="0">
                <a:latin typeface="Angsana New" pitchFamily="18" charset="-34"/>
              </a:rPr>
              <a:t> </a:t>
            </a:r>
            <a:r>
              <a:rPr lang="th-TH" sz="3400" dirty="0" smtClean="0">
                <a:latin typeface="Angsana New" pitchFamily="18" charset="-34"/>
              </a:rPr>
              <a:t>(เพ็ญศรี เขมะสุวรรณ)</a:t>
            </a:r>
            <a:r>
              <a:rPr lang="en-US" sz="3400" dirty="0" smtClean="0">
                <a:latin typeface="Angsana New" pitchFamily="18" charset="-34"/>
              </a:rPr>
              <a:t> </a:t>
            </a:r>
            <a:endParaRPr lang="th-TH" sz="3400" dirty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554663" cy="9937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7.2 </a:t>
            </a:r>
            <a:r>
              <a:rPr lang="th-TH" sz="4400" b="1" dirty="0" smtClean="0">
                <a:latin typeface="Angsana New" pitchFamily="18" charset="-34"/>
              </a:rPr>
              <a:t>ระดับผลิตภัณฑ์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341438"/>
            <a:ext cx="8066088" cy="4525962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ระดับผลิตภัณฑ์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Product Levels)</a:t>
            </a:r>
            <a:r>
              <a:rPr lang="th-TH" sz="3200" smtClean="0">
                <a:latin typeface="Angsana New" pitchFamily="18" charset="-34"/>
              </a:rPr>
              <a:t> คือ การเสนอคุณค่าหรือคุณประโยชน์ของผลิตภัณฑ์ ให้สามารถตอบสนองความต้องการของผู้บริโภค ระดับผลิตภัณฑ์มี 5 ระดับ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3200" smtClean="0">
              <a:latin typeface="Angsana New" pitchFamily="18" charset="-34"/>
            </a:endParaRPr>
          </a:p>
          <a:p>
            <a:pPr lvl="1"/>
            <a:r>
              <a:rPr lang="th-TH" sz="3200" b="1" smtClean="0">
                <a:latin typeface="Angsana New" pitchFamily="18" charset="-34"/>
              </a:rPr>
              <a:t>แก่นของผลิตภัณฑ์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Core Product)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200" b="1" smtClean="0">
                <a:latin typeface="Angsana New" pitchFamily="18" charset="-34"/>
              </a:rPr>
              <a:t>ผลิตภัณฑ์ที่แท้จริง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Actual Product)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200" b="1" smtClean="0">
                <a:latin typeface="Angsana New" pitchFamily="18" charset="-34"/>
              </a:rPr>
              <a:t>ผลิตภัณฑ์ที่คาดหวัง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Expected Product)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200" b="1" smtClean="0">
                <a:latin typeface="Angsana New" pitchFamily="18" charset="-34"/>
              </a:rPr>
              <a:t>ผลิตภัณฑ์ควบ 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(Augmented Product)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200" b="1" smtClean="0">
                <a:latin typeface="Angsana New" pitchFamily="18" charset="-34"/>
              </a:rPr>
              <a:t>ผลิตภัณฑ์ที่เป็นไปได้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(Potential Product)</a:t>
            </a:r>
            <a:r>
              <a:rPr lang="th-TH" sz="3200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906963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7.3 </a:t>
            </a:r>
            <a:r>
              <a:rPr lang="th-TH" sz="4400" b="1" dirty="0" smtClean="0">
                <a:latin typeface="Angsana New" pitchFamily="18" charset="-34"/>
              </a:rPr>
              <a:t>ประเภทของผลิตภัณฑ์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16113"/>
            <a:ext cx="6407150" cy="2089150"/>
          </a:xfrm>
        </p:spPr>
        <p:txBody>
          <a:bodyPr/>
          <a:lstStyle/>
          <a:p>
            <a:pPr marL="609600" indent="-609600"/>
            <a:r>
              <a:rPr lang="th-TH" sz="3200" smtClean="0">
                <a:latin typeface="Angsana New" pitchFamily="18" charset="-34"/>
              </a:rPr>
              <a:t>สินค้าอุปโภคบริโภค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Consumer Goods)</a:t>
            </a:r>
            <a:endParaRPr lang="th-TH" sz="3200" smtClean="0">
              <a:latin typeface="Angsana New" pitchFamily="18" charset="-34"/>
            </a:endParaRPr>
          </a:p>
          <a:p>
            <a:pPr marL="609600" indent="-609600"/>
            <a:r>
              <a:rPr lang="th-TH" sz="3200" smtClean="0">
                <a:latin typeface="Angsana New" pitchFamily="18" charset="-34"/>
              </a:rPr>
              <a:t>สินค้าอุตสาหกรรม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Industrial Goods)</a:t>
            </a:r>
            <a:endParaRPr lang="th-TH" sz="32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7463" y="188913"/>
          <a:ext cx="8975725" cy="7062787"/>
        </p:xfrm>
        <a:graphic>
          <a:graphicData uri="http://schemas.openxmlformats.org/drawingml/2006/table">
            <a:tbl>
              <a:tblPr/>
              <a:tblGrid>
                <a:gridCol w="4217493"/>
                <a:gridCol w="4758232"/>
              </a:tblGrid>
              <a:tr h="58508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1.</a:t>
                      </a: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 สินค้าอุปโภคบริโภค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 (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Consumer Goods)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2. สินค้าอุตสาหกรรม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 (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Industrial Goods)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704">
                <a:tc>
                  <a:txBody>
                    <a:bodyPr/>
                    <a:lstStyle/>
                    <a:p>
                      <a:pPr marL="0" marR="0" lvl="0" indent="44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1.1 สินค้าที่ซื้อตามความสะด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วก (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Convenience 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                                 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Goods)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1.1.1 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  สินค้าหลักที่จำเป็น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 (Staple Goods)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1.1.2 สินค้าที่ซื้อโดยแรงกระตุ้นฉับพลัน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(Impulse 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                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Goods)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1.1.3 สินค้าที่ซื้อยามฉุกเฉิน (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Emergency Goods)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1.2 สินค้าที่ซื้อโดยการเปรียบเทียบ 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(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Shopping Goods)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1.2.1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 สินค้าเปรียบเทียบซื้อที่เหมือนกัน(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Homogeneous Shopping Goods)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1.2.2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 สินค้าเปรียบเทียบซื้อที่แตกต่างกัน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(Heterogeneous Shopping Goods)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1.3 สินค้าที่ซื้อโดยเฉพาะเจาะจง 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(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Specialty Goods)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1.4 สินค้าที่ไม่แสวงซื้อ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(Unsought Goods)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4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+mj-cs"/>
                        </a:rPr>
                        <a:t>2.1 วัตถุดิบ (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Raw Material)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2.2 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 อุปกรณ์ติดตั้ง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(Installation)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2.3 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 ชิ้นส่วนประกอบหรืออะไหล่ (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Component Parts)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2.4 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 อุปกรณ์เครื่องใช้ประกอบ (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Accessory Equipment)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2.5 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 วัสดุสิ้นเปลือง (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Supplies)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  <a:p>
                      <a:pPr marL="0" marR="0" lvl="0" indent="444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2.6 </a:t>
                      </a:r>
                      <a:r>
                        <a:rPr kumimoji="0" lang="th-TH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 บริการธุรกิจ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+mj-cs"/>
                        </a:rPr>
                        <a:t>( Business Services)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+mj-cs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5554662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7.3.1 </a:t>
            </a:r>
            <a:r>
              <a:rPr lang="th-TH" sz="4400" b="1" dirty="0" smtClean="0">
                <a:latin typeface="Angsana New" pitchFamily="18" charset="-34"/>
              </a:rPr>
              <a:t>ประเภทสินค้าอุปโภคบริโภค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196975"/>
            <a:ext cx="8229600" cy="4924425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สินค้าอุปโภคบริโภค </a:t>
            </a:r>
            <a:r>
              <a:rPr lang="th-TH" sz="3600" smtClean="0">
                <a:latin typeface="Angsana New" pitchFamily="18" charset="-34"/>
              </a:rPr>
              <a:t>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Consumer Goods) </a:t>
            </a:r>
            <a:r>
              <a:rPr lang="th-TH" sz="3600" smtClean="0">
                <a:latin typeface="Angsana New" pitchFamily="18" charset="-34"/>
              </a:rPr>
              <a:t>คือ สินค้าที่ผู้บริโภคซื้อไปเพื่อกินหรือเพื่อใช้เอง ไม่ได้เอาไปผลิตเพื่อการขายต่อหรือทำกำไร หรือหากนำไปให้บุคคลอื่นก็เป็นการให้โดยไม่หวังผลตอบแทน สินค้าอุปโภคบริโภค </a:t>
            </a:r>
          </a:p>
          <a:p>
            <a:pPr lvl="1"/>
            <a:r>
              <a:rPr lang="th-TH" sz="3600" smtClean="0">
                <a:latin typeface="Angsana New" pitchFamily="18" charset="-34"/>
              </a:rPr>
              <a:t>สินค้าที่ซื้อตามความสะดวก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Convenience Goods)</a:t>
            </a:r>
            <a:r>
              <a:rPr lang="th-TH" sz="360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600" smtClean="0">
                <a:latin typeface="Angsana New" pitchFamily="18" charset="-34"/>
              </a:rPr>
              <a:t>สินค้าที่ซื้อโดยการเปรียบเทียบ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Shopping Goods)</a:t>
            </a:r>
            <a:r>
              <a:rPr lang="th-TH" sz="360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600" smtClean="0">
                <a:latin typeface="Angsana New" pitchFamily="18" charset="-34"/>
              </a:rPr>
              <a:t>สินค้าที่ซื้อโดยเฉพาะเจาะจง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Specialty Goods)</a:t>
            </a:r>
          </a:p>
          <a:p>
            <a:pPr lvl="1"/>
            <a:r>
              <a:rPr lang="th-TH" sz="3600" smtClean="0">
                <a:latin typeface="Angsana New" pitchFamily="18" charset="-34"/>
              </a:rPr>
              <a:t>สินค้าที่ไม่แสวงซื้อ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(Unsought Goods)</a:t>
            </a:r>
            <a:r>
              <a:rPr lang="en-US" smtClean="0">
                <a:cs typeface="Cordia New" pitchFamily="34" charset="-34"/>
              </a:rPr>
              <a:t>  </a:t>
            </a:r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786688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4400" b="1" dirty="0" smtClean="0">
                <a:latin typeface="Angsana New" pitchFamily="18" charset="-34"/>
              </a:rPr>
              <a:t>สินค้าที่ซื้อตามความสะดวก (</a:t>
            </a:r>
            <a:r>
              <a:rPr lang="en-US" sz="4400" b="1" dirty="0" smtClean="0">
                <a:latin typeface="Angsana New" pitchFamily="18" charset="-34"/>
              </a:rPr>
              <a:t>Convenience Goods)</a:t>
            </a:r>
            <a:r>
              <a:rPr lang="th-TH" sz="4400" b="1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1628775"/>
            <a:ext cx="6707188" cy="2189163"/>
          </a:xfrm>
        </p:spPr>
        <p:txBody>
          <a:bodyPr rtlCol="0">
            <a:normAutofit/>
          </a:bodyPr>
          <a:lstStyle/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200" dirty="0" smtClean="0">
                <a:latin typeface="Angsana New" pitchFamily="18" charset="-34"/>
              </a:rPr>
              <a:t>1. สินค้าหลักที่จำเป็น</a:t>
            </a:r>
            <a:r>
              <a:rPr lang="th-TH" sz="3200" b="1" dirty="0" smtClean="0">
                <a:latin typeface="Angsana New" pitchFamily="18" charset="-34"/>
              </a:rPr>
              <a:t> </a:t>
            </a:r>
            <a:r>
              <a:rPr lang="en-US" sz="3200" dirty="0" smtClean="0">
                <a:latin typeface="Angsana New" pitchFamily="18" charset="-34"/>
              </a:rPr>
              <a:t>(Staple Goods) </a:t>
            </a:r>
            <a:endParaRPr lang="th-TH" sz="3200" dirty="0" smtClean="0">
              <a:latin typeface="Angsana New" pitchFamily="18" charset="-34"/>
            </a:endParaRPr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200" dirty="0" smtClean="0">
                <a:latin typeface="Angsana New" pitchFamily="18" charset="-34"/>
              </a:rPr>
              <a:t>2. สินค้าที่ซื้อโดยแรงกระตุ้นฉับพลัน</a:t>
            </a:r>
            <a:r>
              <a:rPr lang="th-TH" sz="3200" b="1" dirty="0" smtClean="0">
                <a:latin typeface="Angsana New" pitchFamily="18" charset="-34"/>
              </a:rPr>
              <a:t> </a:t>
            </a:r>
            <a:r>
              <a:rPr lang="th-TH" sz="3200" dirty="0" smtClean="0">
                <a:latin typeface="Angsana New" pitchFamily="18" charset="-34"/>
              </a:rPr>
              <a:t>(</a:t>
            </a:r>
            <a:r>
              <a:rPr lang="en-US" sz="3200" dirty="0" smtClean="0">
                <a:latin typeface="Angsana New" pitchFamily="18" charset="-34"/>
              </a:rPr>
              <a:t>Impulse Goods) </a:t>
            </a:r>
            <a:endParaRPr lang="th-TH" sz="3200" dirty="0" smtClean="0">
              <a:latin typeface="Angsana New" pitchFamily="18" charset="-34"/>
            </a:endParaRPr>
          </a:p>
          <a:p>
            <a:pPr marL="11430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200" dirty="0" smtClean="0">
                <a:latin typeface="Angsana New" pitchFamily="18" charset="-34"/>
              </a:rPr>
              <a:t>3. สินค้าที่ซื้อยามฉุกเฉิน (</a:t>
            </a:r>
            <a:r>
              <a:rPr lang="en-US" sz="3200" dirty="0" smtClean="0">
                <a:latin typeface="Angsana New" pitchFamily="18" charset="-34"/>
              </a:rPr>
              <a:t>Emergency Goods)</a:t>
            </a:r>
            <a:r>
              <a:rPr lang="th-TH" sz="32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1057</TotalTime>
  <Words>2140</Words>
  <Application>Microsoft Office PowerPoint</Application>
  <PresentationFormat>On-screen Show (4:3)</PresentationFormat>
  <Paragraphs>176</Paragraphs>
  <Slides>37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Angsana New</vt:lpstr>
      <vt:lpstr>Cambria</vt:lpstr>
      <vt:lpstr>Calibri</vt:lpstr>
      <vt:lpstr>Cordia New</vt:lpstr>
      <vt:lpstr>Times New Roman</vt:lpstr>
      <vt:lpstr>Adjacency</vt:lpstr>
      <vt:lpstr> หน่วยที่ 7</vt:lpstr>
      <vt:lpstr>7.1 ความหมายของผลิตภัณฑ์</vt:lpstr>
      <vt:lpstr>7.1 ความหมายของผลิตภัณฑ์ (ต่อ)</vt:lpstr>
      <vt:lpstr>7.1 ความหมายของผลิตภัณฑ์ (ต่อ)</vt:lpstr>
      <vt:lpstr>7.2 ระดับผลิตภัณฑ์</vt:lpstr>
      <vt:lpstr>7.3 ประเภทของผลิตภัณฑ์</vt:lpstr>
      <vt:lpstr>PowerPoint Presentation</vt:lpstr>
      <vt:lpstr>7.3.1 ประเภทสินค้าอุปโภคบริโภค</vt:lpstr>
      <vt:lpstr>สินค้าที่ซื้อตามความสะดวก (Convenience Goods) </vt:lpstr>
      <vt:lpstr>สินค้าที่ซื้อโดยการเปรียบเทียบ (Shopping Goods) </vt:lpstr>
      <vt:lpstr>7.3.1.3 สินค้าที่ซื้อโดยเฉพาะเจาะจง </vt:lpstr>
      <vt:lpstr>7.3.1.4 สินค้าที่ไม่แสวงซื้อ </vt:lpstr>
      <vt:lpstr>7.3.2 ประเภทสินค้าอุตสาหกรรม </vt:lpstr>
      <vt:lpstr>7.4 ส่วนประสมผลิตภัณฑ์</vt:lpstr>
      <vt:lpstr>7.4.1 สายผลิตภัณฑ์ (Product Line) </vt:lpstr>
      <vt:lpstr>7.4.2 รายการผลิตภัณฑ์ (Product Item) </vt:lpstr>
      <vt:lpstr>7.5 การตัดสินใจเกี่ยวกับส่วนประสมผลิตภัณฑ์</vt:lpstr>
      <vt:lpstr>7.6 การตัดสินใจเกี่ยวกับสายผลิตภัณฑ์</vt:lpstr>
      <vt:lpstr>7.7 การตัดสินใจเกี่ยวกับตราสินค้า</vt:lpstr>
      <vt:lpstr>7.7 การตัดสินใจเกี่ยวกับตราสินค้า (ต่อ)</vt:lpstr>
      <vt:lpstr>เหตุผลของการใช้ตราสินค้า </vt:lpstr>
      <vt:lpstr>เหตุผลของการไม่ใช้ตราสินค้า</vt:lpstr>
      <vt:lpstr>การตัดสินใจเกี่ยวกับการใช้ตราสินค้า </vt:lpstr>
      <vt:lpstr>การตัดสินใจว่าจะใช้ตราสินค้าของใคร </vt:lpstr>
      <vt:lpstr>การตัดสินใจเกี่ยวกับชื่อตราสินค้า </vt:lpstr>
      <vt:lpstr>7.8 การตัดสินใจเกี่ยวกับป้ายฉลาก</vt:lpstr>
      <vt:lpstr>7.9 การตัดสินใจเรื่องการบรรจุภัณฑ์</vt:lpstr>
      <vt:lpstr>7.9.1 ความสำคัญของบรรจุภัณฑ์</vt:lpstr>
      <vt:lpstr>7.9.2 รูปลักษณะของบรรจุภัณฑ์ </vt:lpstr>
      <vt:lpstr>7.9.3 การตัดสินใจเกี่ยวกับการบรรจุภัณฑ์</vt:lpstr>
      <vt:lpstr>7.10 วงจรชีวิตผลิตภัณฑ์</vt:lpstr>
      <vt:lpstr>การล้าสมัยของผลิตภัณฑ์ (Obsolescence)</vt:lpstr>
      <vt:lpstr>7.10.2 วงจรชีวิตผลิตภัณฑ์พิเศษที่เกี่ยวข้องกับการล้าสมัยของผลิตภัณฑ์ </vt:lpstr>
      <vt:lpstr>7.10.3 กระบวนการยอมรับแฟชั่น</vt:lpstr>
      <vt:lpstr>ทฤษฎีที่เกี่ยวข้องกับการยอมรับแฟชั่น </vt:lpstr>
      <vt:lpstr>7.11 การพัฒนาผลิตภัณฑ์ใหม่</vt:lpstr>
      <vt:lpstr>7.12 กระบวนการพัฒนาผลิตภัณฑ์ใหม่</vt:lpstr>
    </vt:vector>
  </TitlesOfParts>
  <Company>- ETH0 -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7</dc:title>
  <dc:creator>ideapad G460</dc:creator>
  <cp:lastModifiedBy>aom</cp:lastModifiedBy>
  <cp:revision>74</cp:revision>
  <dcterms:created xsi:type="dcterms:W3CDTF">2010-08-29T13:16:50Z</dcterms:created>
  <dcterms:modified xsi:type="dcterms:W3CDTF">2015-05-30T02:23:18Z</dcterms:modified>
</cp:coreProperties>
</file>