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74" r:id="rId5"/>
    <p:sldId id="260" r:id="rId6"/>
    <p:sldId id="264" r:id="rId7"/>
    <p:sldId id="269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61" r:id="rId17"/>
    <p:sldId id="262" r:id="rId18"/>
    <p:sldId id="263" r:id="rId1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B2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E1B2EC2-EF99-473A-8B3F-62B21CCDC4C5}" type="datetimeFigureOut">
              <a:rPr lang="th-TH"/>
              <a:pPr>
                <a:defRPr/>
              </a:pPr>
              <a:t>30/05/58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052B61F-0BC3-4C04-A6EC-5B10240221B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8634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4AD98C48-E367-4350-8154-636A94A4A85E}" type="slidenum">
              <a:rPr lang="th-TH" sz="1200" smtClean="0"/>
              <a:pPr eaLnBrk="1" hangingPunct="1"/>
              <a:t>4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Cordia New" pitchFamily="34" charset="-34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AF9478F3-9FD3-4E9C-B60D-2E33A1F9C48B}" type="slidenum">
              <a:rPr lang="th-TH" sz="1200" smtClean="0"/>
              <a:pPr eaLnBrk="1" hangingPunct="1"/>
              <a:t>16</a:t>
            </a:fld>
            <a:endParaRPr lang="th-T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145BE-B602-4C14-8085-D03AEC7487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434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3E928-F4D5-4A3C-88F7-EFEE60AF1EF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604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5DFDC-590F-4808-A925-C946A948BD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839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B5EBF-64B5-4522-976D-5F73D6DB762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381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445AD-2B59-44EB-BB59-318A7A087B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69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71E6B-CED1-4F3C-B7A7-DC840FD589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9891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9A30B-E33F-4C06-9B7E-4D1D505793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073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BF1E3-E6BF-46CF-9297-FC550BDDCD0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234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1C1A8-CDFE-4A29-824C-0AC5C09C71B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13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0BF18-D7E7-4339-B06D-A1741BB139E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999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2020-501E-48DA-9EAD-E19E03B4C4E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2925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66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F6DD22FF-6780-45EC-B41C-7BBDAFFF5F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66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75" y="1643063"/>
            <a:ext cx="7772400" cy="1470025"/>
          </a:xfrm>
        </p:spPr>
        <p:txBody>
          <a:bodyPr/>
          <a:lstStyle/>
          <a:p>
            <a:pPr eaLnBrk="1" hangingPunct="1"/>
            <a:r>
              <a:rPr lang="th-TH" altLang="zh-CN" sz="5400" b="1" smtClean="0">
                <a:latin typeface="Angsana New" pitchFamily="18" charset="-34"/>
              </a:rPr>
              <a:t>หน่วยที่ 6</a:t>
            </a:r>
            <a:endParaRPr lang="th-TH" sz="5400" b="1" smtClean="0">
              <a:latin typeface="Angsana New" pitchFamily="18" charset="-34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068638"/>
            <a:ext cx="6400800" cy="1752600"/>
          </a:xfrm>
        </p:spPr>
        <p:txBody>
          <a:bodyPr/>
          <a:lstStyle/>
          <a:p>
            <a:pPr eaLnBrk="1" hangingPunct="1"/>
            <a:r>
              <a:rPr lang="th-TH" altLang="zh-CN" sz="6000" b="1" smtClean="0">
                <a:latin typeface="Angsana New" pitchFamily="18" charset="-34"/>
              </a:rPr>
              <a:t>พฤติกรรมผู้บริโภค</a:t>
            </a:r>
            <a:endParaRPr lang="th-TH" sz="60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smtClean="0">
                <a:solidFill>
                  <a:schemeClr val="tx1"/>
                </a:solidFill>
              </a:rPr>
              <a:t>ชั้นของสังคม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ชั้นของสังคมชั้นกลาง (</a:t>
            </a:r>
            <a:r>
              <a:rPr lang="en-US" sz="3600" dirty="0" smtClean="0">
                <a:latin typeface="Angsana New" pitchFamily="18" charset="-34"/>
              </a:rPr>
              <a:t>Middle Class)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ชั้นของสังคมชั้นกลางส่วนบน </a:t>
            </a:r>
            <a:r>
              <a:rPr lang="en-US" sz="3600" dirty="0" smtClean="0">
                <a:latin typeface="Angsana New" pitchFamily="18" charset="-34"/>
              </a:rPr>
              <a:t>(Upper–middle Class)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ชั้นของสังคมชั้นกลางส่วนล่าง(</a:t>
            </a:r>
            <a:r>
              <a:rPr lang="en-US" sz="3600" dirty="0" smtClean="0">
                <a:latin typeface="Angsana New" pitchFamily="18" charset="-34"/>
              </a:rPr>
              <a:t>Lower-middle Class)</a:t>
            </a:r>
            <a:endParaRPr lang="en-US" sz="3600" dirty="0" smtClean="0">
              <a:latin typeface="Angsana New" pitchFamily="18" charset="-34"/>
              <a:ea typeface="+mn-ea"/>
            </a:endParaRPr>
          </a:p>
          <a:p>
            <a:pPr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ชั้นของสังคมชั้นต่ำ </a:t>
            </a:r>
            <a:r>
              <a:rPr lang="en-US" sz="3600" dirty="0" smtClean="0">
                <a:latin typeface="Angsana New" pitchFamily="18" charset="-34"/>
              </a:rPr>
              <a:t>(Lower Class)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ชั้นของสังคมชั้นต่ำส่วนบน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en-US" sz="3600" dirty="0" smtClean="0">
                <a:latin typeface="Angsana New" pitchFamily="18" charset="-34"/>
              </a:rPr>
              <a:t>(Upper–lower Class)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ชั้นของสังคมชั้นต่ำส่วนล่าง </a:t>
            </a:r>
            <a:r>
              <a:rPr lang="en-US" sz="3600" dirty="0" smtClean="0">
                <a:latin typeface="Angsana New" pitchFamily="18" charset="-34"/>
              </a:rPr>
              <a:t>(Lower–lower Class)</a:t>
            </a: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ปัจจัยทางด้านสังคม</a:t>
            </a:r>
            <a:endParaRPr lang="th-TH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97225"/>
          </a:xfrm>
        </p:spPr>
        <p:txBody>
          <a:bodyPr/>
          <a:lstStyle/>
          <a:p>
            <a:pPr eaLnBrk="1" hangingPunct="1"/>
            <a:r>
              <a:rPr lang="th-TH" sz="3600" b="1" smtClean="0"/>
              <a:t>บทบาทและสถานภาพของบุคคล</a:t>
            </a:r>
          </a:p>
          <a:p>
            <a:pPr lvl="1" eaLnBrk="1" hangingPunct="1"/>
            <a:r>
              <a:rPr lang="th-TH" sz="3600" b="1" smtClean="0">
                <a:latin typeface="Angsana New" pitchFamily="18" charset="-34"/>
              </a:rPr>
              <a:t>บทบาท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</a:rPr>
              <a:t>(Role) </a:t>
            </a:r>
            <a:r>
              <a:rPr lang="th-TH" sz="3600" smtClean="0">
                <a:latin typeface="Angsana New" pitchFamily="18" charset="-34"/>
              </a:rPr>
              <a:t>คือ การทำตามหน้าที่ที่สังคมกำหนด </a:t>
            </a:r>
          </a:p>
          <a:p>
            <a:pPr lvl="1" eaLnBrk="1" hangingPunct="1"/>
            <a:r>
              <a:rPr lang="th-TH" sz="3600" b="1" smtClean="0">
                <a:latin typeface="Angsana New" pitchFamily="18" charset="-34"/>
              </a:rPr>
              <a:t>สถานภาพ</a:t>
            </a:r>
            <a:r>
              <a:rPr lang="en-US" sz="3600" smtClean="0">
                <a:latin typeface="Angsana New" pitchFamily="18" charset="-34"/>
              </a:rPr>
              <a:t>(Status)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th-TH" sz="3600" smtClean="0"/>
              <a:t>คือ ฐานะหรือตำแหน่งของบุคคลที่ปรากฏในสังคม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85750" y="260350"/>
            <a:ext cx="8229600" cy="936625"/>
          </a:xfrm>
        </p:spPr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ปัจจัยส่วนบุคคล</a:t>
            </a:r>
            <a:endParaRPr lang="th-TH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00688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Angsana New" pitchFamily="18" charset="-34"/>
              </a:rPr>
              <a:t>อายุ </a:t>
            </a:r>
            <a:r>
              <a:rPr lang="en-US" b="1" smtClean="0">
                <a:latin typeface="Angsana New" pitchFamily="18" charset="-34"/>
              </a:rPr>
              <a:t>(Age)</a:t>
            </a:r>
          </a:p>
          <a:p>
            <a:pPr eaLnBrk="1" hangingPunct="1"/>
            <a:r>
              <a:rPr lang="th-TH" b="1" smtClean="0">
                <a:latin typeface="Angsana New" pitchFamily="18" charset="-34"/>
              </a:rPr>
              <a:t>วงจรชีวิตครอบครัว </a:t>
            </a:r>
            <a:r>
              <a:rPr lang="en-US" b="1" smtClean="0">
                <a:latin typeface="Angsana New" pitchFamily="18" charset="-34"/>
              </a:rPr>
              <a:t>(Family Life Cycle)</a:t>
            </a:r>
          </a:p>
          <a:p>
            <a:pPr lvl="1" eaLnBrk="1" hangingPunct="1"/>
            <a:r>
              <a:rPr lang="th-TH" smtClean="0"/>
              <a:t>ขั้นที่ 1 ขั้นหนุ่มสาว</a:t>
            </a:r>
          </a:p>
          <a:p>
            <a:pPr lvl="1" eaLnBrk="1" hangingPunct="1"/>
            <a:r>
              <a:rPr lang="th-TH" smtClean="0"/>
              <a:t>ขั้นที่ 2 ขั้นหนุ่มสาวแต่งงานแล้วแต่ยังไม่มีบุตร</a:t>
            </a:r>
          </a:p>
          <a:p>
            <a:pPr lvl="1" eaLnBrk="1" hangingPunct="1"/>
            <a:r>
              <a:rPr lang="th-TH" smtClean="0"/>
              <a:t>ขั้นที่ 3 ขั้นแต่งงานแล้วมีบุตรยังเล็ก</a:t>
            </a:r>
          </a:p>
          <a:p>
            <a:pPr lvl="1" eaLnBrk="1" hangingPunct="1"/>
            <a:r>
              <a:rPr lang="th-TH" smtClean="0"/>
              <a:t>ขั้นที่ 4  ขั้นแต่งงานมีบุตรที่โตแล้วและบุตรยังพักอาศัยอยู่กับบิดามารดา</a:t>
            </a:r>
          </a:p>
          <a:p>
            <a:pPr lvl="1" eaLnBrk="1" hangingPunct="1"/>
            <a:r>
              <a:rPr lang="th-TH" smtClean="0"/>
              <a:t>ขั้นที่ 5 ขั้นแต่งงานมีบุตรที่แยกไปมีครอบครัวใหม่และหัวหน้าครอบครัว                      ยังทำงาน</a:t>
            </a:r>
          </a:p>
          <a:p>
            <a:pPr lvl="1" eaLnBrk="1" hangingPunct="1"/>
            <a:r>
              <a:rPr lang="th-TH" smtClean="0"/>
              <a:t>ขั้นที่ 6  ขั้นแต่งงานบุตรแยกไปมีครอบครัวใหม่ แต่หัวหน้าครอบครัวไม่ทำงาน</a:t>
            </a:r>
          </a:p>
          <a:p>
            <a:pPr lvl="1" eaLnBrk="1" hangingPunct="1"/>
            <a:r>
              <a:rPr lang="th-TH" smtClean="0"/>
              <a:t> ขั้นที่ 7  ขั้นครอบครัวเหลือแต่บิดาหรือมารดา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85813"/>
          </a:xfrm>
        </p:spPr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ปัจจัยส่วนบุคคล</a:t>
            </a:r>
            <a:endParaRPr lang="th-TH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Angsana New" pitchFamily="18" charset="-34"/>
              </a:rPr>
              <a:t>อาชีพ</a:t>
            </a:r>
            <a:r>
              <a:rPr lang="en-US" sz="3600" b="1" smtClean="0">
                <a:latin typeface="Angsana New" pitchFamily="18" charset="-34"/>
              </a:rPr>
              <a:t> (Occupation)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รายได้ </a:t>
            </a:r>
            <a:r>
              <a:rPr lang="en-US" sz="3600" b="1" smtClean="0">
                <a:latin typeface="Angsana New" pitchFamily="18" charset="-34"/>
              </a:rPr>
              <a:t>(Income)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รูปแบบการดำเนินชีวิต </a:t>
            </a:r>
            <a:r>
              <a:rPr lang="en-US" sz="3600" b="1" smtClean="0">
                <a:latin typeface="Angsana New" pitchFamily="18" charset="-34"/>
              </a:rPr>
              <a:t>(Lifestyle)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บุคลิกภาพและความคิดเกี่ยวกับตนเอง</a:t>
            </a:r>
            <a:endParaRPr lang="en-US" sz="3600" b="1" smtClean="0">
              <a:latin typeface="Angsana New" pitchFamily="18" charset="-34"/>
            </a:endParaRPr>
          </a:p>
          <a:p>
            <a:pPr lvl="1" eaLnBrk="1" hangingPunct="1"/>
            <a:r>
              <a:rPr lang="th-TH" sz="3200" smtClean="0">
                <a:latin typeface="Angsana New" pitchFamily="18" charset="-34"/>
              </a:rPr>
              <a:t>บุคลิกภาพ </a:t>
            </a:r>
            <a:r>
              <a:rPr lang="en-US" sz="3200" smtClean="0">
                <a:latin typeface="Angsana New" pitchFamily="18" charset="-34"/>
              </a:rPr>
              <a:t>(Personality)</a:t>
            </a:r>
            <a:r>
              <a:rPr lang="th-TH" sz="3200" smtClean="0">
                <a:latin typeface="Angsana New" pitchFamily="18" charset="-34"/>
              </a:rPr>
              <a:t> คือ สภาพนิสัยเฉพาะคน </a:t>
            </a:r>
          </a:p>
          <a:p>
            <a:pPr lvl="1" eaLnBrk="1" hangingPunct="1"/>
            <a:r>
              <a:rPr lang="th-TH" sz="3200" smtClean="0">
                <a:latin typeface="Angsana New" pitchFamily="18" charset="-34"/>
              </a:rPr>
              <a:t>ความคิดเกี่ยวกับตนเอง </a:t>
            </a:r>
            <a:r>
              <a:rPr lang="en-US" sz="3200" smtClean="0">
                <a:latin typeface="Angsana New" pitchFamily="18" charset="-34"/>
              </a:rPr>
              <a:t>(Self- concept)</a:t>
            </a:r>
            <a:r>
              <a:rPr lang="th-TH" sz="3200" smtClean="0">
                <a:latin typeface="Angsana New" pitchFamily="18" charset="-34"/>
              </a:rPr>
              <a:t> คือ ความรู้สึกนึกคิดของคนที่มีต่อตนเอง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ปัจจัยด้านจิตวิทยา</a:t>
            </a:r>
            <a:endParaRPr lang="th-TH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การจูงใจ </a:t>
            </a:r>
            <a:r>
              <a:rPr lang="en-US" sz="4000" b="1" smtClean="0">
                <a:latin typeface="Angsana New" pitchFamily="18" charset="-34"/>
              </a:rPr>
              <a:t>(Motivation)</a:t>
            </a:r>
          </a:p>
          <a:p>
            <a:pPr lvl="1" eaLnBrk="1" hangingPunct="1"/>
            <a:r>
              <a:rPr lang="th-TH" sz="3200" smtClean="0">
                <a:latin typeface="Angsana New" pitchFamily="18" charset="-34"/>
              </a:rPr>
              <a:t>ทฤษฎีการจูงใจของมาสโลว์ </a:t>
            </a:r>
            <a:r>
              <a:rPr lang="en-US" sz="3200" smtClean="0">
                <a:latin typeface="Angsana New" pitchFamily="18" charset="-34"/>
              </a:rPr>
              <a:t>(Maslow’s Theory of Motivation)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ความต้องการทางด้านร่างกาย</a:t>
            </a:r>
            <a:r>
              <a:rPr lang="en-US" sz="3200" smtClean="0">
                <a:latin typeface="Angsana New" pitchFamily="18" charset="-34"/>
              </a:rPr>
              <a:t> (Physiological Needs /Basic Needs)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ความต้องการความปลอดภัยในชีวิต </a:t>
            </a:r>
            <a:r>
              <a:rPr lang="en-US" sz="3200" smtClean="0">
                <a:latin typeface="Angsana New" pitchFamily="18" charset="-34"/>
              </a:rPr>
              <a:t>(Safety Needs)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ความต้องการด้านสังคม</a:t>
            </a:r>
            <a:r>
              <a:rPr lang="en-US" sz="3200" smtClean="0">
                <a:latin typeface="Angsana New" pitchFamily="18" charset="-34"/>
              </a:rPr>
              <a:t> (Social Needs)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ความต้องการการยกย่อง </a:t>
            </a:r>
            <a:r>
              <a:rPr lang="en-US" sz="3200" smtClean="0">
                <a:latin typeface="Angsana New" pitchFamily="18" charset="-34"/>
              </a:rPr>
              <a:t>(Esteem Needs)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ความต้องการความสำเร็จในชีวิต (</a:t>
            </a:r>
            <a:r>
              <a:rPr lang="en-US" sz="3200" smtClean="0">
                <a:latin typeface="Angsana New" pitchFamily="18" charset="-34"/>
              </a:rPr>
              <a:t>Self-actualization Needs</a:t>
            </a:r>
            <a:r>
              <a:rPr lang="th-TH" sz="3200" smtClean="0">
                <a:latin typeface="Angsana New" pitchFamily="18" charset="-34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ปัจจัยด้านจิตวิทยา</a:t>
            </a:r>
            <a:endParaRPr lang="th-TH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054600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Angsana New" pitchFamily="18" charset="-34"/>
              </a:rPr>
              <a:t>การรับรู้ </a:t>
            </a:r>
            <a:r>
              <a:rPr lang="en-US" b="1" smtClean="0">
                <a:latin typeface="Angsana New" pitchFamily="18" charset="-34"/>
              </a:rPr>
              <a:t>(Perception)</a:t>
            </a:r>
            <a:r>
              <a:rPr lang="th-TH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b="1" smtClean="0">
                <a:latin typeface="Angsana New" pitchFamily="18" charset="-34"/>
              </a:rPr>
              <a:t>การเรียนรู้ </a:t>
            </a:r>
            <a:r>
              <a:rPr lang="en-US" b="1" smtClean="0">
                <a:latin typeface="Angsana New" pitchFamily="18" charset="-34"/>
              </a:rPr>
              <a:t>(Learning)</a:t>
            </a:r>
          </a:p>
          <a:p>
            <a:pPr lvl="1" eaLnBrk="1" hangingPunct="1"/>
            <a:r>
              <a:rPr lang="th-TH" sz="3200" smtClean="0">
                <a:latin typeface="Angsana New" pitchFamily="18" charset="-34"/>
              </a:rPr>
              <a:t>ทฤษฎีการกระตุ้นและการตอบสนองที่มีแรงเสริม</a:t>
            </a:r>
            <a:r>
              <a:rPr lang="en-US" sz="3200" smtClean="0">
                <a:latin typeface="Angsana New" pitchFamily="18" charset="-34"/>
              </a:rPr>
              <a:t>(Reinforcement)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แรงขับ </a:t>
            </a:r>
            <a:r>
              <a:rPr lang="en-US" sz="3200" smtClean="0">
                <a:latin typeface="Angsana New" pitchFamily="18" charset="-34"/>
              </a:rPr>
              <a:t>(Drive) </a:t>
            </a:r>
            <a:endParaRPr lang="th-TH" sz="3200" smtClean="0">
              <a:latin typeface="Angsana New" pitchFamily="18" charset="-34"/>
            </a:endParaRP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สัญญาณ </a:t>
            </a:r>
            <a:r>
              <a:rPr lang="en-US" sz="3200" smtClean="0">
                <a:latin typeface="Angsana New" pitchFamily="18" charset="-34"/>
              </a:rPr>
              <a:t>(Cues)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การตอบสนอง </a:t>
            </a:r>
            <a:r>
              <a:rPr lang="en-US" sz="3200" smtClean="0">
                <a:latin typeface="Angsana New" pitchFamily="18" charset="-34"/>
              </a:rPr>
              <a:t>(Response) </a:t>
            </a:r>
            <a:endParaRPr lang="th-TH" sz="3200" smtClean="0">
              <a:latin typeface="Angsana New" pitchFamily="18" charset="-34"/>
            </a:endParaRP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แรงเสริมหรือสิ่งสนับสนุน </a:t>
            </a:r>
            <a:r>
              <a:rPr lang="en-US" sz="3200" smtClean="0">
                <a:latin typeface="Angsana New" pitchFamily="18" charset="-34"/>
              </a:rPr>
              <a:t>(Reinforcement)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/>
            <a:r>
              <a:rPr lang="th-TH" b="1" smtClean="0">
                <a:latin typeface="Angsana New" pitchFamily="18" charset="-34"/>
              </a:rPr>
              <a:t>ทัศนคติและความเชื่อ </a:t>
            </a:r>
            <a:r>
              <a:rPr lang="en-US" b="1" smtClean="0">
                <a:latin typeface="Angsana New" pitchFamily="18" charset="-34"/>
              </a:rPr>
              <a:t>(Attitudes and Beliefs)</a:t>
            </a:r>
            <a:r>
              <a:rPr lang="th-TH" b="1" smtClean="0">
                <a:latin typeface="Angsana New" pitchFamily="18" charset="-34"/>
              </a:rPr>
              <a:t>  </a:t>
            </a:r>
            <a:endParaRPr lang="th-TH" sz="40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6.3.1 </a:t>
            </a:r>
            <a:r>
              <a:rPr lang="th-TH" altLang="zh-CN" b="1" smtClean="0">
                <a:latin typeface="Angsana New" pitchFamily="18" charset="-34"/>
              </a:rPr>
              <a:t>กระบวนการตัดสินใจซื้อของผู้บริโภค</a:t>
            </a:r>
            <a:endParaRPr lang="th-TH" b="1" smtClean="0">
              <a:latin typeface="Angsana New" pitchFamily="18" charset="-34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altLang="zh-CN" sz="3600" smtClean="0">
                <a:latin typeface="Angsana New" pitchFamily="18" charset="-34"/>
              </a:rPr>
              <a:t>การตระหนักถึงปัญหา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 (Problem Recognition)</a:t>
            </a:r>
            <a:r>
              <a:rPr lang="th-TH" altLang="zh-CN" sz="3600" smtClean="0">
                <a:latin typeface="Angsana New" pitchFamily="18" charset="-34"/>
              </a:rPr>
              <a:t> </a:t>
            </a:r>
            <a:endParaRPr lang="en-US" altLang="zh-CN" sz="3600" smtClean="0">
              <a:latin typeface="Angsana New" pitchFamily="18" charset="-34"/>
              <a:ea typeface="SimSun" pitchFamily="2" charset="-122"/>
            </a:endParaRPr>
          </a:p>
          <a:p>
            <a:pPr eaLnBrk="1" hangingPunct="1"/>
            <a:r>
              <a:rPr lang="th-TH" altLang="zh-CN" sz="3600" smtClean="0">
                <a:latin typeface="Angsana New" pitchFamily="18" charset="-34"/>
              </a:rPr>
              <a:t>การค้นหาข้อมูล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(Information Search) </a:t>
            </a:r>
          </a:p>
          <a:p>
            <a:pPr eaLnBrk="1" hangingPunct="1"/>
            <a:r>
              <a:rPr lang="th-TH" altLang="zh-CN" sz="3600" smtClean="0">
                <a:latin typeface="Angsana New" pitchFamily="18" charset="-34"/>
              </a:rPr>
              <a:t>การประเมินค่าทางเลือก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(Evaluation of Alternatives) </a:t>
            </a:r>
          </a:p>
          <a:p>
            <a:pPr eaLnBrk="1" hangingPunct="1"/>
            <a:r>
              <a:rPr lang="th-TH" altLang="zh-CN" sz="3600" smtClean="0">
                <a:latin typeface="Angsana New" pitchFamily="18" charset="-34"/>
              </a:rPr>
              <a:t>การตัดสินใจซื้อ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(Purchase Decision) </a:t>
            </a:r>
          </a:p>
          <a:p>
            <a:pPr eaLnBrk="1" hangingPunct="1"/>
            <a:r>
              <a:rPr lang="th-TH" altLang="zh-CN" sz="3600" smtClean="0">
                <a:latin typeface="Angsana New" pitchFamily="18" charset="-34"/>
              </a:rPr>
              <a:t>พฤติกรรมหลังการซื้อ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(Post Purchase Behavior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)</a:t>
            </a:r>
            <a:r>
              <a:rPr lang="th-TH" altLang="zh-CN" sz="4400" smtClean="0">
                <a:latin typeface="Angsana New" pitchFamily="18" charset="-34"/>
              </a:rPr>
              <a:t> </a:t>
            </a:r>
            <a:endParaRPr lang="th-TH" sz="44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chemeClr val="tx1"/>
                </a:solidFill>
                <a:latin typeface="Angsana New" pitchFamily="18" charset="-34"/>
                <a:ea typeface="SimSun" pitchFamily="2" charset="-122"/>
              </a:rPr>
              <a:t>6.3.2</a:t>
            </a:r>
            <a:r>
              <a:rPr lang="th-TH" altLang="zh-CN" sz="4000" b="1" smtClean="0">
                <a:solidFill>
                  <a:schemeClr val="tx1"/>
                </a:solidFill>
                <a:latin typeface="Angsana New" pitchFamily="18" charset="-34"/>
              </a:rPr>
              <a:t> กระบวนการตัดสินใจซื้อผลิตภัณฑ์ใหม่ของผู้บริโภค</a:t>
            </a:r>
            <a:r>
              <a:rPr lang="th-TH" altLang="zh-CN" sz="4000" smtClean="0">
                <a:solidFill>
                  <a:schemeClr val="tx1"/>
                </a:solidFill>
                <a:latin typeface="Angsana New" pitchFamily="18" charset="-34"/>
              </a:rPr>
              <a:t> </a:t>
            </a:r>
            <a:endParaRPr lang="th-TH" sz="4000" smtClean="0">
              <a:solidFill>
                <a:schemeClr val="tx1"/>
              </a:solidFill>
              <a:latin typeface="Angsana New" pitchFamily="18" charset="-34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1628775"/>
            <a:ext cx="5338763" cy="4060825"/>
          </a:xfrm>
        </p:spPr>
        <p:txBody>
          <a:bodyPr/>
          <a:lstStyle/>
          <a:p>
            <a:pPr eaLnBrk="1" hangingPunct="1"/>
            <a:r>
              <a:rPr lang="th-TH" altLang="zh-CN" sz="4000" smtClean="0">
                <a:latin typeface="Angsana New" pitchFamily="18" charset="-34"/>
              </a:rPr>
              <a:t>การรู้จัก (</a:t>
            </a:r>
            <a:r>
              <a:rPr lang="en-US" altLang="zh-CN" sz="4000" smtClean="0">
                <a:latin typeface="Angsana New" pitchFamily="18" charset="-34"/>
                <a:ea typeface="SimSun" pitchFamily="2" charset="-122"/>
              </a:rPr>
              <a:t>Awareness)</a:t>
            </a:r>
            <a:r>
              <a:rPr lang="th-TH" altLang="zh-CN" sz="4000" smtClean="0">
                <a:latin typeface="Angsana New" pitchFamily="18" charset="-34"/>
              </a:rPr>
              <a:t> </a:t>
            </a:r>
            <a:endParaRPr lang="en-US" altLang="zh-CN" sz="4000" smtClean="0">
              <a:latin typeface="Angsana New" pitchFamily="18" charset="-34"/>
              <a:ea typeface="SimSun" pitchFamily="2" charset="-122"/>
            </a:endParaRPr>
          </a:p>
          <a:p>
            <a:pPr eaLnBrk="1" hangingPunct="1"/>
            <a:r>
              <a:rPr lang="th-TH" altLang="zh-CN" sz="4000" smtClean="0">
                <a:latin typeface="Angsana New" pitchFamily="18" charset="-34"/>
              </a:rPr>
              <a:t>ความสนใจ (</a:t>
            </a:r>
            <a:r>
              <a:rPr lang="en-US" altLang="zh-CN" sz="4000" smtClean="0">
                <a:latin typeface="Angsana New" pitchFamily="18" charset="-34"/>
                <a:ea typeface="SimSun" pitchFamily="2" charset="-122"/>
              </a:rPr>
              <a:t>Interest)</a:t>
            </a:r>
            <a:r>
              <a:rPr lang="th-TH" altLang="zh-CN" sz="400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altLang="zh-CN" sz="4000" smtClean="0">
                <a:latin typeface="Angsana New" pitchFamily="18" charset="-34"/>
              </a:rPr>
              <a:t>การประเมินค่า (</a:t>
            </a:r>
            <a:r>
              <a:rPr lang="en-US" altLang="zh-CN" sz="4000" smtClean="0">
                <a:latin typeface="Angsana New" pitchFamily="18" charset="-34"/>
                <a:ea typeface="SimSun" pitchFamily="2" charset="-122"/>
              </a:rPr>
              <a:t>Evaluation) </a:t>
            </a:r>
            <a:endParaRPr lang="th-TH" altLang="zh-CN" sz="4000" smtClean="0">
              <a:latin typeface="Angsana New" pitchFamily="18" charset="-34"/>
            </a:endParaRPr>
          </a:p>
          <a:p>
            <a:pPr eaLnBrk="1" hangingPunct="1"/>
            <a:r>
              <a:rPr lang="th-TH" altLang="zh-CN" sz="4000" smtClean="0">
                <a:latin typeface="Angsana New" pitchFamily="18" charset="-34"/>
              </a:rPr>
              <a:t>การทดลองบริโภค (</a:t>
            </a:r>
            <a:r>
              <a:rPr lang="en-US" altLang="zh-CN" sz="4000" smtClean="0">
                <a:latin typeface="Angsana New" pitchFamily="18" charset="-34"/>
                <a:ea typeface="SimSun" pitchFamily="2" charset="-122"/>
              </a:rPr>
              <a:t>Trial)</a:t>
            </a:r>
            <a:r>
              <a:rPr lang="th-TH" altLang="zh-CN" sz="400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altLang="zh-CN" sz="4000" smtClean="0">
                <a:latin typeface="Angsana New" pitchFamily="18" charset="-34"/>
              </a:rPr>
              <a:t>การยอมรับ </a:t>
            </a:r>
            <a:r>
              <a:rPr lang="en-US" altLang="zh-CN" sz="4000" smtClean="0">
                <a:latin typeface="Angsana New" pitchFamily="18" charset="-34"/>
                <a:ea typeface="SimSun" pitchFamily="2" charset="-122"/>
              </a:rPr>
              <a:t>(Adoption)</a:t>
            </a:r>
            <a:r>
              <a:rPr lang="th-TH" altLang="zh-CN" sz="4000" smtClean="0">
                <a:latin typeface="Angsana New" pitchFamily="18" charset="-34"/>
              </a:rPr>
              <a:t> </a:t>
            </a:r>
          </a:p>
          <a:p>
            <a:pPr eaLnBrk="1" hangingPunct="1"/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6.4 </a:t>
            </a:r>
            <a:r>
              <a:rPr lang="th-TH" altLang="zh-CN" b="1" smtClean="0">
                <a:latin typeface="Angsana New" pitchFamily="18" charset="-34"/>
              </a:rPr>
              <a:t>บทบาทของผู้เกี่ยวข้องกับการซื้อสินค้าหรือบริการ</a:t>
            </a:r>
            <a:endParaRPr lang="th-TH" b="1" smtClean="0">
              <a:latin typeface="Angsana New" pitchFamily="18" charset="-34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484313"/>
            <a:ext cx="6275387" cy="4205287"/>
          </a:xfrm>
        </p:spPr>
        <p:txBody>
          <a:bodyPr/>
          <a:lstStyle/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ผู้ริเริ่ม</a:t>
            </a:r>
            <a:r>
              <a:rPr lang="th-TH" altLang="zh-CN" sz="4400" smtClean="0">
                <a:latin typeface="Angsana New" pitchFamily="18" charset="-34"/>
              </a:rPr>
              <a:t> (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Initiator)</a:t>
            </a:r>
            <a:r>
              <a:rPr lang="th-TH" altLang="zh-CN" sz="440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ผู้มีอิทธิพลต่อการซื้อ</a:t>
            </a:r>
            <a:r>
              <a:rPr lang="th-TH" altLang="zh-CN" sz="4400" smtClean="0">
                <a:latin typeface="Angsana New" pitchFamily="18" charset="-34"/>
              </a:rPr>
              <a:t> 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(Influencer) </a:t>
            </a:r>
            <a:endParaRPr lang="th-TH" altLang="zh-CN" sz="4400" smtClean="0">
              <a:latin typeface="Angsana New" pitchFamily="18" charset="-34"/>
            </a:endParaRPr>
          </a:p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ผู้ตัดสินใจซื้อ</a:t>
            </a:r>
            <a:r>
              <a:rPr lang="th-TH" altLang="zh-CN" sz="4400" smtClean="0">
                <a:latin typeface="Angsana New" pitchFamily="18" charset="-34"/>
              </a:rPr>
              <a:t> 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(Decider)</a:t>
            </a:r>
            <a:r>
              <a:rPr lang="th-TH" altLang="zh-CN" sz="440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ผู้ซื้อ 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(Buyer)</a:t>
            </a:r>
            <a:r>
              <a:rPr lang="th-TH" altLang="zh-CN" sz="440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ผู้ใช้</a:t>
            </a:r>
            <a:r>
              <a:rPr lang="th-TH" altLang="zh-CN" sz="4400" smtClean="0">
                <a:latin typeface="Angsana New" pitchFamily="18" charset="-34"/>
              </a:rPr>
              <a:t> (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User)</a:t>
            </a:r>
            <a:r>
              <a:rPr lang="th-TH" altLang="zh-CN" sz="4400" smtClean="0">
                <a:latin typeface="Angsana New" pitchFamily="18" charset="-34"/>
              </a:rPr>
              <a:t> </a:t>
            </a:r>
            <a:endParaRPr lang="th-TH" sz="44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zh-CN" sz="4800" b="1" smtClean="0">
                <a:latin typeface="Angsana New" pitchFamily="18" charset="-34"/>
                <a:ea typeface="SimSun" pitchFamily="2" charset="-122"/>
              </a:rPr>
              <a:t>6.1 </a:t>
            </a:r>
            <a:r>
              <a:rPr lang="th-TH" altLang="zh-CN" sz="4800" b="1" smtClean="0">
                <a:latin typeface="Angsana New" pitchFamily="18" charset="-34"/>
              </a:rPr>
              <a:t>พฤติกรรมผู้บริโภค</a:t>
            </a:r>
            <a:endParaRPr lang="th-TH" sz="4800" b="1" smtClean="0">
              <a:latin typeface="Angsana New" pitchFamily="18" charset="-34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229600" cy="4525963"/>
          </a:xfrm>
        </p:spPr>
        <p:txBody>
          <a:bodyPr/>
          <a:lstStyle/>
          <a:p>
            <a:pPr eaLnBrk="1" hangingPunct="1"/>
            <a:endParaRPr lang="th-TH" altLang="zh-CN" sz="4400" b="1" smtClean="0">
              <a:latin typeface="Angsana New" pitchFamily="18" charset="-34"/>
            </a:endParaRPr>
          </a:p>
          <a:p>
            <a:pPr eaLnBrk="1" hangingPunct="1"/>
            <a:r>
              <a:rPr lang="th-TH" altLang="zh-CN" sz="4400" b="1" smtClean="0">
                <a:latin typeface="Angsana New" pitchFamily="18" charset="-34"/>
              </a:rPr>
              <a:t>พฤติกรรมผู้บริโภค</a:t>
            </a:r>
            <a:r>
              <a:rPr lang="th-TH" altLang="zh-CN" sz="4400" smtClean="0">
                <a:latin typeface="Angsana New" pitchFamily="18" charset="-34"/>
              </a:rPr>
              <a:t> 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(Consumer Behavior </a:t>
            </a:r>
            <a:r>
              <a:rPr lang="th-TH" altLang="zh-CN" sz="4400" smtClean="0">
                <a:latin typeface="Angsana New" pitchFamily="18" charset="-34"/>
              </a:rPr>
              <a:t>หรือ </a:t>
            </a:r>
            <a:r>
              <a:rPr lang="en-US" altLang="zh-CN" sz="4400" smtClean="0">
                <a:latin typeface="Angsana New" pitchFamily="18" charset="-34"/>
                <a:ea typeface="SimSun" pitchFamily="2" charset="-122"/>
              </a:rPr>
              <a:t>Buyer Behavior</a:t>
            </a:r>
            <a:r>
              <a:rPr lang="th-TH" altLang="zh-CN" sz="4400" smtClean="0">
                <a:latin typeface="Angsana New" pitchFamily="18" charset="-34"/>
              </a:rPr>
              <a:t>) หมายถึง </a:t>
            </a:r>
            <a:r>
              <a:rPr lang="th-TH" altLang="zh-CN" sz="4400" b="1" smtClean="0">
                <a:latin typeface="Angsana New" pitchFamily="18" charset="-34"/>
              </a:rPr>
              <a:t>กระบวนการตัดสินใจของผู้บริโภคที่เกี่ยวข้องกับการซื้อหรือการใช้สินค้าหรือบริการ</a:t>
            </a:r>
            <a:r>
              <a:rPr lang="en-US" altLang="zh-CN" sz="4400" b="1" smtClean="0">
                <a:latin typeface="Angsana New" pitchFamily="18" charset="-34"/>
                <a:ea typeface="SimSun" pitchFamily="2" charset="-122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4400" b="1" smtClean="0">
                <a:latin typeface="Angsana New" pitchFamily="18" charset="-34"/>
                <a:ea typeface="SimSun" pitchFamily="2" charset="-122"/>
              </a:rPr>
              <a:t>				</a:t>
            </a:r>
            <a:endParaRPr lang="th-TH" sz="44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865188"/>
          </a:xfrm>
        </p:spPr>
        <p:txBody>
          <a:bodyPr/>
          <a:lstStyle/>
          <a:p>
            <a:pPr eaLnBrk="1" hangingPunct="1"/>
            <a:r>
              <a:rPr lang="th-TH" altLang="zh-CN" sz="4000" b="1" smtClean="0">
                <a:latin typeface="Angsana New" pitchFamily="18" charset="-34"/>
              </a:rPr>
              <a:t>ลักษณะพฤติกรรมของผู้บริโภคเป็นกระบวนการ</a:t>
            </a:r>
            <a:br>
              <a:rPr lang="th-TH" altLang="zh-CN" sz="4000" b="1" smtClean="0">
                <a:latin typeface="Angsana New" pitchFamily="18" charset="-34"/>
              </a:rPr>
            </a:br>
            <a:endParaRPr lang="th-TH" sz="4000" b="1" smtClean="0">
              <a:latin typeface="Angsana New" pitchFamily="18" charset="-34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628775"/>
            <a:ext cx="6778625" cy="28368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altLang="zh-CN" sz="4000" smtClean="0">
                <a:latin typeface="Angsana New" pitchFamily="18" charset="-34"/>
              </a:rPr>
              <a:t>1) พฤติกรรมที่เกิดขึ้นจะต้องมีสาเหตุ </a:t>
            </a:r>
          </a:p>
          <a:p>
            <a:pPr marL="0" indent="0" eaLnBrk="1" hangingPunct="1">
              <a:buFontTx/>
              <a:buNone/>
            </a:pPr>
            <a:r>
              <a:rPr lang="th-TH" altLang="zh-CN" sz="4000" smtClean="0">
                <a:latin typeface="Angsana New" pitchFamily="18" charset="-34"/>
              </a:rPr>
              <a:t>2) พฤติกรรมที่เกิดขึ้นจะต้องมีการตอบสนอง</a:t>
            </a:r>
          </a:p>
          <a:p>
            <a:pPr marL="0" indent="0" eaLnBrk="1" hangingPunct="1">
              <a:buFontTx/>
              <a:buNone/>
            </a:pPr>
            <a:r>
              <a:rPr lang="th-TH" altLang="zh-CN" sz="4000" smtClean="0">
                <a:latin typeface="Angsana New" pitchFamily="18" charset="-34"/>
              </a:rPr>
              <a:t>3) พฤติกรรมที่เกิดขึ้นจะต้องมีเป้าหมาย </a:t>
            </a:r>
            <a:endParaRPr lang="th-TH" sz="40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85813"/>
          </a:xfrm>
        </p:spPr>
        <p:txBody>
          <a:bodyPr/>
          <a:lstStyle/>
          <a:p>
            <a:r>
              <a:rPr lang="th-TH" sz="3200" b="1" smtClean="0"/>
              <a:t>แบบจำลอง พฤติกรรมการตัดสินใจซื้อของผู้บริโภคของ ฟิลิป คอตเลอร์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95288" y="1773238"/>
          <a:ext cx="8358188" cy="3149600"/>
        </p:xfrm>
        <a:graphic>
          <a:graphicData uri="http://schemas.openxmlformats.org/drawingml/2006/table">
            <a:tbl>
              <a:tblPr/>
              <a:tblGrid>
                <a:gridCol w="1221581"/>
                <a:gridCol w="1278730"/>
                <a:gridCol w="328614"/>
                <a:gridCol w="1285875"/>
                <a:gridCol w="1993106"/>
                <a:gridCol w="321469"/>
                <a:gridCol w="1928813"/>
              </a:tblGrid>
              <a:tr h="48455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สิ่งกระตุ้น/สิ่งเร้าภายนอก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latin typeface="Angsana New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imes New Roman"/>
                          <a:ea typeface="SimSun"/>
                          <a:cs typeface="Angsana New"/>
                        </a:rPr>
                        <a:t>กล่องดำของผู้ซื้อ/จิตใจผู้ซื้อ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latin typeface="Angsana New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การตัดสินใจซื้อ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ทาง</a:t>
                      </a: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การตลาด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สิ่งแวดล้อม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latin typeface="Angsana New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Times New Roman"/>
                          <a:ea typeface="SimSun"/>
                          <a:cs typeface="Angsana New"/>
                        </a:rPr>
                        <a:t>คุณลักษณะผู้ซื้อ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Times New Roman"/>
                          <a:ea typeface="SimSun"/>
                          <a:cs typeface="Angsana New"/>
                        </a:rPr>
                        <a:t>กระบวนการตัดสินใจซื้อ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การเลือกซื้อสินค้า/บริการ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04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-สินค้า</a:t>
                      </a:r>
                      <a:r>
                        <a:rPr lang="th-TH" sz="1800" b="1" dirty="0" smtClean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หรือ                 บริการ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-ราคา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-ช่องทางการ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จัดจำหน่าย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-การส่งเสริม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การตลาด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วัฒนธรรม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การเมือง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เศรษฐกิจ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FF0000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เทคโนโลยี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วัฒนธรรม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สังคม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ส่วนบุคคล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จิตวิทยา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การรับรู้ปัญหา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การแสวงหาข้อมูล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การประเมินค่าทางเลือก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การตัดสินใจซื้อ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imes New Roman"/>
                          <a:ea typeface="SimSun"/>
                          <a:cs typeface="Angsana New"/>
                        </a:rPr>
                        <a:t>พฤติกรรมหลังการซื้อ</a:t>
                      </a:r>
                      <a:endParaRPr lang="en-US" sz="1800" dirty="0"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000" dirty="0">
                        <a:latin typeface="Angsana New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การเลือกตรายี่ห้อ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การเลือกผู้จำหน่าย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เวลาในการซื้อ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B50B2F"/>
                          </a:solidFill>
                          <a:latin typeface="Times New Roman"/>
                          <a:ea typeface="SimSun"/>
                          <a:cs typeface="Angsana New"/>
                        </a:rPr>
                        <a:t>จำนวนที่ซื้อ</a:t>
                      </a:r>
                      <a:endParaRPr lang="en-US" sz="1800" dirty="0">
                        <a:solidFill>
                          <a:srgbClr val="B50B2F"/>
                        </a:solidFill>
                        <a:latin typeface="Times New Roman"/>
                        <a:ea typeface="SimSun"/>
                        <a:cs typeface="Angsan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ight Arrow 5"/>
          <p:cNvSpPr/>
          <p:nvPr/>
        </p:nvSpPr>
        <p:spPr>
          <a:xfrm>
            <a:off x="2965450" y="2571750"/>
            <a:ext cx="214313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" name="Right Arrow 6"/>
          <p:cNvSpPr/>
          <p:nvPr/>
        </p:nvSpPr>
        <p:spPr>
          <a:xfrm>
            <a:off x="6535738" y="2643188"/>
            <a:ext cx="285750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Angsana New" pitchFamily="18" charset="-34"/>
                <a:ea typeface="SimSun" pitchFamily="2" charset="-122"/>
              </a:rPr>
              <a:t>6.2 </a:t>
            </a:r>
            <a:r>
              <a:rPr lang="th-TH" altLang="zh-CN" sz="4000" b="1" smtClean="0">
                <a:latin typeface="Angsana New" pitchFamily="18" charset="-34"/>
              </a:rPr>
              <a:t>ปัจจัยที่มีอิทธิพลต่อกระบวนการตัดสินใจซื้อของผู้บริโภค</a:t>
            </a:r>
            <a:endParaRPr lang="th-TH" sz="4000" b="1" smtClean="0">
              <a:latin typeface="Angsana New" pitchFamily="18" charset="-34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628775"/>
            <a:ext cx="6707187" cy="30241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th-TH" altLang="zh-CN" sz="3600" b="1" smtClean="0">
                <a:latin typeface="Angsana New" pitchFamily="18" charset="-34"/>
              </a:rPr>
              <a:t>1. ปัจจัยด้านวัฒนธรรม</a:t>
            </a:r>
            <a:r>
              <a:rPr lang="th-TH" altLang="zh-CN" sz="3600" smtClean="0">
                <a:latin typeface="Angsana New" pitchFamily="18" charset="-34"/>
              </a:rPr>
              <a:t>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(Culture Factors)</a:t>
            </a:r>
            <a:r>
              <a:rPr lang="th-TH" altLang="zh-CN" sz="3600" smtClean="0">
                <a:latin typeface="Angsana New" pitchFamily="18" charset="-34"/>
              </a:rPr>
              <a:t> </a:t>
            </a:r>
          </a:p>
          <a:p>
            <a:pPr marL="0" indent="0" eaLnBrk="1" hangingPunct="1">
              <a:buFontTx/>
              <a:buNone/>
            </a:pPr>
            <a:r>
              <a:rPr lang="th-TH" altLang="zh-CN" sz="3600" b="1" smtClean="0">
                <a:latin typeface="Angsana New" pitchFamily="18" charset="-34"/>
              </a:rPr>
              <a:t>2. ปัจจัยทางด้านสังคม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(Social Factors) </a:t>
            </a:r>
            <a:endParaRPr lang="th-TH" altLang="zh-CN" sz="3600" smtClean="0">
              <a:latin typeface="Angsana New" pitchFamily="18" charset="-34"/>
            </a:endParaRPr>
          </a:p>
          <a:p>
            <a:pPr marL="0" indent="0" eaLnBrk="1" hangingPunct="1">
              <a:buFontTx/>
              <a:buNone/>
            </a:pPr>
            <a:r>
              <a:rPr lang="th-TH" altLang="zh-CN" sz="3600" b="1" smtClean="0">
                <a:latin typeface="Angsana New" pitchFamily="18" charset="-34"/>
              </a:rPr>
              <a:t>3. ปัจจัยส่วนบุคคล 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(Personal Factors) </a:t>
            </a:r>
            <a:endParaRPr lang="th-TH" altLang="zh-CN" sz="3600" smtClean="0">
              <a:latin typeface="Angsana New" pitchFamily="18" charset="-34"/>
            </a:endParaRPr>
          </a:p>
          <a:p>
            <a:pPr marL="0" indent="0" eaLnBrk="1" hangingPunct="1">
              <a:buFontTx/>
              <a:buNone/>
            </a:pPr>
            <a:r>
              <a:rPr lang="th-TH" altLang="zh-CN" sz="3600" b="1" smtClean="0">
                <a:latin typeface="Angsana New" pitchFamily="18" charset="-34"/>
              </a:rPr>
              <a:t>4. ปัจจัยด้านจิตวิทยา</a:t>
            </a:r>
            <a:r>
              <a:rPr lang="en-US" altLang="zh-CN" sz="3600" smtClean="0">
                <a:latin typeface="Angsana New" pitchFamily="18" charset="-34"/>
                <a:ea typeface="SimSun" pitchFamily="2" charset="-122"/>
              </a:rPr>
              <a:t> (Psychological Factors)</a:t>
            </a:r>
            <a:r>
              <a:rPr lang="th-TH" altLang="zh-CN" smtClean="0"/>
              <a:t> 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ปัจจัยด้านวัฒนธรรม</a:t>
            </a:r>
            <a:endParaRPr lang="th-TH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39750" y="1989138"/>
            <a:ext cx="8229600" cy="1871662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latin typeface="Angsana New" pitchFamily="18" charset="-34"/>
              </a:rPr>
              <a:t>วัฒนธรรมหลัก </a:t>
            </a:r>
            <a:r>
              <a:rPr lang="en-US" sz="4000" b="1" dirty="0" smtClean="0">
                <a:latin typeface="Angsana New" pitchFamily="18" charset="-34"/>
              </a:rPr>
              <a:t>(Core Culture)</a:t>
            </a:r>
          </a:p>
          <a:p>
            <a:pPr eaLnBrk="1" hangingPunct="1">
              <a:defRPr/>
            </a:pPr>
            <a:r>
              <a:rPr lang="th-TH" sz="4000" b="1" dirty="0" smtClean="0">
                <a:latin typeface="Angsana New" pitchFamily="18" charset="-34"/>
              </a:rPr>
              <a:t>วัฒนธรรมย่อยหรือวัฒนธรรมรอง </a:t>
            </a:r>
            <a:r>
              <a:rPr lang="en-US" sz="4000" b="1" dirty="0" smtClean="0">
                <a:latin typeface="Angsana New" pitchFamily="18" charset="-34"/>
              </a:rPr>
              <a:t>(Subculture)</a:t>
            </a:r>
          </a:p>
          <a:p>
            <a:pPr marL="0" indent="0" eaLnBrk="1" hangingPunct="1">
              <a:buFontTx/>
              <a:buNone/>
              <a:defRPr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ปัจจัยทางด้านสังคม</a:t>
            </a:r>
            <a:endParaRPr lang="th-TH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3125"/>
          </a:xfrm>
        </p:spPr>
        <p:txBody>
          <a:bodyPr/>
          <a:lstStyle/>
          <a:p>
            <a:pPr eaLnBrk="1" hangingPunct="1"/>
            <a:r>
              <a:rPr lang="th-TH" sz="3600" b="1" smtClean="0">
                <a:solidFill>
                  <a:srgbClr val="C00000"/>
                </a:solidFill>
                <a:latin typeface="Angsana New" pitchFamily="18" charset="-34"/>
              </a:rPr>
              <a:t>กลุ่มอ้างอิง </a:t>
            </a:r>
            <a:r>
              <a:rPr lang="en-US" sz="3600" b="1" smtClean="0">
                <a:solidFill>
                  <a:srgbClr val="C00000"/>
                </a:solidFill>
                <a:latin typeface="Angsana New" pitchFamily="18" charset="-34"/>
              </a:rPr>
              <a:t>(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Reference Groups</a:t>
            </a:r>
            <a:r>
              <a:rPr lang="en-US" sz="3600" b="1" smtClean="0">
                <a:solidFill>
                  <a:srgbClr val="C00000"/>
                </a:solidFill>
                <a:latin typeface="Angsana New" pitchFamily="18" charset="-34"/>
              </a:rPr>
              <a:t>)</a:t>
            </a:r>
            <a:endParaRPr lang="th-TH" sz="3600" b="1" smtClean="0">
              <a:solidFill>
                <a:srgbClr val="C00000"/>
              </a:solidFill>
              <a:latin typeface="Angsana New" pitchFamily="18" charset="-34"/>
            </a:endParaRPr>
          </a:p>
          <a:p>
            <a:pPr eaLnBrk="1" hangingPunct="1"/>
            <a:r>
              <a:rPr lang="th-TH" sz="3600" b="1" smtClean="0">
                <a:solidFill>
                  <a:srgbClr val="C00000"/>
                </a:solidFill>
                <a:latin typeface="Angsana New" pitchFamily="18" charset="-34"/>
              </a:rPr>
              <a:t>ครอบครัว 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(Family)</a:t>
            </a:r>
          </a:p>
          <a:p>
            <a:pPr eaLnBrk="1" hangingPunct="1"/>
            <a:r>
              <a:rPr lang="th-TH" sz="3600" b="1" smtClean="0">
                <a:solidFill>
                  <a:srgbClr val="C00000"/>
                </a:solidFill>
                <a:latin typeface="Angsana New" pitchFamily="18" charset="-34"/>
              </a:rPr>
              <a:t>ชั้นของสังคม </a:t>
            </a:r>
            <a:r>
              <a:rPr lang="en-US" sz="3600" b="1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(Social Class)</a:t>
            </a:r>
          </a:p>
          <a:p>
            <a:pPr eaLnBrk="1" hangingPunct="1"/>
            <a:r>
              <a:rPr lang="th-TH" sz="3600" b="1" smtClean="0">
                <a:solidFill>
                  <a:srgbClr val="C00000"/>
                </a:solidFill>
                <a:latin typeface="Angsana New" pitchFamily="18" charset="-34"/>
              </a:rPr>
              <a:t>บทบาทและสถานภาพของบุคคล 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(Roles and Statuses</a:t>
            </a:r>
            <a:r>
              <a:rPr lang="en-US" sz="2400" b="1" smtClean="0">
                <a:solidFill>
                  <a:srgbClr val="C00000"/>
                </a:solidFill>
              </a:rPr>
              <a:t>)</a:t>
            </a:r>
            <a:endParaRPr lang="th-TH" sz="24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ปัจจัยทางด้านสังคม (ต่อ)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088" y="1557338"/>
            <a:ext cx="6923087" cy="3700462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latin typeface="Angsana New" pitchFamily="18" charset="-34"/>
              </a:rPr>
              <a:t>กลุ่มอ้างอิง </a:t>
            </a:r>
            <a:r>
              <a:rPr lang="en-US" sz="4000" b="1" dirty="0" smtClean="0">
                <a:latin typeface="Angsana New" pitchFamily="18" charset="-34"/>
              </a:rPr>
              <a:t>(Reference Groups)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กลุ่มปฐมภูมิ </a:t>
            </a:r>
            <a:r>
              <a:rPr lang="en-US" sz="3600" dirty="0" smtClean="0">
                <a:latin typeface="Angsana New" pitchFamily="18" charset="-34"/>
              </a:rPr>
              <a:t>(Primary Group)</a:t>
            </a:r>
            <a:r>
              <a:rPr lang="th-TH" sz="3600" dirty="0" smtClean="0">
                <a:latin typeface="Angsana New" pitchFamily="18" charset="-34"/>
              </a:rPr>
              <a:t> </a:t>
            </a:r>
            <a:endParaRPr lang="en-US" sz="3600" dirty="0" smtClean="0">
              <a:latin typeface="Angsana New" pitchFamily="18" charset="-34"/>
            </a:endParaRP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กลุ่มสมาชิก</a:t>
            </a:r>
            <a:r>
              <a:rPr lang="en-US" sz="3600" dirty="0" smtClean="0">
                <a:latin typeface="Angsana New" pitchFamily="18" charset="-34"/>
              </a:rPr>
              <a:t> (Membership Group) 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กลุ่มใฝ่ฝัน </a:t>
            </a:r>
            <a:r>
              <a:rPr lang="en-US" sz="3600" dirty="0" smtClean="0">
                <a:latin typeface="Angsana New" pitchFamily="18" charset="-34"/>
              </a:rPr>
              <a:t>(Aspiration Group)</a:t>
            </a:r>
            <a:r>
              <a:rPr lang="th-TH" sz="3600" dirty="0" smtClean="0">
                <a:latin typeface="Angsana New" pitchFamily="18" charset="-34"/>
              </a:rPr>
              <a:t> </a:t>
            </a:r>
          </a:p>
          <a:p>
            <a:pPr lvl="1" eaLnBrk="1" hangingPunct="1">
              <a:defRPr/>
            </a:pPr>
            <a:r>
              <a:rPr lang="th-TH" sz="3600" dirty="0" smtClean="0">
                <a:latin typeface="Angsana New" pitchFamily="18" charset="-34"/>
              </a:rPr>
              <a:t>กลุ่มไม่พึงประสงค์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en-US" sz="3600" dirty="0" smtClean="0">
                <a:latin typeface="Angsana New" pitchFamily="18" charset="-34"/>
              </a:rPr>
              <a:t>(Dissociative Group)</a:t>
            </a:r>
            <a:r>
              <a:rPr lang="th-TH" sz="3600" dirty="0" smtClean="0">
                <a:latin typeface="Angsana New" pitchFamily="18" charset="-34"/>
              </a:rPr>
              <a:t> </a:t>
            </a:r>
            <a:endParaRPr lang="en-US" sz="3600" dirty="0" smtClean="0">
              <a:latin typeface="Angsana New" pitchFamily="18" charset="-34"/>
              <a:ea typeface="+mn-ea"/>
            </a:endParaRPr>
          </a:p>
          <a:p>
            <a:pPr lvl="1" eaLnBrk="1" hangingPunct="1">
              <a:buFontTx/>
              <a:buNone/>
              <a:defRPr/>
            </a:pPr>
            <a:endParaRPr lang="th-TH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zh-CN" b="1" smtClean="0">
                <a:latin typeface="Angsana New" pitchFamily="18" charset="-34"/>
              </a:rPr>
              <a:t>ปัจจัยทางด้านสังคม (ต่อ)</a:t>
            </a:r>
            <a:endParaRPr lang="th-TH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713" cy="3557588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Angsana New" pitchFamily="18" charset="-34"/>
              </a:rPr>
              <a:t>ครอบครัว </a:t>
            </a:r>
            <a:r>
              <a:rPr lang="en-US" b="1" smtClean="0">
                <a:latin typeface="Angsana New" pitchFamily="18" charset="-34"/>
              </a:rPr>
              <a:t>(Family) </a:t>
            </a:r>
            <a:endParaRPr lang="th-TH" b="1" smtClean="0">
              <a:latin typeface="Angsana New" pitchFamily="18" charset="-34"/>
            </a:endParaRPr>
          </a:p>
          <a:p>
            <a:pPr eaLnBrk="1" hangingPunct="1"/>
            <a:r>
              <a:rPr lang="th-TH" b="1" smtClean="0">
                <a:latin typeface="Angsana New" pitchFamily="18" charset="-34"/>
              </a:rPr>
              <a:t>ชั้นของสังคม </a:t>
            </a:r>
            <a:r>
              <a:rPr lang="en-US" b="1" smtClean="0">
                <a:latin typeface="Angsana New" pitchFamily="18" charset="-34"/>
              </a:rPr>
              <a:t> (Social Class)</a:t>
            </a:r>
          </a:p>
          <a:p>
            <a:pPr lvl="1" eaLnBrk="1" hangingPunct="1"/>
            <a:r>
              <a:rPr lang="th-TH" sz="3200" smtClean="0">
                <a:latin typeface="Angsana New" pitchFamily="18" charset="-34"/>
              </a:rPr>
              <a:t>ชั้นของสังคมชั้นสูง </a:t>
            </a:r>
            <a:r>
              <a:rPr lang="en-US" sz="3200" smtClean="0">
                <a:latin typeface="Angsana New" pitchFamily="18" charset="-34"/>
              </a:rPr>
              <a:t>(Upper Class)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</a:endParaRP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ชั้นของสังคมชั้นสูงส่วนบน </a:t>
            </a:r>
            <a:r>
              <a:rPr lang="en-US" sz="3200" smtClean="0">
                <a:latin typeface="Angsana New" pitchFamily="18" charset="-34"/>
              </a:rPr>
              <a:t>(Upper-upper Class) </a:t>
            </a:r>
          </a:p>
          <a:p>
            <a:pPr lvl="2" eaLnBrk="1" hangingPunct="1"/>
            <a:r>
              <a:rPr lang="th-TH" sz="3200" smtClean="0">
                <a:latin typeface="Angsana New" pitchFamily="18" charset="-34"/>
              </a:rPr>
              <a:t>ชั้นของสังคมชั้นสูงส่วนล่าง </a:t>
            </a:r>
            <a:r>
              <a:rPr lang="en-US" sz="3200" smtClean="0">
                <a:latin typeface="Angsana New" pitchFamily="18" charset="-34"/>
              </a:rPr>
              <a:t>(Lower-upper Class)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</TotalTime>
  <Words>835</Words>
  <Application>Microsoft Office PowerPoint</Application>
  <PresentationFormat>On-screen Show (4:3)</PresentationFormat>
  <Paragraphs>132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Angsana New</vt:lpstr>
      <vt:lpstr>Calibri</vt:lpstr>
      <vt:lpstr>Cordia New</vt:lpstr>
      <vt:lpstr>SimSun</vt:lpstr>
      <vt:lpstr>Times New Roman</vt:lpstr>
      <vt:lpstr>Default Design</vt:lpstr>
      <vt:lpstr>หน่วยที่ 6</vt:lpstr>
      <vt:lpstr>6.1 พฤติกรรมผู้บริโภค</vt:lpstr>
      <vt:lpstr>ลักษณะพฤติกรรมของผู้บริโภคเป็นกระบวนการ </vt:lpstr>
      <vt:lpstr>แบบจำลอง พฤติกรรมการตัดสินใจซื้อของผู้บริโภคของ ฟิลิป คอตเลอร์</vt:lpstr>
      <vt:lpstr>6.2 ปัจจัยที่มีอิทธิพลต่อกระบวนการตัดสินใจซื้อของผู้บริโภค</vt:lpstr>
      <vt:lpstr>ปัจจัยด้านวัฒนธรรม</vt:lpstr>
      <vt:lpstr>ปัจจัยทางด้านสังคม</vt:lpstr>
      <vt:lpstr>ปัจจัยทางด้านสังคม (ต่อ)</vt:lpstr>
      <vt:lpstr>ปัจจัยทางด้านสังคม (ต่อ)</vt:lpstr>
      <vt:lpstr>ชั้นของสังคม</vt:lpstr>
      <vt:lpstr>ปัจจัยทางด้านสังคม</vt:lpstr>
      <vt:lpstr>ปัจจัยส่วนบุคคล</vt:lpstr>
      <vt:lpstr>ปัจจัยส่วนบุคคล</vt:lpstr>
      <vt:lpstr>ปัจจัยด้านจิตวิทยา</vt:lpstr>
      <vt:lpstr>ปัจจัยด้านจิตวิทยา</vt:lpstr>
      <vt:lpstr>6.3.1 กระบวนการตัดสินใจซื้อของผู้บริโภค</vt:lpstr>
      <vt:lpstr>6.3.2 กระบวนการตัดสินใจซื้อผลิตภัณฑ์ใหม่ของผู้บริโภค </vt:lpstr>
      <vt:lpstr>6.4 บทบาทของผู้เกี่ยวข้องกับการซื้อสินค้าหรือบริการ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6</dc:title>
  <dc:creator>ideapad G460</dc:creator>
  <cp:lastModifiedBy>aom</cp:lastModifiedBy>
  <cp:revision>116</cp:revision>
  <dcterms:created xsi:type="dcterms:W3CDTF">2010-08-29T13:16:28Z</dcterms:created>
  <dcterms:modified xsi:type="dcterms:W3CDTF">2015-05-30T02:24:13Z</dcterms:modified>
</cp:coreProperties>
</file>