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FBC04-64CA-44E2-9AE1-A003F4DC0A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6752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0F373-09A6-462D-9C05-D746B5438B1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8472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125C8-A48A-40DE-8DED-98E69412B27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79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2FA8A-880C-40BA-A4BA-5FFED2B7CCA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4608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98211-5AA6-45FD-B516-48B5EEFAEAC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0300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3F745-A3F9-43F4-94DB-C940422A62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1926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8B382-A162-4BAB-AB6E-D249E331CDE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6630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6A945-FDB6-4C9C-ABA8-6F8A4492B55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0671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34A77-D387-43A1-872E-E4D68AFE4EA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7430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F45AB-60D2-42D8-A04C-CCA2090BAB7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4251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69F80-5D54-4929-A2C0-1250CA076DF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274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99"/>
            </a:gs>
            <a:gs pos="100000">
              <a:srgbClr val="CBFFC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349F0CE0-E695-4745-B140-5D79DAFC9CC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675"/>
            <a:ext cx="7772400" cy="1470025"/>
          </a:xfrm>
        </p:spPr>
        <p:txBody>
          <a:bodyPr/>
          <a:lstStyle/>
          <a:p>
            <a:pPr eaLnBrk="1" hangingPunct="1"/>
            <a:r>
              <a:rPr lang="th-TH" sz="11500" b="1" smtClean="0">
                <a:latin typeface="Angsana New" pitchFamily="18" charset="-34"/>
              </a:rPr>
              <a:t>หน่วยที่ 10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5750" y="3284538"/>
            <a:ext cx="8643938" cy="1752600"/>
          </a:xfrm>
        </p:spPr>
        <p:txBody>
          <a:bodyPr/>
          <a:lstStyle/>
          <a:p>
            <a:pPr eaLnBrk="1" hangingPunct="1"/>
            <a:r>
              <a:rPr lang="th-TH" sz="9600" b="1" smtClean="0">
                <a:latin typeface="Angsana New" pitchFamily="18" charset="-34"/>
              </a:rPr>
              <a:t>การส่งเสริมการตลาด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th-TH" sz="4800" b="1" smtClean="0">
                <a:latin typeface="Angsana New" pitchFamily="18" charset="-34"/>
              </a:rPr>
              <a:t>การส่งเสริมการตลาดโดยใช้กลยุทธ์ผลักและกลยุทธ์ดึง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600200"/>
            <a:ext cx="8715375" cy="5043488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กลยุทธ์ผลัก </a:t>
            </a:r>
            <a:r>
              <a:rPr lang="th-TH" sz="3600" b="1" smtClean="0">
                <a:latin typeface="Angsana New" pitchFamily="18" charset="-34"/>
              </a:rPr>
              <a:t>(</a:t>
            </a:r>
            <a:r>
              <a:rPr lang="en-US" sz="3600" b="1" smtClean="0">
                <a:latin typeface="Angsana New" pitchFamily="18" charset="-34"/>
              </a:rPr>
              <a:t>Push Strategy</a:t>
            </a:r>
            <a:r>
              <a:rPr lang="th-TH" sz="3600" b="1" smtClean="0">
                <a:latin typeface="Angsana New" pitchFamily="18" charset="-34"/>
              </a:rPr>
              <a:t>) เป็นกลยุทธ์การจัดจำหน่ายผลิตภัณฑ์โดย การใช้การส่งเสริมการตลาดมุ่งไปยังคนกลางในช่องทางการจัดจำหน่าย เพื่อให้คนกลางช่วยผลักดันสินค้าจากช่องทางการจำหน่ายไปยังผู้บริโภค</a:t>
            </a:r>
            <a:r>
              <a:rPr lang="en-US" sz="3600" b="1" smtClean="0">
                <a:latin typeface="Angsana New" pitchFamily="18" charset="-34"/>
              </a:rPr>
              <a:t> 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กลยุทธ์ดึง </a:t>
            </a:r>
            <a:r>
              <a:rPr lang="en-US" sz="3600" b="1" smtClean="0">
                <a:latin typeface="Angsana New" pitchFamily="18" charset="-34"/>
              </a:rPr>
              <a:t>(Pull Strategy) </a:t>
            </a:r>
            <a:r>
              <a:rPr lang="th-TH" sz="3600" b="1" smtClean="0">
                <a:latin typeface="Angsana New" pitchFamily="18" charset="-34"/>
              </a:rPr>
              <a:t>เป็นกลยุทธ์การจัดจำหน่ายผลิตภัณฑ์โดยใช้ การโฆษณาและการส่งเสริมการขายมุ่งไปยังผู้บริโภค เพื่อให้ผู้บริโภคเกิดความต้องการและซื้อสินค้าจากพ่อค้าคนกลางต่อไป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214313"/>
            <a:ext cx="9001125" cy="1203325"/>
          </a:xfrm>
        </p:spPr>
        <p:txBody>
          <a:bodyPr/>
          <a:lstStyle/>
          <a:p>
            <a:pPr eaLnBrk="1" hangingPunct="1"/>
            <a:r>
              <a:rPr lang="th-TH" sz="5400" b="1" smtClean="0">
                <a:latin typeface="Angsana New" pitchFamily="18" charset="-34"/>
              </a:rPr>
              <a:t>ขั้นตอนความพร้อมของผู้ซื้อ</a:t>
            </a:r>
            <a:br>
              <a:rPr lang="th-TH" sz="5400" b="1" smtClean="0">
                <a:latin typeface="Angsana New" pitchFamily="18" charset="-34"/>
              </a:rPr>
            </a:br>
            <a:r>
              <a:rPr lang="th-TH" sz="5400" b="1" smtClean="0">
                <a:latin typeface="Angsana New" pitchFamily="18" charset="-34"/>
              </a:rPr>
              <a:t>(</a:t>
            </a:r>
            <a:r>
              <a:rPr lang="en-US" sz="5400" b="1" smtClean="0">
                <a:latin typeface="Angsana New" pitchFamily="18" charset="-34"/>
              </a:rPr>
              <a:t>Buyer-readiness Stage)</a:t>
            </a:r>
            <a:r>
              <a:rPr lang="th-TH" sz="4800" smtClean="0"/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2357438"/>
            <a:ext cx="8786813" cy="4286250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การสร้างความรู้จัก (</a:t>
            </a:r>
            <a:r>
              <a:rPr lang="en-US" sz="4000" b="1" smtClean="0">
                <a:latin typeface="Angsana New" pitchFamily="18" charset="-34"/>
              </a:rPr>
              <a:t>Awareness)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การสร้างความเข้าใจในสินค้า (</a:t>
            </a:r>
            <a:r>
              <a:rPr lang="en-US" sz="4000" b="1" smtClean="0">
                <a:latin typeface="Angsana New" pitchFamily="18" charset="-34"/>
              </a:rPr>
              <a:t>Comprehension)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การสร้างความเชื่อมั่น (</a:t>
            </a:r>
            <a:r>
              <a:rPr lang="en-US" sz="4000" b="1" smtClean="0">
                <a:latin typeface="Angsana New" pitchFamily="18" charset="-34"/>
              </a:rPr>
              <a:t>Conviction)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การสั่งซื้อ (</a:t>
            </a:r>
            <a:r>
              <a:rPr lang="en-US" sz="4000" b="1" smtClean="0">
                <a:latin typeface="Angsana New" pitchFamily="18" charset="-34"/>
              </a:rPr>
              <a:t>Ordering)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การซื้อซ้ำ (</a:t>
            </a:r>
            <a:r>
              <a:rPr lang="en-US" sz="4000" b="1" smtClean="0">
                <a:latin typeface="Angsana New" pitchFamily="18" charset="-34"/>
              </a:rPr>
              <a:t>Reordering)</a:t>
            </a:r>
            <a:r>
              <a:rPr lang="th-TH" sz="4000" b="1" smtClean="0">
                <a:latin typeface="Angsana New" pitchFamily="18" charset="-34"/>
              </a:rPr>
              <a:t> 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74638"/>
            <a:ext cx="8715375" cy="1143000"/>
          </a:xfrm>
        </p:spPr>
        <p:txBody>
          <a:bodyPr/>
          <a:lstStyle/>
          <a:p>
            <a:pPr eaLnBrk="1" hangingPunct="1"/>
            <a:r>
              <a:rPr lang="th-TH" sz="5400" b="1" smtClean="0">
                <a:latin typeface="Angsana New" pitchFamily="18" charset="-34"/>
              </a:rPr>
              <a:t>ขั้นตอนวงจรชีวิตของผลิตภัณฑ์</a:t>
            </a:r>
            <a:br>
              <a:rPr lang="th-TH" sz="5400" b="1" smtClean="0">
                <a:latin typeface="Angsana New" pitchFamily="18" charset="-34"/>
              </a:rPr>
            </a:br>
            <a:r>
              <a:rPr lang="th-TH" sz="5400" b="1" smtClean="0">
                <a:latin typeface="Angsana New" pitchFamily="18" charset="-34"/>
              </a:rPr>
              <a:t>(</a:t>
            </a:r>
            <a:r>
              <a:rPr lang="en-US" sz="5400" b="1" smtClean="0">
                <a:latin typeface="Angsana New" pitchFamily="18" charset="-34"/>
              </a:rPr>
              <a:t>Product-life-cycle Stage)</a:t>
            </a:r>
            <a:r>
              <a:rPr lang="th-TH" sz="5400" b="1" smtClean="0">
                <a:latin typeface="Angsana New" pitchFamily="18" charset="-34"/>
              </a:rPr>
              <a:t>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428875"/>
            <a:ext cx="8715375" cy="4143375"/>
          </a:xfrm>
        </p:spPr>
        <p:txBody>
          <a:bodyPr/>
          <a:lstStyle/>
          <a:p>
            <a:pPr eaLnBrk="1" hangingPunct="1"/>
            <a:r>
              <a:rPr lang="th-TH" sz="4800" b="1" smtClean="0">
                <a:latin typeface="Angsana New" pitchFamily="18" charset="-34"/>
              </a:rPr>
              <a:t>ขั้นแนะนำ (</a:t>
            </a:r>
            <a:r>
              <a:rPr lang="en-US" sz="4800" b="1" smtClean="0">
                <a:latin typeface="Angsana New" pitchFamily="18" charset="-34"/>
              </a:rPr>
              <a:t>Introduction Stage)</a:t>
            </a:r>
            <a:r>
              <a:rPr lang="th-TH" sz="48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800" b="1" smtClean="0">
                <a:latin typeface="Angsana New" pitchFamily="18" charset="-34"/>
              </a:rPr>
              <a:t>ขั้นเจริญเติบโต (</a:t>
            </a:r>
            <a:r>
              <a:rPr lang="en-US" sz="4800" b="1" smtClean="0">
                <a:latin typeface="Angsana New" pitchFamily="18" charset="-34"/>
              </a:rPr>
              <a:t>Growth Stage)</a:t>
            </a:r>
            <a:r>
              <a:rPr lang="th-TH" sz="48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800" b="1" smtClean="0">
                <a:latin typeface="Angsana New" pitchFamily="18" charset="-34"/>
              </a:rPr>
              <a:t>ขั้นเจริญเติบโตเต็มที่ (</a:t>
            </a:r>
            <a:r>
              <a:rPr lang="en-US" sz="4800" b="1" smtClean="0">
                <a:latin typeface="Angsana New" pitchFamily="18" charset="-34"/>
              </a:rPr>
              <a:t>Maturity Stage)</a:t>
            </a:r>
            <a:r>
              <a:rPr lang="th-TH" sz="48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800" b="1" smtClean="0">
                <a:latin typeface="Angsana New" pitchFamily="18" charset="-34"/>
              </a:rPr>
              <a:t>ขั้นตกต่ำ (</a:t>
            </a:r>
            <a:r>
              <a:rPr lang="en-US" sz="4800" b="1" smtClean="0">
                <a:latin typeface="Angsana New" pitchFamily="18" charset="-34"/>
              </a:rPr>
              <a:t>Decline Stage)</a:t>
            </a:r>
            <a:r>
              <a:rPr lang="th-TH" sz="4800" b="1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4800" b="1" smtClean="0">
                <a:latin typeface="Angsana New" pitchFamily="18" charset="-34"/>
              </a:rPr>
              <a:t>10.4.2 </a:t>
            </a:r>
            <a:r>
              <a:rPr lang="th-TH" sz="4800" b="1" smtClean="0">
                <a:latin typeface="Angsana New" pitchFamily="18" charset="-34"/>
              </a:rPr>
              <a:t>การกำหนดงบประมาณการส่งเสริมการตลาด</a:t>
            </a:r>
            <a:r>
              <a:rPr lang="th-TH" sz="4800" smtClean="0">
                <a:latin typeface="Angsana New" pitchFamily="18" charset="-34"/>
              </a:rPr>
              <a:t>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286000"/>
            <a:ext cx="8715375" cy="4143375"/>
          </a:xfrm>
        </p:spPr>
        <p:txBody>
          <a:bodyPr/>
          <a:lstStyle/>
          <a:p>
            <a:pPr eaLnBrk="1" hangingPunct="1"/>
            <a:r>
              <a:rPr lang="th-TH" sz="3600" b="1" smtClean="0">
                <a:latin typeface="Angsana New" pitchFamily="18" charset="-34"/>
              </a:rPr>
              <a:t>การกำหนดงบประมาณตามความสามารถของบริษัทที่จะจ่ายได้ </a:t>
            </a:r>
          </a:p>
          <a:p>
            <a:pPr eaLnBrk="1" hangingPunct="1"/>
            <a:r>
              <a:rPr lang="th-TH" sz="3600" b="1" smtClean="0">
                <a:latin typeface="Angsana New" pitchFamily="18" charset="-34"/>
              </a:rPr>
              <a:t>การกำหนดงบประมาณตามยอดขาย </a:t>
            </a:r>
          </a:p>
          <a:p>
            <a:pPr eaLnBrk="1" hangingPunct="1"/>
            <a:r>
              <a:rPr lang="th-TH" sz="3600" b="1" smtClean="0">
                <a:latin typeface="Angsana New" pitchFamily="18" charset="-34"/>
              </a:rPr>
              <a:t>การกำหนดงบประมาณตามคู่แข่งขัน </a:t>
            </a:r>
          </a:p>
          <a:p>
            <a:pPr eaLnBrk="1" hangingPunct="1"/>
            <a:r>
              <a:rPr lang="th-TH" sz="3600" b="1" smtClean="0">
                <a:latin typeface="Angsana New" pitchFamily="18" charset="-34"/>
              </a:rPr>
              <a:t>การกำหนดงบประมาณตามวัตถุประสงค์หรือตามภาระงาน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latin typeface="Angsana New" pitchFamily="18" charset="-34"/>
              </a:rPr>
              <a:t>10.5.1 </a:t>
            </a:r>
            <a:r>
              <a:rPr lang="th-TH" sz="6000" b="1" smtClean="0">
                <a:latin typeface="Angsana New" pitchFamily="18" charset="-34"/>
              </a:rPr>
              <a:t>ความหมายของการโฆษณา</a:t>
            </a:r>
            <a:r>
              <a:rPr lang="en-US" sz="6000" smtClean="0">
                <a:latin typeface="Angsana New" pitchFamily="18" charset="-34"/>
              </a:rPr>
              <a:t> </a:t>
            </a:r>
            <a:endParaRPr lang="th-TH" sz="6000" smtClean="0">
              <a:latin typeface="Angsana New" pitchFamily="18" charset="-34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357438"/>
            <a:ext cx="8715375" cy="4214812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การโฆษณา</a:t>
            </a:r>
            <a:r>
              <a:rPr lang="en-US" sz="4400" b="1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</a:rPr>
              <a:t>(Advertising)</a:t>
            </a:r>
            <a:r>
              <a:rPr lang="th-TH" sz="3600" smtClean="0">
                <a:latin typeface="Angsana New" pitchFamily="18" charset="-34"/>
              </a:rPr>
              <a:t> หมายถึง </a:t>
            </a:r>
            <a:r>
              <a:rPr lang="th-TH" sz="4000" b="1" smtClean="0">
                <a:latin typeface="Angsana New" pitchFamily="18" charset="-34"/>
              </a:rPr>
              <a:t>การนำเสนอข้อมูลข่าวสารเกี่ยวกับสินค้าหรือบริการหรือความคิด ให้กับกลุ่มตลาดเป้าหมายผ่านสื่อต่างๆที่ไม่ใช่บุคคล โดยมีการระบุผู้อุปถัมภ์รายการ (</a:t>
            </a:r>
            <a:r>
              <a:rPr lang="en-US" sz="4000" b="1" smtClean="0">
                <a:latin typeface="Angsana New" pitchFamily="18" charset="-34"/>
              </a:rPr>
              <a:t>Sponsor) </a:t>
            </a:r>
            <a:r>
              <a:rPr lang="th-TH" sz="4000" b="1" smtClean="0">
                <a:latin typeface="Angsana New" pitchFamily="18" charset="-34"/>
              </a:rPr>
              <a:t>ที่เป็นผู้ออกค่าใช้จ่าย เป็นการเผยแพร่ข่าวสารในลักษณะที่ไม่เป็นส่วนบุคคล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6000" b="1" smtClean="0">
                <a:latin typeface="Angsana New" pitchFamily="18" charset="-34"/>
              </a:rPr>
              <a:t>ลักษณะของการโฆษณา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571625"/>
            <a:ext cx="8643937" cy="5143500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เป็นการเสนอข้อมูล ซึ่งเป็นข้อมูลเกี่ยวกับสินค้าหรือบริการหรือความคิด</a:t>
            </a:r>
            <a:r>
              <a:rPr lang="en-US" sz="4000" b="1" smtClean="0">
                <a:latin typeface="Angsana New" pitchFamily="18" charset="-34"/>
              </a:rPr>
              <a:t>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เป็นการติดต่อสื่อสารผ่านสื่อต่างๆที่ไม่ใช่บุคคล เช่น สื่ออิเล็กทรอนิกส์ สื่อสิ่งพิมพ์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มีการระบุผู้อุปถัมภ์รายการ คือ บริษัทที่ทำการโฆษณา</a:t>
            </a:r>
            <a:r>
              <a:rPr lang="en-US" sz="4000" b="1" smtClean="0">
                <a:latin typeface="Angsana New" pitchFamily="18" charset="-34"/>
              </a:rPr>
              <a:t>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มีค่าใช้จ่าย คือ ต้องเสียค่าใช้จ่ายให้กับสื่อโฆษณา</a:t>
            </a:r>
            <a:r>
              <a:rPr lang="en-US" sz="4000" b="1" smtClean="0">
                <a:latin typeface="Angsana New" pitchFamily="18" charset="-34"/>
              </a:rPr>
              <a:t>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มีลักษณะไม่เป็นส่วนบุคคล</a:t>
            </a:r>
            <a:r>
              <a:rPr lang="th-TH" sz="3600" b="1" smtClean="0"/>
              <a:t> </a:t>
            </a:r>
            <a:endParaRPr lang="th-TH" b="1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eaLnBrk="1" hangingPunct="1"/>
            <a:r>
              <a:rPr lang="en-US" sz="6000" b="1" smtClean="0">
                <a:latin typeface="Angsana New" pitchFamily="18" charset="-34"/>
              </a:rPr>
              <a:t>10.5.2 </a:t>
            </a:r>
            <a:r>
              <a:rPr lang="th-TH" sz="6000" b="1" smtClean="0">
                <a:latin typeface="Angsana New" pitchFamily="18" charset="-34"/>
              </a:rPr>
              <a:t>ประเภทของการโฆษณา</a:t>
            </a:r>
            <a:r>
              <a:rPr lang="th-TH" sz="6000" smtClean="0">
                <a:latin typeface="Angsana New" pitchFamily="18" charset="-34"/>
              </a:rPr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000250"/>
            <a:ext cx="8715375" cy="4500563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การจัดประเภทการโฆษณาตามกลุ่มผู้รับข่าวสาร </a:t>
            </a:r>
            <a:r>
              <a:rPr lang="en-US" sz="4400" b="1" smtClean="0">
                <a:latin typeface="Angsana New" pitchFamily="18" charset="-34"/>
              </a:rPr>
              <a:t>(Classification by Target Audience) </a:t>
            </a:r>
            <a:endParaRPr lang="th-TH" sz="4400" b="1" smtClean="0">
              <a:latin typeface="Angsana New" pitchFamily="18" charset="-34"/>
            </a:endParaRP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การจัดประเภทการโฆษณาตามภูมิศาสตร์ (</a:t>
            </a:r>
            <a:r>
              <a:rPr lang="en-US" sz="4400" b="1" smtClean="0">
                <a:latin typeface="Angsana New" pitchFamily="18" charset="-34"/>
              </a:rPr>
              <a:t>Classification by Geographic) </a:t>
            </a:r>
            <a:endParaRPr lang="th-TH" sz="4400" b="1" smtClean="0">
              <a:latin typeface="Angsana New" pitchFamily="18" charset="-34"/>
            </a:endParaRP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การจัดประเภทการโฆษณาตามสื่อ (</a:t>
            </a:r>
            <a:r>
              <a:rPr lang="en-US" sz="4400" b="1" smtClean="0">
                <a:latin typeface="Angsana New" pitchFamily="18" charset="-34"/>
              </a:rPr>
              <a:t>Classification by Media) </a:t>
            </a:r>
            <a:endParaRPr lang="th-TH" sz="4400" b="1" smtClean="0">
              <a:latin typeface="Angsana New" pitchFamily="18" charset="-34"/>
            </a:endParaRPr>
          </a:p>
          <a:p>
            <a:pPr eaLnBrk="1" hangingPunct="1"/>
            <a:endParaRPr lang="th-TH" sz="44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800" b="1" smtClean="0">
                <a:latin typeface="Angsana New" pitchFamily="18" charset="-34"/>
              </a:rPr>
              <a:t>การจัดประเภทการโฆษณาตามกลุ่มผู้รับข่าวสาร </a:t>
            </a:r>
            <a:r>
              <a:rPr lang="en-US" sz="4800" b="1" smtClean="0">
                <a:latin typeface="Angsana New" pitchFamily="18" charset="-34"/>
              </a:rPr>
              <a:t>(Classification by Target Audience)</a:t>
            </a:r>
            <a:r>
              <a:rPr lang="th-TH" sz="4800" b="1" smtClean="0">
                <a:latin typeface="Angsana New" pitchFamily="18" charset="-34"/>
              </a:rPr>
              <a:t>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500313"/>
            <a:ext cx="8715375" cy="3625850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การโฆษณามุ่งสู่ผู้บริโภค (</a:t>
            </a:r>
            <a:r>
              <a:rPr lang="en-US" sz="4400" b="1" smtClean="0">
                <a:latin typeface="Angsana New" pitchFamily="18" charset="-34"/>
              </a:rPr>
              <a:t>Consumer Advertising</a:t>
            </a:r>
            <a:r>
              <a:rPr lang="th-TH" sz="4400" b="1" smtClean="0">
                <a:latin typeface="Angsana New" pitchFamily="18" charset="-34"/>
              </a:rPr>
              <a:t>)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การโฆษณามุ่งสู่องค์กรธุรกิจ (</a:t>
            </a:r>
            <a:r>
              <a:rPr lang="en-US" sz="4400" b="1" smtClean="0">
                <a:latin typeface="Angsana New" pitchFamily="18" charset="-34"/>
              </a:rPr>
              <a:t>Business Advertising)</a:t>
            </a:r>
            <a:r>
              <a:rPr lang="th-TH" sz="4000" b="1" smtClean="0"/>
              <a:t> </a:t>
            </a:r>
          </a:p>
          <a:p>
            <a:pPr eaLnBrk="1" hangingPunct="1">
              <a:buFontTx/>
              <a:buNone/>
            </a:pPr>
            <a:endParaRPr lang="th-TH" sz="4800" b="1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th-TH" sz="4800" b="1" smtClean="0">
                <a:latin typeface="Angsana New" pitchFamily="18" charset="-34"/>
              </a:rPr>
              <a:t>การจัดประเภทการโฆษณาตามภูมิศาสตร์</a:t>
            </a:r>
            <a:br>
              <a:rPr lang="th-TH" sz="4800" b="1" smtClean="0">
                <a:latin typeface="Angsana New" pitchFamily="18" charset="-34"/>
              </a:rPr>
            </a:br>
            <a:r>
              <a:rPr lang="th-TH" sz="4800" b="1" smtClean="0">
                <a:latin typeface="Angsana New" pitchFamily="18" charset="-34"/>
              </a:rPr>
              <a:t>(</a:t>
            </a:r>
            <a:r>
              <a:rPr lang="en-US" sz="4800" b="1" smtClean="0">
                <a:latin typeface="Angsana New" pitchFamily="18" charset="-34"/>
              </a:rPr>
              <a:t>Classification by Geographic) </a:t>
            </a:r>
            <a:endParaRPr lang="th-TH" sz="4800" b="1" smtClean="0">
              <a:latin typeface="Angsana New" pitchFamily="18" charset="-34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428875"/>
            <a:ext cx="8786812" cy="4214813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การโฆษณาระดับท้องถิ่น (</a:t>
            </a:r>
            <a:r>
              <a:rPr lang="en-US" sz="4000" b="1" smtClean="0">
                <a:latin typeface="Angsana New" pitchFamily="18" charset="-34"/>
              </a:rPr>
              <a:t>Local Advertising)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การโฆษณาระดับภูมิภาค (</a:t>
            </a:r>
            <a:r>
              <a:rPr lang="en-US" sz="4000" b="1" smtClean="0">
                <a:latin typeface="Angsana New" pitchFamily="18" charset="-34"/>
              </a:rPr>
              <a:t>Regional Advertising)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การโฆษณาระดับชาติ (</a:t>
            </a:r>
            <a:r>
              <a:rPr lang="en-US" sz="4000" b="1" smtClean="0">
                <a:latin typeface="Angsana New" pitchFamily="18" charset="-34"/>
              </a:rPr>
              <a:t>National Advertising)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การโฆษณาระดับระหว่างประเทศ (</a:t>
            </a:r>
            <a:r>
              <a:rPr lang="en-US" sz="4000" b="1" smtClean="0">
                <a:latin typeface="Angsana New" pitchFamily="18" charset="-34"/>
              </a:rPr>
              <a:t>International Advertising)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1000125"/>
          </a:xfrm>
        </p:spPr>
        <p:txBody>
          <a:bodyPr/>
          <a:lstStyle/>
          <a:p>
            <a:pPr eaLnBrk="1" hangingPunct="1"/>
            <a:r>
              <a:rPr lang="th-TH" b="1" smtClean="0">
                <a:latin typeface="Angsana New" pitchFamily="18" charset="-34"/>
              </a:rPr>
              <a:t>การจัดประเภทการโฆษณาตามสื่อ</a:t>
            </a:r>
            <a:br>
              <a:rPr lang="th-TH" b="1" smtClean="0">
                <a:latin typeface="Angsana New" pitchFamily="18" charset="-34"/>
              </a:rPr>
            </a:br>
            <a:r>
              <a:rPr lang="th-TH" b="1" smtClean="0">
                <a:latin typeface="Angsana New" pitchFamily="18" charset="-34"/>
              </a:rPr>
              <a:t>(</a:t>
            </a:r>
            <a:r>
              <a:rPr lang="en-US" b="1" smtClean="0">
                <a:latin typeface="Angsana New" pitchFamily="18" charset="-34"/>
              </a:rPr>
              <a:t>Classification by Media) </a:t>
            </a:r>
            <a:endParaRPr lang="th-TH" b="1" smtClean="0">
              <a:latin typeface="Angsana New" pitchFamily="18" charset="-34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071688"/>
            <a:ext cx="8786812" cy="4500562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การโฆษณาทางวิทยุโทรทัศน์ (</a:t>
            </a:r>
            <a:r>
              <a:rPr lang="en-US" sz="4000" b="1" smtClean="0">
                <a:latin typeface="Angsana New" pitchFamily="18" charset="-34"/>
              </a:rPr>
              <a:t>Television Advertising)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การโฆษณาทางวิทยุกระจายเสียง (</a:t>
            </a:r>
            <a:r>
              <a:rPr lang="en-US" sz="4000" b="1" smtClean="0">
                <a:latin typeface="Angsana New" pitchFamily="18" charset="-34"/>
              </a:rPr>
              <a:t>Radio Advertising)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การโฆษณาทางหนังสือพิมพ์(</a:t>
            </a:r>
            <a:r>
              <a:rPr lang="en-US" sz="4000" b="1" smtClean="0">
                <a:latin typeface="Angsana New" pitchFamily="18" charset="-34"/>
              </a:rPr>
              <a:t>Newspapers Advertising)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การโฆษณาทางนิตยสาร (</a:t>
            </a:r>
            <a:r>
              <a:rPr lang="en-US" sz="4000" b="1" smtClean="0">
                <a:latin typeface="Angsana New" pitchFamily="18" charset="-34"/>
              </a:rPr>
              <a:t>Magazine  Advertising)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การโฆษณาทางไปรษณีย์ (</a:t>
            </a:r>
            <a:r>
              <a:rPr lang="en-US" sz="4000" b="1" smtClean="0">
                <a:latin typeface="Angsana New" pitchFamily="18" charset="-34"/>
              </a:rPr>
              <a:t>Direct Mail Advertising)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การโฆษณากลางแจ้ง (</a:t>
            </a:r>
            <a:r>
              <a:rPr lang="en-US" sz="4000" b="1" smtClean="0">
                <a:latin typeface="Angsana New" pitchFamily="18" charset="-34"/>
              </a:rPr>
              <a:t>Outdoor Advertising) </a:t>
            </a:r>
            <a:endParaRPr lang="th-TH" sz="40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10.1.1</a:t>
            </a:r>
            <a:r>
              <a:rPr lang="th-TH" sz="5400" b="1" smtClean="0">
                <a:latin typeface="Angsana New" pitchFamily="18" charset="-34"/>
              </a:rPr>
              <a:t> ความหมายของการส่งเสริมการตลาด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2143125"/>
            <a:ext cx="8858250" cy="4357688"/>
          </a:xfrm>
        </p:spPr>
        <p:txBody>
          <a:bodyPr/>
          <a:lstStyle/>
          <a:p>
            <a:pPr eaLnBrk="1" hangingPunct="1"/>
            <a:r>
              <a:rPr lang="th-TH" sz="5400" b="1" smtClean="0">
                <a:latin typeface="Angsana New" pitchFamily="18" charset="-34"/>
              </a:rPr>
              <a:t>การส่งเสริมการตลาด</a:t>
            </a:r>
            <a:r>
              <a:rPr lang="en-US" sz="5400" b="1" smtClean="0">
                <a:latin typeface="Angsana New" pitchFamily="18" charset="-34"/>
              </a:rPr>
              <a:t> </a:t>
            </a:r>
            <a:r>
              <a:rPr lang="en-US" sz="4800" b="1" smtClean="0">
                <a:latin typeface="Angsana New" pitchFamily="18" charset="-34"/>
              </a:rPr>
              <a:t>(Promotion)</a:t>
            </a:r>
            <a:r>
              <a:rPr lang="th-TH" sz="4800" b="1" smtClean="0">
                <a:latin typeface="Angsana New" pitchFamily="18" charset="-34"/>
              </a:rPr>
              <a:t> คือ กระบวนการเพื่อสื่อสารข้อมูลข่าวสารของสินค้าหรือบริการหรือความคิด หรือเพื่อชักชวนโน้มน้าวจิตใจให้ลูกค้าเกิดความต้องการสินค้าหรือบริการนั้น หรือเพื่อเตือนความทรงจำให้ลูกค้า</a:t>
            </a:r>
            <a:r>
              <a:rPr lang="en-US" sz="4800" b="1" smtClean="0">
                <a:latin typeface="Angsana New" pitchFamily="18" charset="-34"/>
              </a:rPr>
              <a:t> </a:t>
            </a:r>
            <a:endParaRPr lang="th-TH" sz="48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10.6.1 </a:t>
            </a:r>
            <a:r>
              <a:rPr lang="th-TH" sz="5400" b="1" smtClean="0">
                <a:latin typeface="Angsana New" pitchFamily="18" charset="-34"/>
              </a:rPr>
              <a:t>ความหมายของการประชาสัมพันธ์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928813"/>
            <a:ext cx="8715375" cy="4197350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การประชาสัมพันธ์</a:t>
            </a:r>
            <a:r>
              <a:rPr lang="en-US" sz="4400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</a:rPr>
              <a:t>(Public Relations)</a:t>
            </a:r>
            <a:r>
              <a:rPr lang="th-TH" sz="3600" smtClean="0">
                <a:latin typeface="Angsana New" pitchFamily="18" charset="-34"/>
              </a:rPr>
              <a:t> หมายถึง </a:t>
            </a:r>
            <a:r>
              <a:rPr lang="th-TH" sz="4000" b="1" smtClean="0">
                <a:latin typeface="Angsana New" pitchFamily="18" charset="-34"/>
              </a:rPr>
              <a:t>การสื่อสารขององค์กรเพื่อสร้างความสัมพันธ์อันดีต่อมหาชน ซึ่งคำว่า มหาชน (</a:t>
            </a:r>
            <a:r>
              <a:rPr lang="en-US" sz="4000" b="1" smtClean="0">
                <a:latin typeface="Angsana New" pitchFamily="18" charset="-34"/>
              </a:rPr>
              <a:t>Public) </a:t>
            </a:r>
            <a:r>
              <a:rPr lang="th-TH" sz="4000" b="1" smtClean="0">
                <a:latin typeface="Angsana New" pitchFamily="18" charset="-34"/>
              </a:rPr>
              <a:t>หมายถึง ลูกค้าของบริษัท ผู้ถือหุ้น พนักงาน คู่ค้าของบริษัทและประชาชนในชุมชนนั้นๆโดยที่กลุ่มคนเหล่านั้นจะมีผลช่วยให้องค์กรประสบความสำเร็จ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>
              <a:buFontTx/>
              <a:buNone/>
            </a:pPr>
            <a:r>
              <a:rPr lang="th-TH" sz="3600" smtClean="0">
                <a:latin typeface="Angsana New" pitchFamily="18" charset="-34"/>
              </a:rPr>
              <a:t>	(ประดิษฐ์ จุมพลเสถียร.2544</a:t>
            </a:r>
            <a:r>
              <a:rPr lang="en-US" sz="3600" smtClean="0">
                <a:latin typeface="Angsana New" pitchFamily="18" charset="-34"/>
              </a:rPr>
              <a:t>:</a:t>
            </a:r>
            <a:r>
              <a:rPr lang="th-TH" sz="3600" smtClean="0">
                <a:latin typeface="Angsana New" pitchFamily="18" charset="-34"/>
              </a:rPr>
              <a:t> 113)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4800" b="1" smtClean="0">
                <a:latin typeface="Angsana New" pitchFamily="18" charset="-34"/>
              </a:rPr>
              <a:t>10.6.2 </a:t>
            </a:r>
            <a:r>
              <a:rPr lang="th-TH" sz="4800" b="1" smtClean="0">
                <a:latin typeface="Angsana New" pitchFamily="18" charset="-34"/>
              </a:rPr>
              <a:t>ข้อแตกต่างระหว่างการโฆษณาและ</a:t>
            </a:r>
            <a:br>
              <a:rPr lang="th-TH" sz="4800" b="1" smtClean="0">
                <a:latin typeface="Angsana New" pitchFamily="18" charset="-34"/>
              </a:rPr>
            </a:br>
            <a:r>
              <a:rPr lang="th-TH" sz="4800" b="1" smtClean="0">
                <a:latin typeface="Angsana New" pitchFamily="18" charset="-34"/>
              </a:rPr>
              <a:t>การประชาสัมพันธ์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0434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การโฆษณา</a:t>
            </a:r>
            <a:r>
              <a:rPr lang="th-TH" sz="3600" smtClean="0">
                <a:latin typeface="Angsana New" pitchFamily="18" charset="-34"/>
              </a:rPr>
              <a:t> </a:t>
            </a:r>
            <a:r>
              <a:rPr lang="th-TH" smtClean="0">
                <a:latin typeface="Angsana New" pitchFamily="18" charset="-34"/>
              </a:rPr>
              <a:t>เป็นการเผยแพร่ข้อมูลข่าวสารเกี่ยวกับผลิตภัณฑ์เฉพาะด้านดีให้กับผู้บริโภคเพื่อให้ผู้บริโภคสนใจและเกิดความต้องการซื้อสินค้าที่ทำการโฆษณา เป็นการให้ข่าวสารที่มุ่งหวังผลประโยชน์ด้านยอดขายและกำไร สามารถควบคุมข้อมูลข่าวสารที่จะทำการโฆษณาและเลือกสื่อได้อย่างเต็มที่ เพราะต้องเสียค่าใช้จ่ายในการใช้สื่อโฆษณา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การประชาสัมพันธ์</a:t>
            </a:r>
            <a:r>
              <a:rPr lang="th-TH" sz="3600" smtClean="0">
                <a:latin typeface="Angsana New" pitchFamily="18" charset="-34"/>
              </a:rPr>
              <a:t> </a:t>
            </a:r>
            <a:r>
              <a:rPr lang="th-TH" smtClean="0">
                <a:latin typeface="Angsana New" pitchFamily="18" charset="-34"/>
              </a:rPr>
              <a:t>เป็นการเผยแพร่ข้อมูลข่าวสารเกี่ยวกับองค์กรหรือกิจกรรมขององค์กร เพื่อสร้างภาพลักษณ์ที่ดีผ่านสื่อต่างๆที่ไม่ต้องเสียเงิน เป็นการเผยแพร่ข้อมูลเพื่อสร้างความศรัทธา สร้างทัศนคติที่ดีให้เกิดขึ้นกับกิจการ ก่อให้เกิดผลกำไรและยอดขายต่อกิจการทางอ้อม ไม่สามารถควบคุมข้อมูลข่าวสารหรือสื่อได้มาก มักอาศัยความสัมพันธ์อันดีระหว่างองค์กรกับสื่อต่างๆ เพราะไม่ต้องเสียค่าใช้จ่ายใดๆ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10.6.3</a:t>
            </a:r>
            <a:r>
              <a:rPr lang="en-US" sz="5400" smtClean="0">
                <a:latin typeface="Angsana New" pitchFamily="18" charset="-34"/>
              </a:rPr>
              <a:t> </a:t>
            </a:r>
            <a:r>
              <a:rPr lang="th-TH" sz="5400" b="1" smtClean="0">
                <a:latin typeface="Angsana New" pitchFamily="18" charset="-34"/>
              </a:rPr>
              <a:t>กิจกรรมการประชาสัมพันธ์</a:t>
            </a:r>
            <a:r>
              <a:rPr lang="en-US" sz="5400" smtClean="0">
                <a:latin typeface="Angsana New" pitchFamily="18" charset="-34"/>
              </a:rPr>
              <a:t> </a:t>
            </a:r>
            <a:endParaRPr lang="th-TH" sz="5400" smtClean="0">
              <a:latin typeface="Angsana New" pitchFamily="18" charset="-34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714500"/>
            <a:ext cx="8715375" cy="4929188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การให้ข่าวสาร (</a:t>
            </a:r>
            <a:r>
              <a:rPr lang="en-US" sz="4000" b="1" smtClean="0">
                <a:latin typeface="Angsana New" pitchFamily="18" charset="-34"/>
              </a:rPr>
              <a:t>Publicity)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การใช้สิ่งตีพิมพ์ (</a:t>
            </a:r>
            <a:r>
              <a:rPr lang="en-US" sz="4000" b="1" smtClean="0">
                <a:latin typeface="Angsana New" pitchFamily="18" charset="-34"/>
              </a:rPr>
              <a:t>Publication)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การจัดเหตุการณ์พิเศษต่างๆ (</a:t>
            </a:r>
            <a:r>
              <a:rPr lang="en-US" sz="4000" b="1" smtClean="0">
                <a:latin typeface="Angsana New" pitchFamily="18" charset="-34"/>
              </a:rPr>
              <a:t>Events)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การกล่าวสุนทรพจน์ (</a:t>
            </a:r>
            <a:r>
              <a:rPr lang="en-US" sz="4000" b="1" smtClean="0">
                <a:latin typeface="Angsana New" pitchFamily="18" charset="-34"/>
              </a:rPr>
              <a:t>Public Speaking)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สื่อเฉพาะขององค์กร (</a:t>
            </a:r>
            <a:r>
              <a:rPr lang="en-US" sz="4000" b="1" smtClean="0">
                <a:latin typeface="Angsana New" pitchFamily="18" charset="-34"/>
              </a:rPr>
              <a:t>Identify Media)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กิจกรรมเพื่อสังคม </a:t>
            </a:r>
            <a:r>
              <a:rPr lang="en-US" sz="4000" b="1" smtClean="0">
                <a:latin typeface="Angsana New" pitchFamily="18" charset="-34"/>
              </a:rPr>
              <a:t>(Public Affairs)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การหาทุนเพื่อสังคม (</a:t>
            </a:r>
            <a:r>
              <a:rPr lang="en-US" sz="4000" b="1" smtClean="0">
                <a:latin typeface="Angsana New" pitchFamily="18" charset="-34"/>
              </a:rPr>
              <a:t>Funds Raising) </a:t>
            </a:r>
            <a:endParaRPr lang="th-TH" sz="40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10.6.4 </a:t>
            </a:r>
            <a:r>
              <a:rPr lang="th-TH" sz="5400" b="1" smtClean="0">
                <a:latin typeface="Angsana New" pitchFamily="18" charset="-34"/>
              </a:rPr>
              <a:t>เครื่องมือในการประชาสัมพันธ์</a:t>
            </a:r>
            <a:r>
              <a:rPr lang="th-TH" sz="5400" smtClean="0">
                <a:latin typeface="Angsana New" pitchFamily="18" charset="-34"/>
              </a:rPr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785938"/>
            <a:ext cx="8858250" cy="4857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การส่งข่าวและเอกสารประชาสัมพันธ์ 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ภาพถ่าย (</a:t>
            </a:r>
            <a:r>
              <a:rPr lang="en-US" sz="3600" b="1" smtClean="0">
                <a:latin typeface="Angsana New" pitchFamily="18" charset="-34"/>
              </a:rPr>
              <a:t>Photography)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เอกสารแผ่นพับและหนังสือ </a:t>
            </a:r>
            <a:r>
              <a:rPr lang="en-US" sz="3600" b="1" smtClean="0">
                <a:latin typeface="Angsana New" pitchFamily="18" charset="-34"/>
              </a:rPr>
              <a:t>(Booklets, Brochures and Books)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จดหมายและซองจดหมาย </a:t>
            </a:r>
            <a:r>
              <a:rPr lang="en-US" sz="3600" b="1" smtClean="0">
                <a:latin typeface="Angsana New" pitchFamily="18" charset="-34"/>
              </a:rPr>
              <a:t>(Letters and Envelops)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รายงานประจำปี (</a:t>
            </a:r>
            <a:r>
              <a:rPr lang="en-US" sz="3600" b="1" smtClean="0">
                <a:latin typeface="Angsana New" pitchFamily="18" charset="-34"/>
              </a:rPr>
              <a:t>Annual Report)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สื่อโสตทัศนูปกรณ์ (</a:t>
            </a:r>
            <a:r>
              <a:rPr lang="en-US" sz="3600" b="1" smtClean="0">
                <a:latin typeface="Angsana New" pitchFamily="18" charset="-34"/>
              </a:rPr>
              <a:t>Audiovisual Materials)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โปสเตอร์และบอร์ดนิทรรศการ (</a:t>
            </a:r>
            <a:r>
              <a:rPr lang="en-US" sz="3600" b="1" smtClean="0">
                <a:latin typeface="Angsana New" pitchFamily="18" charset="-34"/>
              </a:rPr>
              <a:t>Poster and Exhibition Board)</a:t>
            </a:r>
            <a:r>
              <a:rPr lang="th-TH" b="1" smtClean="0"/>
              <a:t>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6000" b="1" smtClean="0">
                <a:latin typeface="Angsana New" pitchFamily="18" charset="-34"/>
              </a:rPr>
              <a:t>10.7.1 </a:t>
            </a:r>
            <a:r>
              <a:rPr lang="th-TH" sz="6000" b="1" smtClean="0">
                <a:latin typeface="Angsana New" pitchFamily="18" charset="-34"/>
              </a:rPr>
              <a:t>ความหมายของการส่งเสริมการขาย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600200"/>
            <a:ext cx="8715375" cy="4525963"/>
          </a:xfrm>
        </p:spPr>
        <p:txBody>
          <a:bodyPr/>
          <a:lstStyle/>
          <a:p>
            <a:pPr eaLnBrk="1" hangingPunct="1"/>
            <a:r>
              <a:rPr lang="th-TH" sz="5400" b="1" smtClean="0">
                <a:latin typeface="Angsana New" pitchFamily="18" charset="-34"/>
              </a:rPr>
              <a:t>การส่งเสริมการขาย</a:t>
            </a:r>
            <a:r>
              <a:rPr lang="en-US" sz="5400" b="1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</a:rPr>
              <a:t>(Sales Promotion)</a:t>
            </a:r>
            <a:r>
              <a:rPr lang="th-TH" sz="3600" smtClean="0">
                <a:latin typeface="Angsana New" pitchFamily="18" charset="-34"/>
              </a:rPr>
              <a:t> หมายถึง </a:t>
            </a:r>
            <a:r>
              <a:rPr lang="th-TH" sz="4400" b="1" smtClean="0">
                <a:latin typeface="Angsana New" pitchFamily="18" charset="-34"/>
              </a:rPr>
              <a:t>สิ่งจูงใจที่เสนอคุณค่าพิเศษเพื่อกระตุ้นให้พ่อค้าคนกลาง ผู้บริโภคหรือหน่วยงานขาย เกิดการซื้อหรือเกิดการขายสินค้าหรือบริการให้ได้มากขึ้น โดยมีกำหนดระยะเวลาที่แน่นอน</a:t>
            </a:r>
            <a:endParaRPr lang="th-TH" sz="40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85875"/>
          </a:xfrm>
        </p:spPr>
        <p:txBody>
          <a:bodyPr/>
          <a:lstStyle/>
          <a:p>
            <a:pPr eaLnBrk="1" hangingPunct="1"/>
            <a:r>
              <a:rPr lang="th-TH" sz="6000" b="1" smtClean="0">
                <a:latin typeface="Angsana New" pitchFamily="18" charset="-34"/>
              </a:rPr>
              <a:t>ลักษณะของการส่งเสริมการขาย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642350" cy="5043488"/>
          </a:xfrm>
        </p:spPr>
        <p:txBody>
          <a:bodyPr/>
          <a:lstStyle/>
          <a:p>
            <a:pPr eaLnBrk="1" hangingPunct="1"/>
            <a:r>
              <a:rPr lang="th-TH" sz="3600" b="1" smtClean="0">
                <a:latin typeface="Angsana New" pitchFamily="18" charset="-34"/>
              </a:rPr>
              <a:t>เป็นการสื่อสารผ่านสื่อมวลชนหรือสื่อบุคคล</a:t>
            </a:r>
            <a:r>
              <a:rPr lang="en-US" sz="3600" b="1" smtClean="0">
                <a:latin typeface="Angsana New" pitchFamily="18" charset="-34"/>
              </a:rPr>
              <a:t> 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/>
            <a:r>
              <a:rPr lang="th-TH" sz="3600" b="1" smtClean="0">
                <a:latin typeface="Angsana New" pitchFamily="18" charset="-34"/>
              </a:rPr>
              <a:t>เป็นกิจกรรมทางการตลาดเพื่อกระตุ้นการขายในระยะสั้น โดยต้องมีการกำหนดเวลาที่แน่นอน</a:t>
            </a:r>
          </a:p>
          <a:p>
            <a:pPr eaLnBrk="1" hangingPunct="1"/>
            <a:r>
              <a:rPr lang="th-TH" sz="3600" b="1" smtClean="0">
                <a:latin typeface="Angsana New" pitchFamily="18" charset="-34"/>
              </a:rPr>
              <a:t>มุ่งสู่กลุ่มเป้าหมาย 3 กลุ่ม</a:t>
            </a:r>
            <a:r>
              <a:rPr lang="en-US" sz="3600" b="1" smtClean="0">
                <a:latin typeface="Angsana New" pitchFamily="18" charset="-34"/>
              </a:rPr>
              <a:t> </a:t>
            </a:r>
            <a:endParaRPr lang="th-TH" sz="3600" b="1" smtClean="0">
              <a:latin typeface="Angsana New" pitchFamily="18" charset="-34"/>
            </a:endParaRPr>
          </a:p>
          <a:p>
            <a:pPr lvl="1" eaLnBrk="1" hangingPunct="1"/>
            <a:r>
              <a:rPr lang="th-TH" sz="3600" b="1" smtClean="0">
                <a:latin typeface="Angsana New" pitchFamily="18" charset="-34"/>
              </a:rPr>
              <a:t>การส่งเสริมการขายมุ่งสู่ผู้บริโภค (</a:t>
            </a:r>
            <a:r>
              <a:rPr lang="en-US" sz="3600" b="1" smtClean="0">
                <a:latin typeface="Angsana New" pitchFamily="18" charset="-34"/>
              </a:rPr>
              <a:t>Consumer Promotion) </a:t>
            </a:r>
            <a:endParaRPr lang="th-TH" sz="3600" b="1" smtClean="0">
              <a:latin typeface="Angsana New" pitchFamily="18" charset="-34"/>
            </a:endParaRPr>
          </a:p>
          <a:p>
            <a:pPr lvl="1" eaLnBrk="1" hangingPunct="1"/>
            <a:r>
              <a:rPr lang="th-TH" sz="3600" b="1" smtClean="0">
                <a:latin typeface="Angsana New" pitchFamily="18" charset="-34"/>
              </a:rPr>
              <a:t>การส่งเสริมการขายมุ่งสู่พ่อค้าคนกลาง (</a:t>
            </a:r>
            <a:r>
              <a:rPr lang="en-US" sz="3600" b="1" smtClean="0">
                <a:latin typeface="Angsana New" pitchFamily="18" charset="-34"/>
              </a:rPr>
              <a:t>Trade Promotion) </a:t>
            </a:r>
            <a:endParaRPr lang="th-TH" sz="3600" b="1" smtClean="0">
              <a:latin typeface="Angsana New" pitchFamily="18" charset="-34"/>
            </a:endParaRPr>
          </a:p>
          <a:p>
            <a:pPr lvl="1" eaLnBrk="1" hangingPunct="1"/>
            <a:r>
              <a:rPr lang="th-TH" sz="3600" b="1" smtClean="0">
                <a:latin typeface="Angsana New" pitchFamily="18" charset="-34"/>
              </a:rPr>
              <a:t>การส่งเสริมการขายมุ่งสู่หน่วยงานขาย (</a:t>
            </a:r>
            <a:r>
              <a:rPr lang="en-US" sz="3600" b="1" smtClean="0">
                <a:latin typeface="Angsana New" pitchFamily="18" charset="-34"/>
              </a:rPr>
              <a:t>Sales Force Promotion) </a:t>
            </a:r>
            <a:endParaRPr lang="th-TH" sz="36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Angsana New" pitchFamily="18" charset="-34"/>
              </a:rPr>
              <a:t>10.7.2.1</a:t>
            </a:r>
            <a:r>
              <a:rPr lang="th-TH" b="1" smtClean="0">
                <a:latin typeface="Angsana New" pitchFamily="18" charset="-34"/>
              </a:rPr>
              <a:t> วัตถุประสงค์ของการส่งเสริมการขายที่มุ่งสู่ผู้บริโภค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286000"/>
            <a:ext cx="9144000" cy="4286250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กระตุ้นให้เกิดการทดลองใช้ผลิตภัณฑ์ใหม่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กระตุ้นให้ซื้อผลิตภัณฑ์ใหม่ซ้ำ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เพื่อเพิ่มปริมาณการซื้อสินค้ามากขึ้น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เพื่อป้องกันส่วนครองตลาด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เพื่อช่วยสนับสนุนกิจกรรมทางการตลาดและการโฆษณา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1" smtClean="0">
                <a:latin typeface="Angsana New" pitchFamily="18" charset="-34"/>
              </a:rPr>
              <a:t>10.7.2.2 </a:t>
            </a:r>
            <a:r>
              <a:rPr lang="th-TH" sz="4000" b="1" smtClean="0">
                <a:latin typeface="Angsana New" pitchFamily="18" charset="-34"/>
              </a:rPr>
              <a:t>วัตถุประสงค์ของการส่งเสริมการขายมุ่งสู่พ่อค้าคนกลาง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214563"/>
            <a:ext cx="8715375" cy="3911600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ทำให้พ่อค้าคนกลางรับสินค้าไปจำหน่ายเพิ่มมากขึ้น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สร้างความสัมพันธ์อันดีระหว่างคนกลางกับพนักงานขาย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เป็นการกระตุ้นให้พ่อค้าคนกลางให้การสนับสนุนสินค้า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ช่วยเพิ่มระดับสินค้าคงคลัง 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1" smtClean="0">
                <a:latin typeface="Angsana New" pitchFamily="18" charset="-34"/>
              </a:rPr>
              <a:t>10.7.2.3 </a:t>
            </a:r>
            <a:r>
              <a:rPr lang="th-TH" sz="4000" b="1" smtClean="0">
                <a:latin typeface="Angsana New" pitchFamily="18" charset="-34"/>
              </a:rPr>
              <a:t>วัตถุประสงค์ของการส่งเสริมการขายมุ่งสู่หน่วยงานขาย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เป็นการสร้างขวัญและกำลังใจในการทำงาน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ช่วยขยายตลาดใหม่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สร้างความภาคภูมิใจให้แก่พนักงานขาย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10.7.3</a:t>
            </a:r>
            <a:r>
              <a:rPr lang="th-TH" sz="5400" b="1" smtClean="0">
                <a:latin typeface="Angsana New" pitchFamily="18" charset="-34"/>
              </a:rPr>
              <a:t> ประเภทของการส่งเสริมการขาย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71688"/>
            <a:ext cx="8229600" cy="4054475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การส่งเสริมการขายมุ่งสู่ผู้บริโภค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การส่งเสริมการขายมุ่งสู่พ่อค้าคนกลาง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การส่งเสริมการขายมุ่งสู่หน่วยงานขาย</a:t>
            </a:r>
            <a:r>
              <a:rPr lang="th-TH" sz="4000" b="1" smtClean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10.1.2 </a:t>
            </a:r>
            <a:r>
              <a:rPr lang="th-TH" sz="5400" b="1" smtClean="0">
                <a:latin typeface="Angsana New" pitchFamily="18" charset="-34"/>
              </a:rPr>
              <a:t>ส่วนประสมของการส่งเสริมการตลาด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928813"/>
            <a:ext cx="8786813" cy="4714875"/>
          </a:xfrm>
        </p:spPr>
        <p:txBody>
          <a:bodyPr/>
          <a:lstStyle/>
          <a:p>
            <a:pPr eaLnBrk="1" hangingPunct="1"/>
            <a:r>
              <a:rPr lang="th-TH" sz="4800" b="1" smtClean="0">
                <a:latin typeface="Angsana New" pitchFamily="18" charset="-34"/>
              </a:rPr>
              <a:t>การโฆษณา (</a:t>
            </a:r>
            <a:r>
              <a:rPr lang="en-US" sz="4800" b="1" smtClean="0">
                <a:latin typeface="Angsana New" pitchFamily="18" charset="-34"/>
              </a:rPr>
              <a:t>Advertising)</a:t>
            </a:r>
            <a:r>
              <a:rPr lang="th-TH" sz="48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800" b="1" smtClean="0">
                <a:latin typeface="Angsana New" pitchFamily="18" charset="-34"/>
              </a:rPr>
              <a:t>การประชาสัมพันธ์</a:t>
            </a:r>
            <a:r>
              <a:rPr lang="en-US" sz="4800" b="1" smtClean="0">
                <a:latin typeface="Angsana New" pitchFamily="18" charset="-34"/>
              </a:rPr>
              <a:t> (Public Relations)</a:t>
            </a:r>
            <a:r>
              <a:rPr lang="th-TH" sz="48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800" b="1" smtClean="0">
                <a:latin typeface="Angsana New" pitchFamily="18" charset="-34"/>
              </a:rPr>
              <a:t>การส่งเสริมการขาย (</a:t>
            </a:r>
            <a:r>
              <a:rPr lang="en-US" sz="4800" b="1" smtClean="0">
                <a:latin typeface="Angsana New" pitchFamily="18" charset="-34"/>
              </a:rPr>
              <a:t>Sales Promotion)</a:t>
            </a:r>
            <a:r>
              <a:rPr lang="th-TH" sz="48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800" b="1" smtClean="0">
                <a:latin typeface="Angsana New" pitchFamily="18" charset="-34"/>
              </a:rPr>
              <a:t>การขายโดยใช้พนักงานขาย (</a:t>
            </a:r>
            <a:r>
              <a:rPr lang="en-US" sz="4800" b="1" smtClean="0">
                <a:latin typeface="Angsana New" pitchFamily="18" charset="-34"/>
              </a:rPr>
              <a:t>Personal Selling) </a:t>
            </a:r>
            <a:endParaRPr lang="th-TH" sz="4800" b="1" smtClean="0">
              <a:latin typeface="Angsana New" pitchFamily="18" charset="-34"/>
            </a:endParaRPr>
          </a:p>
          <a:p>
            <a:pPr eaLnBrk="1" hangingPunct="1"/>
            <a:r>
              <a:rPr lang="th-TH" sz="4800" b="1" smtClean="0">
                <a:latin typeface="Angsana New" pitchFamily="18" charset="-34"/>
              </a:rPr>
              <a:t>การตลาดทางตรง (</a:t>
            </a:r>
            <a:r>
              <a:rPr lang="en-US" sz="4800" b="1" smtClean="0">
                <a:latin typeface="Angsana New" pitchFamily="18" charset="-34"/>
              </a:rPr>
              <a:t>Direct Marketing)</a:t>
            </a:r>
            <a:r>
              <a:rPr lang="th-TH" sz="4800" b="1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4800" b="1" smtClean="0">
                <a:latin typeface="Angsana New" pitchFamily="18" charset="-34"/>
              </a:rPr>
              <a:t>10.8.1 </a:t>
            </a:r>
            <a:r>
              <a:rPr lang="th-TH" sz="4800" b="1" smtClean="0">
                <a:latin typeface="Angsana New" pitchFamily="18" charset="-34"/>
              </a:rPr>
              <a:t>ความหมายของการขายโดยใช้พนักงานขาย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การขายโดยใช้พนักงานขาย</a:t>
            </a:r>
            <a:r>
              <a:rPr lang="th-TH" sz="4400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</a:rPr>
              <a:t>(Personal Selling) </a:t>
            </a:r>
            <a:r>
              <a:rPr lang="th-TH" sz="3600" smtClean="0">
                <a:latin typeface="Angsana New" pitchFamily="18" charset="-34"/>
              </a:rPr>
              <a:t>หมายถึง </a:t>
            </a:r>
            <a:r>
              <a:rPr lang="th-TH" sz="4000" b="1" smtClean="0">
                <a:latin typeface="Angsana New" pitchFamily="18" charset="-34"/>
              </a:rPr>
              <a:t>การนำเสนอขายสินค้าหรือบริการ หรือความคิด โดยใช้พนักงานขายเป็นผู้นำเสนอขายให้กับลูกค้าเป้าหมายโดยตรง</a:t>
            </a:r>
            <a:endParaRPr lang="th-TH" sz="36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5400" b="1" smtClean="0">
                <a:latin typeface="Angsana New" pitchFamily="18" charset="-34"/>
              </a:rPr>
              <a:t>ลักษณะของการขายโดยใช้พนักงานขาย 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571750"/>
            <a:ext cx="9144000" cy="4071938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เป็นการติดต่อสื่อสารแบบเผชิญหน้า (</a:t>
            </a:r>
            <a:r>
              <a:rPr lang="en-US" sz="4400" b="1" smtClean="0">
                <a:latin typeface="Angsana New" pitchFamily="18" charset="-34"/>
              </a:rPr>
              <a:t>Face-to-Face) </a:t>
            </a:r>
            <a:r>
              <a:rPr lang="th-TH" sz="4400" b="1" smtClean="0">
                <a:latin typeface="Angsana New" pitchFamily="18" charset="-34"/>
              </a:rPr>
              <a:t>ระหว่างผู้ขายกับลูกค้าเป้าหมาย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เป็นการติดต่อสื่อสารสองทาง (</a:t>
            </a:r>
            <a:r>
              <a:rPr lang="en-US" sz="4400" b="1" smtClean="0">
                <a:latin typeface="Angsana New" pitchFamily="18" charset="-34"/>
              </a:rPr>
              <a:t>Two Ways Communication)</a:t>
            </a:r>
            <a:r>
              <a:rPr lang="th-TH" sz="44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เป็นเครื่องมือหนึ่งของกิจกรรมการส่งเสริมการตลาด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latin typeface="Angsana New" pitchFamily="18" charset="-34"/>
              </a:rPr>
              <a:t>10.8.2 </a:t>
            </a:r>
            <a:r>
              <a:rPr lang="th-TH" sz="6000" b="1" smtClean="0">
                <a:latin typeface="Angsana New" pitchFamily="18" charset="-34"/>
              </a:rPr>
              <a:t>งานของพนักงานขาย</a:t>
            </a:r>
            <a:r>
              <a:rPr lang="th-TH" sz="6000" smtClean="0">
                <a:latin typeface="Angsana New" pitchFamily="18" charset="-34"/>
              </a:rPr>
              <a:t>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000250"/>
            <a:ext cx="8715375" cy="4643438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การเสาะแสวงหาลูกค้ามุ่งหวัง (</a:t>
            </a:r>
            <a:r>
              <a:rPr lang="en-US" sz="4000" b="1" smtClean="0">
                <a:latin typeface="Angsana New" pitchFamily="18" charset="-34"/>
              </a:rPr>
              <a:t>Prospecting)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การสื่อสาร (</a:t>
            </a:r>
            <a:r>
              <a:rPr lang="en-US" sz="4000" b="1" smtClean="0">
                <a:latin typeface="Angsana New" pitchFamily="18" charset="-34"/>
              </a:rPr>
              <a:t>Communicating)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การขาย (</a:t>
            </a:r>
            <a:r>
              <a:rPr lang="en-US" sz="4000" b="1" smtClean="0">
                <a:latin typeface="Angsana New" pitchFamily="18" charset="-34"/>
              </a:rPr>
              <a:t>Selling)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การให้บริการ (</a:t>
            </a:r>
            <a:r>
              <a:rPr lang="en-US" sz="4000" b="1" smtClean="0">
                <a:latin typeface="Angsana New" pitchFamily="18" charset="-34"/>
              </a:rPr>
              <a:t>Servicing)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การเก็บรวบรวมข้อมูล (</a:t>
            </a:r>
            <a:r>
              <a:rPr lang="en-US" sz="4000" b="1" smtClean="0">
                <a:latin typeface="Angsana New" pitchFamily="18" charset="-34"/>
              </a:rPr>
              <a:t>Information Gathering)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การจัดสรร (</a:t>
            </a:r>
            <a:r>
              <a:rPr lang="en-US" sz="4000" b="1" smtClean="0">
                <a:latin typeface="Angsana New" pitchFamily="18" charset="-34"/>
              </a:rPr>
              <a:t>Allocating)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10.8.3</a:t>
            </a:r>
            <a:r>
              <a:rPr lang="th-TH" sz="5400" b="1" smtClean="0">
                <a:latin typeface="Angsana New" pitchFamily="18" charset="-34"/>
              </a:rPr>
              <a:t> ประเภทของพนักงานขาย</a:t>
            </a:r>
            <a:r>
              <a:rPr lang="th-TH" sz="5400" smtClean="0">
                <a:latin typeface="Angsana New" pitchFamily="18" charset="-34"/>
              </a:rPr>
              <a:t> 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2000250"/>
            <a:ext cx="8643938" cy="4500563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พนักงานขายรับคำสั่งซื้อ (</a:t>
            </a:r>
            <a:r>
              <a:rPr lang="en-US" sz="4400" b="1" smtClean="0">
                <a:latin typeface="Angsana New" pitchFamily="18" charset="-34"/>
              </a:rPr>
              <a:t>Order Taker)</a:t>
            </a:r>
            <a:r>
              <a:rPr lang="th-TH" sz="44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พนักงานสร้างคำสั่งซื้อ (</a:t>
            </a:r>
            <a:r>
              <a:rPr lang="en-US" sz="4400" b="1" smtClean="0">
                <a:latin typeface="Angsana New" pitchFamily="18" charset="-34"/>
              </a:rPr>
              <a:t>Order Getter)</a:t>
            </a:r>
            <a:r>
              <a:rPr lang="th-TH" sz="44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พนักงานขายให้คำแนะนำ (</a:t>
            </a:r>
            <a:r>
              <a:rPr lang="en-US" sz="4400" b="1" smtClean="0">
                <a:latin typeface="Angsana New" pitchFamily="18" charset="-34"/>
              </a:rPr>
              <a:t>Missionary Salesman)</a:t>
            </a:r>
            <a:r>
              <a:rPr lang="th-TH" sz="44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พนักงานขายผู้เชี่ยวชาญด้านเทคนิค (</a:t>
            </a:r>
            <a:r>
              <a:rPr lang="en-US" sz="4400" b="1" smtClean="0">
                <a:latin typeface="Angsana New" pitchFamily="18" charset="-34"/>
              </a:rPr>
              <a:t>Technical Salesman)</a:t>
            </a:r>
            <a:r>
              <a:rPr lang="th-TH" sz="44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พนักงานสนับสนุนการค้า </a:t>
            </a:r>
            <a:r>
              <a:rPr lang="en-US" sz="4400" b="1" smtClean="0">
                <a:latin typeface="Angsana New" pitchFamily="18" charset="-34"/>
              </a:rPr>
              <a:t>(Trade Salesman)</a:t>
            </a:r>
            <a:r>
              <a:rPr lang="th-TH" sz="4400" b="1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10.8.4 </a:t>
            </a:r>
            <a:r>
              <a:rPr lang="th-TH" sz="5400" b="1" smtClean="0">
                <a:latin typeface="Angsana New" pitchFamily="18" charset="-34"/>
              </a:rPr>
              <a:t>กระบวนการขาย (</a:t>
            </a:r>
            <a:r>
              <a:rPr lang="en-US" sz="5400" b="1" smtClean="0">
                <a:latin typeface="Angsana New" pitchFamily="18" charset="-34"/>
              </a:rPr>
              <a:t>Selling Process)</a:t>
            </a:r>
            <a:endParaRPr lang="th-TH" sz="5400" b="1" smtClean="0">
              <a:latin typeface="Angsana New" pitchFamily="18" charset="-34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114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การเสาะแสวงหาลูกค้ามุ่งหวังและการประเมินคุณสมบัติ (</a:t>
            </a:r>
            <a:r>
              <a:rPr lang="en-US" sz="3600" b="1" smtClean="0">
                <a:latin typeface="Angsana New" pitchFamily="18" charset="-34"/>
              </a:rPr>
              <a:t>Prospecting and Qualifying)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การเตรียมตัวก่อนการเข้าพบ (</a:t>
            </a:r>
            <a:r>
              <a:rPr lang="en-US" sz="3600" b="1" smtClean="0">
                <a:latin typeface="Angsana New" pitchFamily="18" charset="-34"/>
              </a:rPr>
              <a:t>Pre approach)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การเข้าพบ (</a:t>
            </a:r>
            <a:r>
              <a:rPr lang="en-US" sz="3600" b="1" smtClean="0">
                <a:latin typeface="Angsana New" pitchFamily="18" charset="-34"/>
              </a:rPr>
              <a:t>Approach) </a:t>
            </a:r>
            <a:endParaRPr lang="th-TH" sz="3600" b="1" smtClean="0">
              <a:latin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การเสนอขายและการสาธิตสินค้า (</a:t>
            </a:r>
            <a:r>
              <a:rPr lang="en-US" sz="3600" b="1" smtClean="0">
                <a:latin typeface="Angsana New" pitchFamily="18" charset="-34"/>
              </a:rPr>
              <a:t>Presentation and Demonstration)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การขจัดข้อโต้แย้ง (</a:t>
            </a:r>
            <a:r>
              <a:rPr lang="en-US" sz="3600" b="1" smtClean="0">
                <a:latin typeface="Angsana New" pitchFamily="18" charset="-34"/>
              </a:rPr>
              <a:t>Handling Objections)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การปิดการขาย (</a:t>
            </a:r>
            <a:r>
              <a:rPr lang="en-US" sz="3600" b="1" smtClean="0">
                <a:latin typeface="Angsana New" pitchFamily="18" charset="-34"/>
              </a:rPr>
              <a:t>Closing the</a:t>
            </a:r>
            <a:r>
              <a:rPr lang="th-TH" sz="3600" b="1" smtClean="0">
                <a:latin typeface="Angsana New" pitchFamily="18" charset="-34"/>
              </a:rPr>
              <a:t>  </a:t>
            </a:r>
            <a:r>
              <a:rPr lang="en-US" sz="3600" b="1" smtClean="0">
                <a:latin typeface="Angsana New" pitchFamily="18" charset="-34"/>
              </a:rPr>
              <a:t>Sales)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การติดตามผล (</a:t>
            </a:r>
            <a:r>
              <a:rPr lang="en-US" sz="3600" b="1" smtClean="0">
                <a:latin typeface="Angsana New" pitchFamily="18" charset="-34"/>
              </a:rPr>
              <a:t>Follow Up)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10.9.1 </a:t>
            </a:r>
            <a:r>
              <a:rPr lang="th-TH" sz="5400" b="1" smtClean="0">
                <a:latin typeface="Angsana New" pitchFamily="18" charset="-34"/>
              </a:rPr>
              <a:t>ความหมายของการตลาดทางตรง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286000"/>
            <a:ext cx="8715375" cy="4357688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การตลาดทางตรง </a:t>
            </a:r>
            <a:r>
              <a:rPr lang="th-TH" sz="3600" smtClean="0">
                <a:latin typeface="Angsana New" pitchFamily="18" charset="-34"/>
              </a:rPr>
              <a:t>(</a:t>
            </a:r>
            <a:r>
              <a:rPr lang="en-US" sz="3600" smtClean="0">
                <a:latin typeface="Angsana New" pitchFamily="18" charset="-34"/>
              </a:rPr>
              <a:t>Direct Marketing)</a:t>
            </a:r>
            <a:r>
              <a:rPr lang="th-TH" sz="3600" smtClean="0">
                <a:latin typeface="Angsana New" pitchFamily="18" charset="-34"/>
              </a:rPr>
              <a:t> หมายถึง </a:t>
            </a:r>
            <a:r>
              <a:rPr lang="th-TH" sz="4000" b="1" smtClean="0">
                <a:latin typeface="Angsana New" pitchFamily="18" charset="-34"/>
              </a:rPr>
              <a:t>การสื่อสารโดยตรงระหว่างผู้ผลิตกับผู้บริโภค โดยการโฆษณาผลิตภัณฑ์หรือบริการผ่านสื่อเดียวกันหรือหลายสื่อ เพื่อก่อให้เกิดการตอบสนองจากผู้รับสารได้ สามารถวัดผลได้และดำเนินการได้ทุกที่</a:t>
            </a:r>
            <a:endParaRPr lang="th-TH" sz="36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5400" b="1" smtClean="0">
                <a:latin typeface="Angsana New" pitchFamily="18" charset="-34"/>
              </a:rPr>
              <a:t>ลักษณะของการตลาดทางตรง 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143125"/>
            <a:ext cx="8786812" cy="4429125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เป็นการสื่อสารสองทาง (</a:t>
            </a:r>
            <a:r>
              <a:rPr lang="en-US" sz="4000" b="1" smtClean="0">
                <a:latin typeface="Angsana New" pitchFamily="18" charset="-34"/>
              </a:rPr>
              <a:t>Interactive)</a:t>
            </a:r>
            <a:r>
              <a:rPr lang="th-TH" sz="4000" b="1" smtClean="0">
                <a:latin typeface="Angsana New" pitchFamily="18" charset="-34"/>
              </a:rPr>
              <a:t> </a:t>
            </a:r>
            <a:endParaRPr lang="en-US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เป็นการโฆษณาสินค้าหรือบริการผ่านสื่อเดียวหรือหลายสื่อ </a:t>
            </a:r>
            <a:endParaRPr lang="en-US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เป็นการติดต่อสื่อสารที่สามารถวัดผลได้ </a:t>
            </a:r>
            <a:endParaRPr lang="en-US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เป็นการติดต่อสื่อสารที่สามารถดำเนินการได้ทุกที่ </a:t>
            </a:r>
            <a:endParaRPr lang="en-US" sz="4000" b="1" smtClean="0">
              <a:latin typeface="Angsana New" pitchFamily="18" charset="-34"/>
            </a:endParaRP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เป็นกิจกรรมที่มุ่งเน้นกลุ่มเป้าหมายเฉพาะตัว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71563"/>
          </a:xfrm>
        </p:spPr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10.9.2 </a:t>
            </a:r>
            <a:r>
              <a:rPr lang="th-TH" sz="5400" b="1" smtClean="0">
                <a:latin typeface="Angsana New" pitchFamily="18" charset="-34"/>
              </a:rPr>
              <a:t>รูปแบบของการตลาดทางตรง</a:t>
            </a:r>
            <a:r>
              <a:rPr lang="th-TH" sz="5400" smtClean="0">
                <a:latin typeface="Angsana New" pitchFamily="18" charset="-34"/>
              </a:rPr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572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3000" b="1" smtClean="0">
                <a:latin typeface="Angsana New" pitchFamily="18" charset="-34"/>
              </a:rPr>
              <a:t>การตลาดโดยใช้จดหมายตรง (</a:t>
            </a:r>
            <a:r>
              <a:rPr lang="en-US" sz="3000" b="1" smtClean="0">
                <a:latin typeface="Angsana New" pitchFamily="18" charset="-34"/>
              </a:rPr>
              <a:t>Direct Mail Marketing) </a:t>
            </a:r>
          </a:p>
          <a:p>
            <a:pPr eaLnBrk="1" hangingPunct="1">
              <a:lnSpc>
                <a:spcPct val="90000"/>
              </a:lnSpc>
            </a:pPr>
            <a:r>
              <a:rPr lang="th-TH" sz="3000" b="1" smtClean="0">
                <a:latin typeface="Angsana New" pitchFamily="18" charset="-34"/>
              </a:rPr>
              <a:t>การตลาดโดยใช้เครื่องโทรสาร (</a:t>
            </a:r>
            <a:r>
              <a:rPr lang="en-US" sz="3000" b="1" smtClean="0">
                <a:latin typeface="Angsana New" pitchFamily="18" charset="-34"/>
              </a:rPr>
              <a:t>Fax Mail Marketing) </a:t>
            </a:r>
          </a:p>
          <a:p>
            <a:pPr eaLnBrk="1" hangingPunct="1">
              <a:lnSpc>
                <a:spcPct val="90000"/>
              </a:lnSpc>
            </a:pPr>
            <a:r>
              <a:rPr lang="th-TH" sz="3000" b="1" smtClean="0">
                <a:latin typeface="Angsana New" pitchFamily="18" charset="-34"/>
              </a:rPr>
              <a:t>การตลาดโดยใช้จดหมายอิเล็กทรอนิกส์ </a:t>
            </a:r>
            <a:r>
              <a:rPr lang="en-US" sz="3000" b="1" smtClean="0">
                <a:latin typeface="Angsana New" pitchFamily="18" charset="-34"/>
              </a:rPr>
              <a:t>(Electronic Mail</a:t>
            </a:r>
            <a:r>
              <a:rPr lang="th-TH" sz="3000" b="1" smtClean="0">
                <a:latin typeface="Angsana New" pitchFamily="18" charset="-34"/>
              </a:rPr>
              <a:t> หรือ </a:t>
            </a:r>
            <a:r>
              <a:rPr lang="en-US" sz="3000" b="1" smtClean="0">
                <a:latin typeface="Angsana New" pitchFamily="18" charset="-34"/>
              </a:rPr>
              <a:t>E-mail Marketing) </a:t>
            </a:r>
          </a:p>
          <a:p>
            <a:pPr eaLnBrk="1" hangingPunct="1">
              <a:lnSpc>
                <a:spcPct val="90000"/>
              </a:lnSpc>
            </a:pPr>
            <a:r>
              <a:rPr lang="th-TH" sz="3000" b="1" smtClean="0">
                <a:latin typeface="Angsana New" pitchFamily="18" charset="-34"/>
              </a:rPr>
              <a:t>การตลาดโดยใช้โทรศัพท์ </a:t>
            </a:r>
            <a:r>
              <a:rPr lang="en-US" sz="3000" b="1" smtClean="0">
                <a:latin typeface="Angsana New" pitchFamily="18" charset="-34"/>
              </a:rPr>
              <a:t>(Telemarketing) </a:t>
            </a:r>
          </a:p>
          <a:p>
            <a:pPr eaLnBrk="1" hangingPunct="1">
              <a:lnSpc>
                <a:spcPct val="90000"/>
              </a:lnSpc>
            </a:pPr>
            <a:r>
              <a:rPr lang="th-TH" sz="3000" b="1" smtClean="0">
                <a:latin typeface="Angsana New" pitchFamily="18" charset="-34"/>
              </a:rPr>
              <a:t>การตลาดโดยใช้โทรทัศน์ (</a:t>
            </a:r>
            <a:r>
              <a:rPr lang="en-US" sz="3000" b="1" smtClean="0">
                <a:latin typeface="Angsana New" pitchFamily="18" charset="-34"/>
              </a:rPr>
              <a:t>Television Direct-response Marketing) </a:t>
            </a:r>
          </a:p>
          <a:p>
            <a:pPr eaLnBrk="1" hangingPunct="1">
              <a:lnSpc>
                <a:spcPct val="90000"/>
              </a:lnSpc>
            </a:pPr>
            <a:r>
              <a:rPr lang="th-TH" sz="3000" b="1" smtClean="0">
                <a:latin typeface="Angsana New" pitchFamily="18" charset="-34"/>
              </a:rPr>
              <a:t>การตลาดโดยใช้วิทยุ </a:t>
            </a:r>
            <a:r>
              <a:rPr lang="en-US" sz="3000" b="1" smtClean="0">
                <a:latin typeface="Angsana New" pitchFamily="18" charset="-34"/>
              </a:rPr>
              <a:t>(Radio Direct-response Marketing) </a:t>
            </a:r>
          </a:p>
          <a:p>
            <a:pPr eaLnBrk="1" hangingPunct="1">
              <a:lnSpc>
                <a:spcPct val="90000"/>
              </a:lnSpc>
            </a:pPr>
            <a:r>
              <a:rPr lang="th-TH" sz="3000" b="1" smtClean="0">
                <a:latin typeface="Angsana New" pitchFamily="18" charset="-34"/>
              </a:rPr>
              <a:t>การตลาดโดยใช้สื่อสิ่งพิมพ์ (</a:t>
            </a:r>
            <a:r>
              <a:rPr lang="en-US" sz="3000" b="1" smtClean="0">
                <a:latin typeface="Angsana New" pitchFamily="18" charset="-34"/>
              </a:rPr>
              <a:t>Print Media Direct-response Marketing) </a:t>
            </a:r>
          </a:p>
          <a:p>
            <a:pPr eaLnBrk="1" hangingPunct="1">
              <a:lnSpc>
                <a:spcPct val="90000"/>
              </a:lnSpc>
            </a:pPr>
            <a:r>
              <a:rPr lang="th-TH" sz="3000" b="1" smtClean="0">
                <a:latin typeface="Angsana New" pitchFamily="18" charset="-34"/>
              </a:rPr>
              <a:t>การตลาดโดยใช้เครื่องจักรเพื่อให้ลูกค้าสั่งซื้อ (</a:t>
            </a:r>
            <a:r>
              <a:rPr lang="en-US" sz="3000" b="1" smtClean="0">
                <a:latin typeface="Angsana New" pitchFamily="18" charset="-34"/>
              </a:rPr>
              <a:t>Kiosk Marketing)</a:t>
            </a:r>
            <a:r>
              <a:rPr lang="th-TH" sz="3000" b="1" smtClean="0">
                <a:latin typeface="Angsana New" pitchFamily="18" charset="-34"/>
              </a:rPr>
              <a:t> </a:t>
            </a:r>
            <a:endParaRPr lang="en-US" sz="3000" b="1" smtClean="0">
              <a:latin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3000" b="1" smtClean="0">
                <a:latin typeface="Angsana New" pitchFamily="18" charset="-34"/>
              </a:rPr>
              <a:t>การตลาดโดยใช้แค็ตตาล็อก </a:t>
            </a:r>
            <a:r>
              <a:rPr lang="en-US" sz="3000" b="1" smtClean="0">
                <a:latin typeface="Angsana New" pitchFamily="18" charset="-34"/>
              </a:rPr>
              <a:t>(Catalog Marketing)</a:t>
            </a:r>
            <a:r>
              <a:rPr lang="th-TH" sz="3000" b="1" smtClean="0">
                <a:latin typeface="Angsana New" pitchFamily="18" charset="-34"/>
              </a:rPr>
              <a:t> </a:t>
            </a:r>
            <a:endParaRPr lang="en-US" sz="3000" b="1" smtClean="0">
              <a:latin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3000" b="1" smtClean="0">
                <a:latin typeface="Angsana New" pitchFamily="18" charset="-34"/>
              </a:rPr>
              <a:t>การตลาดโดยใช้คอมพิวเตอร์ระบบออนไลน์และอินเทอร์เน็ต (</a:t>
            </a:r>
            <a:r>
              <a:rPr lang="en-US" sz="3000" b="1" smtClean="0">
                <a:latin typeface="Angsana New" pitchFamily="18" charset="-34"/>
              </a:rPr>
              <a:t>Online Marketing and Internet Marketing) </a:t>
            </a:r>
            <a:endParaRPr lang="th-TH" sz="30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71563"/>
          </a:xfrm>
        </p:spPr>
        <p:txBody>
          <a:bodyPr/>
          <a:lstStyle/>
          <a:p>
            <a:pPr eaLnBrk="1" hangingPunct="1"/>
            <a:r>
              <a:rPr lang="en-US" sz="6600" b="1" smtClean="0">
                <a:latin typeface="Angsana New" pitchFamily="18" charset="-34"/>
              </a:rPr>
              <a:t>10.2 </a:t>
            </a:r>
            <a:r>
              <a:rPr lang="th-TH" sz="6600" b="1" smtClean="0">
                <a:latin typeface="Angsana New" pitchFamily="18" charset="-34"/>
              </a:rPr>
              <a:t>กระบวนการสื่อสาร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071563"/>
            <a:ext cx="8715375" cy="5572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4000" b="1" smtClean="0">
                <a:latin typeface="Angsana New" pitchFamily="18" charset="-34"/>
              </a:rPr>
              <a:t>แหล่งข่าวสารหรือผู้ส่งสาร (</a:t>
            </a:r>
            <a:r>
              <a:rPr lang="en-US" sz="4000" b="1" smtClean="0">
                <a:latin typeface="Angsana New" pitchFamily="18" charset="-34"/>
              </a:rPr>
              <a:t>Source or Sender)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4000" b="1" smtClean="0">
                <a:latin typeface="Angsana New" pitchFamily="18" charset="-34"/>
              </a:rPr>
              <a:t>ข่าวสาร (</a:t>
            </a:r>
            <a:r>
              <a:rPr lang="en-US" sz="4000" b="1" smtClean="0">
                <a:latin typeface="Angsana New" pitchFamily="18" charset="-34"/>
              </a:rPr>
              <a:t>Message)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4000" b="1" smtClean="0">
                <a:latin typeface="Angsana New" pitchFamily="18" charset="-34"/>
              </a:rPr>
              <a:t>การเข้ารหัส (</a:t>
            </a:r>
            <a:r>
              <a:rPr lang="en-US" sz="4000" b="1" smtClean="0">
                <a:latin typeface="Angsana New" pitchFamily="18" charset="-34"/>
              </a:rPr>
              <a:t>Encoding)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4000" b="1" smtClean="0">
                <a:latin typeface="Angsana New" pitchFamily="18" charset="-34"/>
              </a:rPr>
              <a:t>ช่องทางของข่าวสาร </a:t>
            </a:r>
            <a:r>
              <a:rPr lang="en-US" sz="4000" b="1" smtClean="0">
                <a:latin typeface="Angsana New" pitchFamily="18" charset="-34"/>
              </a:rPr>
              <a:t>(Media)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000" b="1" smtClean="0">
                <a:latin typeface="Angsana New" pitchFamily="18" charset="-34"/>
              </a:rPr>
              <a:t>การถอดรหัส (</a:t>
            </a:r>
            <a:r>
              <a:rPr lang="en-US" sz="4000" b="1" smtClean="0">
                <a:latin typeface="Angsana New" pitchFamily="18" charset="-34"/>
              </a:rPr>
              <a:t>Decoding)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4000" b="1" smtClean="0">
                <a:latin typeface="Angsana New" pitchFamily="18" charset="-34"/>
              </a:rPr>
              <a:t>ผู้รับข่าวสาร (</a:t>
            </a:r>
            <a:r>
              <a:rPr lang="en-US" sz="4000" b="1" smtClean="0">
                <a:latin typeface="Angsana New" pitchFamily="18" charset="-34"/>
              </a:rPr>
              <a:t>Receiver) </a:t>
            </a:r>
            <a:endParaRPr lang="th-TH" sz="4000" b="1" smtClean="0">
              <a:latin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sz="4000" b="1" smtClean="0">
                <a:latin typeface="Angsana New" pitchFamily="18" charset="-34"/>
              </a:rPr>
              <a:t>ข้อมูลป้อนกลับ (</a:t>
            </a:r>
            <a:r>
              <a:rPr lang="en-US" sz="4000" b="1" smtClean="0">
                <a:latin typeface="Angsana New" pitchFamily="18" charset="-34"/>
              </a:rPr>
              <a:t>Feedback)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h-TH" sz="4000" b="1" smtClean="0">
                <a:latin typeface="Angsana New" pitchFamily="18" charset="-34"/>
              </a:rPr>
              <a:t>สิ่งรบกวน (</a:t>
            </a:r>
            <a:r>
              <a:rPr lang="en-US" sz="4000" b="1" smtClean="0">
                <a:latin typeface="Angsana New" pitchFamily="18" charset="-34"/>
              </a:rPr>
              <a:t>Noise)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eaLnBrk="1" hangingPunct="1"/>
            <a:r>
              <a:rPr lang="en-US" sz="6600" b="1" smtClean="0">
                <a:latin typeface="Angsana New" pitchFamily="18" charset="-34"/>
              </a:rPr>
              <a:t>10.2.2 </a:t>
            </a:r>
            <a:r>
              <a:rPr lang="th-TH" sz="6600" b="1" smtClean="0">
                <a:latin typeface="Angsana New" pitchFamily="18" charset="-34"/>
              </a:rPr>
              <a:t>ปัญหาในการสื่อสาร</a:t>
            </a:r>
            <a:r>
              <a:rPr lang="en-US" sz="6600" smtClean="0">
                <a:latin typeface="Angsana New" pitchFamily="18" charset="-34"/>
              </a:rPr>
              <a:t> </a:t>
            </a:r>
            <a:endParaRPr lang="th-TH" sz="6600" smtClean="0">
              <a:latin typeface="Angsana New" pitchFamily="18" charset="-34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57375"/>
            <a:ext cx="8507413" cy="4714875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จากการที่ตลาดมีสินค้าจำนวนมาก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ผู้บริโภคได้รับข่าวสารมากเกินไป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ความสามารถในการจดจำของผู้บริโภคมีจำกัด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ผู้บริโภคสามารถจดจำข่าวสารที่เป็นสิ่งแรกๆได้ดี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ต้นทุนในการผลิตสื่อและค่าสื่อต่างๆในการติดต่อสื่อสารมีราคาสูง</a:t>
            </a:r>
            <a:r>
              <a:rPr lang="th-TH" sz="4000" b="1" smtClean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4800" b="1" smtClean="0">
                <a:latin typeface="Angsana New" pitchFamily="18" charset="-34"/>
              </a:rPr>
              <a:t>10.3.1 </a:t>
            </a:r>
            <a:r>
              <a:rPr lang="th-TH" sz="4800" b="1" smtClean="0">
                <a:latin typeface="Angsana New" pitchFamily="18" charset="-34"/>
              </a:rPr>
              <a:t>ความหมายของการสื่อสารทางการตลาด</a:t>
            </a:r>
            <a:br>
              <a:rPr lang="th-TH" sz="4800" b="1" smtClean="0">
                <a:latin typeface="Angsana New" pitchFamily="18" charset="-34"/>
              </a:rPr>
            </a:br>
            <a:r>
              <a:rPr lang="th-TH" sz="4800" b="1" smtClean="0">
                <a:latin typeface="Angsana New" pitchFamily="18" charset="-34"/>
              </a:rPr>
              <a:t>แบบผสมผสาน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571750"/>
            <a:ext cx="8786812" cy="3929063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การสื่อสารทางการตลาดแบบผสมผสาน </a:t>
            </a:r>
            <a:r>
              <a:rPr lang="th-TH" sz="3600" smtClean="0">
                <a:latin typeface="Angsana New" pitchFamily="18" charset="-34"/>
              </a:rPr>
              <a:t>(</a:t>
            </a:r>
            <a:r>
              <a:rPr lang="en-US" sz="3600" smtClean="0">
                <a:latin typeface="Angsana New" pitchFamily="18" charset="-34"/>
              </a:rPr>
              <a:t>Integrated Marketing Communication: IMC)</a:t>
            </a:r>
            <a:r>
              <a:rPr lang="th-TH" sz="3600" smtClean="0">
                <a:latin typeface="Angsana New" pitchFamily="18" charset="-34"/>
              </a:rPr>
              <a:t> คือ </a:t>
            </a:r>
            <a:r>
              <a:rPr lang="th-TH" sz="4000" b="1" smtClean="0">
                <a:latin typeface="Angsana New" pitchFamily="18" charset="-34"/>
              </a:rPr>
              <a:t>การใช้เครื่องมือสื่อสารทางการตลาดหลากหลายรูปแบบเข้าด้วยกันให้มีความเป็นเอกภาพเพื่อจูงใจให้กลุ่มเป้าหมายสนใจผลิตภัณฑ์ของตนอย่างต่อเนื่อง </a:t>
            </a:r>
            <a:endParaRPr lang="th-TH" sz="36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0"/>
            <a:ext cx="8786813" cy="1143000"/>
          </a:xfrm>
        </p:spPr>
        <p:txBody>
          <a:bodyPr/>
          <a:lstStyle/>
          <a:p>
            <a:pPr eaLnBrk="1" hangingPunct="1"/>
            <a:r>
              <a:rPr lang="th-TH" b="1" smtClean="0"/>
              <a:t>คุณสมบัติของการสื่อสารทางการตลาดแบบผสมผสาน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043488"/>
          </a:xfrm>
        </p:spPr>
        <p:txBody>
          <a:bodyPr/>
          <a:lstStyle/>
          <a:p>
            <a:pPr eaLnBrk="1" hangingPunct="1"/>
            <a:r>
              <a:rPr lang="en-US" sz="4000" b="1" smtClean="0">
                <a:latin typeface="Angsana New" pitchFamily="18" charset="-34"/>
              </a:rPr>
              <a:t>IMC</a:t>
            </a:r>
            <a:r>
              <a:rPr lang="th-TH" sz="4000" b="1" smtClean="0">
                <a:latin typeface="Angsana New" pitchFamily="18" charset="-34"/>
              </a:rPr>
              <a:t> คือ การวางแผนการสื่อสารโดยใช้ฐานเป็นศูนย์ </a:t>
            </a:r>
          </a:p>
          <a:p>
            <a:pPr eaLnBrk="1" hangingPunct="1"/>
            <a:r>
              <a:rPr lang="en-US" sz="4000" b="1" smtClean="0">
                <a:latin typeface="Angsana New" pitchFamily="18" charset="-34"/>
              </a:rPr>
              <a:t>IMC </a:t>
            </a:r>
            <a:r>
              <a:rPr lang="th-TH" sz="4000" b="1" smtClean="0">
                <a:latin typeface="Angsana New" pitchFamily="18" charset="-34"/>
              </a:rPr>
              <a:t>คือ การวางแผนการสื่อสารทางการตลาดอย่างเป็นระบบ </a:t>
            </a:r>
          </a:p>
          <a:p>
            <a:pPr eaLnBrk="1" hangingPunct="1"/>
            <a:r>
              <a:rPr lang="en-US" sz="4000" b="1" smtClean="0">
                <a:latin typeface="Angsana New" pitchFamily="18" charset="-34"/>
              </a:rPr>
              <a:t>IMC</a:t>
            </a:r>
            <a:r>
              <a:rPr lang="th-TH" sz="4000" b="1" smtClean="0">
                <a:latin typeface="Angsana New" pitchFamily="18" charset="-34"/>
              </a:rPr>
              <a:t> มีเป้าหมายอยู่ที่การจูงใจกลุ่มเป้าหมาย </a:t>
            </a:r>
          </a:p>
          <a:p>
            <a:pPr eaLnBrk="1" hangingPunct="1"/>
            <a:r>
              <a:rPr lang="en-US" sz="4000" b="1" smtClean="0">
                <a:latin typeface="Angsana New" pitchFamily="18" charset="-34"/>
              </a:rPr>
              <a:t>IMC </a:t>
            </a:r>
            <a:r>
              <a:rPr lang="th-TH" sz="4000" b="1" smtClean="0">
                <a:latin typeface="Angsana New" pitchFamily="18" charset="-34"/>
              </a:rPr>
              <a:t>เป็นการใช้เครื่องมือสื่อสารทางการตลาดหลากหลายวิธี </a:t>
            </a:r>
          </a:p>
          <a:p>
            <a:pPr eaLnBrk="1" hangingPunct="1"/>
            <a:r>
              <a:rPr lang="en-US" sz="4000" b="1" smtClean="0">
                <a:latin typeface="Angsana New" pitchFamily="18" charset="-34"/>
              </a:rPr>
              <a:t>IMC </a:t>
            </a:r>
            <a:r>
              <a:rPr lang="th-TH" sz="4000" b="1" smtClean="0">
                <a:latin typeface="Angsana New" pitchFamily="18" charset="-34"/>
              </a:rPr>
              <a:t>เป็นกระบวนการการสื่อสารทางการตลาดที่ต้องกระทำอย่างชัดเจนต่อเนื่อง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1571625"/>
          </a:xfrm>
        </p:spPr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10.3.2 </a:t>
            </a:r>
            <a:r>
              <a:rPr lang="th-TH" sz="5400" b="1" smtClean="0">
                <a:latin typeface="Angsana New" pitchFamily="18" charset="-34"/>
              </a:rPr>
              <a:t>ข้อดีของการใช้การสื่อสารทางการตลาด</a:t>
            </a:r>
            <a:br>
              <a:rPr lang="th-TH" sz="5400" b="1" smtClean="0">
                <a:latin typeface="Angsana New" pitchFamily="18" charset="-34"/>
              </a:rPr>
            </a:br>
            <a:r>
              <a:rPr lang="th-TH" sz="5400" b="1" smtClean="0">
                <a:latin typeface="Angsana New" pitchFamily="18" charset="-34"/>
              </a:rPr>
              <a:t>แบบผสมผสาน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286000"/>
            <a:ext cx="8715375" cy="4286250"/>
          </a:xfrm>
        </p:spPr>
        <p:txBody>
          <a:bodyPr/>
          <a:lstStyle/>
          <a:p>
            <a:pPr eaLnBrk="1" hangingPunct="1"/>
            <a:r>
              <a:rPr lang="th-TH" sz="4400" b="1" smtClean="0">
                <a:latin typeface="Angsana New" pitchFamily="18" charset="-34"/>
              </a:rPr>
              <a:t>ทำให้การสื่อสารมีประสิทธิภาพมากขึ้น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ทำให้ต้นทุนการสื่อสารต่ำ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ช่วยสร้างความจงรักภักดีในตราสินค้า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ช่วยด้านการสื่อสารระหว่างประเทศ </a:t>
            </a:r>
          </a:p>
          <a:p>
            <a:pPr eaLnBrk="1" hangingPunct="1"/>
            <a:r>
              <a:rPr lang="th-TH" sz="4400" b="1" smtClean="0">
                <a:latin typeface="Angsana New" pitchFamily="18" charset="-34"/>
              </a:rPr>
              <a:t>ช่วยสร้างผลกระทบต่อการสื่อสารได้ดีกว่า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10.4.1</a:t>
            </a:r>
            <a:r>
              <a:rPr lang="th-TH" sz="5400" b="1" smtClean="0">
                <a:latin typeface="Angsana New" pitchFamily="18" charset="-34"/>
              </a:rPr>
              <a:t> ปัจจัยที่มีอิทธิพลต่อการเลือก</a:t>
            </a:r>
            <a:br>
              <a:rPr lang="th-TH" sz="5400" b="1" smtClean="0">
                <a:latin typeface="Angsana New" pitchFamily="18" charset="-34"/>
              </a:rPr>
            </a:br>
            <a:r>
              <a:rPr lang="th-TH" sz="5400" b="1" smtClean="0">
                <a:latin typeface="Angsana New" pitchFamily="18" charset="-34"/>
              </a:rPr>
              <a:t>ส่วนผสมการส่งเสริมการตลาด</a:t>
            </a:r>
            <a:r>
              <a:rPr lang="th-TH" sz="5400" smtClean="0">
                <a:latin typeface="Angsana New" pitchFamily="18" charset="-34"/>
              </a:rPr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785938"/>
            <a:ext cx="8715375" cy="4857750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ประเภทของผลิตภัณฑ์และตลาด (</a:t>
            </a:r>
            <a:r>
              <a:rPr lang="en-US" sz="4000" b="1" smtClean="0">
                <a:latin typeface="Angsana New" pitchFamily="18" charset="-34"/>
              </a:rPr>
              <a:t>Type of Product and Market)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การส่งเสริมการตลาดโดยใช้กลยุทธ์ผลักและกลยุทธ์ดึง (</a:t>
            </a:r>
            <a:r>
              <a:rPr lang="en-US" sz="4000" b="1" smtClean="0">
                <a:latin typeface="Angsana New" pitchFamily="18" charset="-34"/>
              </a:rPr>
              <a:t>Push Strategy versus Pull Strategy)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ขั้นตอนความพร้อมของผู้ซื้อ (</a:t>
            </a:r>
            <a:r>
              <a:rPr lang="en-US" sz="4000" b="1" smtClean="0">
                <a:latin typeface="Angsana New" pitchFamily="18" charset="-34"/>
              </a:rPr>
              <a:t>Buyer-readiness Stage)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ขั้นตอนวงจรชีวิตของผลิตภัณฑ์ (</a:t>
            </a:r>
            <a:r>
              <a:rPr lang="en-US" sz="4000" b="1" smtClean="0">
                <a:latin typeface="Angsana New" pitchFamily="18" charset="-34"/>
              </a:rPr>
              <a:t>Product-life-cycle Stage)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sz="4000" b="1" smtClean="0">
                <a:latin typeface="Angsana New" pitchFamily="18" charset="-34"/>
              </a:rPr>
              <a:t>ขนาดของเงินทุน (</a:t>
            </a:r>
            <a:r>
              <a:rPr lang="en-US" sz="4000" b="1" smtClean="0">
                <a:latin typeface="Angsana New" pitchFamily="18" charset="-34"/>
              </a:rPr>
              <a:t>Funds Available)</a:t>
            </a:r>
            <a:r>
              <a:rPr lang="th-TH" sz="4000" b="1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1944</Words>
  <Application>Microsoft Office PowerPoint</Application>
  <PresentationFormat>On-screen Show (4:3)</PresentationFormat>
  <Paragraphs>187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Angsana New</vt:lpstr>
      <vt:lpstr>Calibri</vt:lpstr>
      <vt:lpstr>Cordia New</vt:lpstr>
      <vt:lpstr>Default Design</vt:lpstr>
      <vt:lpstr>หน่วยที่ 10</vt:lpstr>
      <vt:lpstr>10.1.1 ความหมายของการส่งเสริมการตลาด</vt:lpstr>
      <vt:lpstr>10.1.2 ส่วนประสมของการส่งเสริมการตลาด</vt:lpstr>
      <vt:lpstr>10.2 กระบวนการสื่อสาร</vt:lpstr>
      <vt:lpstr>10.2.2 ปัญหาในการสื่อสาร </vt:lpstr>
      <vt:lpstr>10.3.1 ความหมายของการสื่อสารทางการตลาด แบบผสมผสาน</vt:lpstr>
      <vt:lpstr>คุณสมบัติของการสื่อสารทางการตลาดแบบผสมผสาน</vt:lpstr>
      <vt:lpstr>10.3.2 ข้อดีของการใช้การสื่อสารทางการตลาด แบบผสมผสาน</vt:lpstr>
      <vt:lpstr>10.4.1 ปัจจัยที่มีอิทธิพลต่อการเลือก ส่วนผสมการส่งเสริมการตลาด </vt:lpstr>
      <vt:lpstr>การส่งเสริมการตลาดโดยใช้กลยุทธ์ผลักและกลยุทธ์ดึง </vt:lpstr>
      <vt:lpstr>ขั้นตอนความพร้อมของผู้ซื้อ (Buyer-readiness Stage) </vt:lpstr>
      <vt:lpstr>ขั้นตอนวงจรชีวิตของผลิตภัณฑ์ (Product-life-cycle Stage) </vt:lpstr>
      <vt:lpstr>10.4.2 การกำหนดงบประมาณการส่งเสริมการตลาด </vt:lpstr>
      <vt:lpstr>10.5.1 ความหมายของการโฆษณา </vt:lpstr>
      <vt:lpstr>ลักษณะของการโฆษณา </vt:lpstr>
      <vt:lpstr>10.5.2 ประเภทของการโฆษณา </vt:lpstr>
      <vt:lpstr>การจัดประเภทการโฆษณาตามกลุ่มผู้รับข่าวสาร (Classification by Target Audience) </vt:lpstr>
      <vt:lpstr>การจัดประเภทการโฆษณาตามภูมิศาสตร์ (Classification by Geographic) </vt:lpstr>
      <vt:lpstr>การจัดประเภทการโฆษณาตามสื่อ (Classification by Media) </vt:lpstr>
      <vt:lpstr>10.6.1 ความหมายของการประชาสัมพันธ์</vt:lpstr>
      <vt:lpstr>10.6.2 ข้อแตกต่างระหว่างการโฆษณาและ การประชาสัมพันธ์</vt:lpstr>
      <vt:lpstr>10.6.3 กิจกรรมการประชาสัมพันธ์ </vt:lpstr>
      <vt:lpstr>10.6.4 เครื่องมือในการประชาสัมพันธ์ </vt:lpstr>
      <vt:lpstr>10.7.1 ความหมายของการส่งเสริมการขาย</vt:lpstr>
      <vt:lpstr>ลักษณะของการส่งเสริมการขาย </vt:lpstr>
      <vt:lpstr>10.7.2.1 วัตถุประสงค์ของการส่งเสริมการขายที่มุ่งสู่ผู้บริโภค</vt:lpstr>
      <vt:lpstr>10.7.2.2 วัตถุประสงค์ของการส่งเสริมการขายมุ่งสู่พ่อค้าคนกลาง</vt:lpstr>
      <vt:lpstr>10.7.2.3 วัตถุประสงค์ของการส่งเสริมการขายมุ่งสู่หน่วยงานขาย</vt:lpstr>
      <vt:lpstr>10.7.3 ประเภทของการส่งเสริมการขาย </vt:lpstr>
      <vt:lpstr>10.8.1 ความหมายของการขายโดยใช้พนักงานขาย</vt:lpstr>
      <vt:lpstr>ลักษณะของการขายโดยใช้พนักงานขาย </vt:lpstr>
      <vt:lpstr>10.8.2 งานของพนักงานขาย </vt:lpstr>
      <vt:lpstr>10.8.3 ประเภทของพนักงานขาย </vt:lpstr>
      <vt:lpstr>10.8.4 กระบวนการขาย (Selling Process)</vt:lpstr>
      <vt:lpstr>10.9.1 ความหมายของการตลาดทางตรง</vt:lpstr>
      <vt:lpstr>ลักษณะของการตลาดทางตรง </vt:lpstr>
      <vt:lpstr>10.9.2 รูปแบบของการตลาดทางตรง 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10</dc:title>
  <dc:creator>ideapad G460</dc:creator>
  <cp:lastModifiedBy>aom</cp:lastModifiedBy>
  <cp:revision>23</cp:revision>
  <dcterms:created xsi:type="dcterms:W3CDTF">2010-08-29T13:18:02Z</dcterms:created>
  <dcterms:modified xsi:type="dcterms:W3CDTF">2015-05-30T02:21:04Z</dcterms:modified>
</cp:coreProperties>
</file>