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6" r:id="rId29"/>
    <p:sldId id="284" r:id="rId30"/>
    <p:sldId id="285" r:id="rId31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B5D77FF-F384-416F-B4A4-5F5261B1B5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9094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3DFD6-FF30-49BB-9A13-215613C6562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4570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1A573-AA86-4FC3-B59B-155F60F83C5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471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7711E-BE3F-4373-A394-C18861A670D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10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976A9-A16B-4CE6-8CB6-B61156CC8FE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8733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A982B-83F8-4854-938A-4F60BCA30D1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7256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DB03-AEAE-4600-9B07-4397795C84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977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E226C-235B-45EA-8BBD-4C81C500AA9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3987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D27FF-2781-46CC-84FE-F0DA1E7ED6A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099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2C5B7-8672-4E5A-B2FB-B84EB0E0E00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3136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1DF3941-316D-4B2D-8298-BF3F33E8C7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2473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86D669A-E861-4478-90B9-B97EEBE1A9A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6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  <a:cs typeface="Tahoma" pitchFamily="34" charset="0"/>
        </a:defRPr>
      </a:lvl9pPr>
    </p:titleStyle>
    <p:bodyStyle>
      <a:lvl1pPr algn="l" rtl="0" fontAlgn="base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125538"/>
            <a:ext cx="7772400" cy="19431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8000" b="1" dirty="0" smtClean="0">
                <a:latin typeface="Angsana New" pitchFamily="18" charset="-34"/>
              </a:rPr>
              <a:t>หน่วยที่ 9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3213100"/>
            <a:ext cx="7215188" cy="2284413"/>
          </a:xfrm>
        </p:spPr>
        <p:txBody>
          <a:bodyPr rtlCol="0">
            <a:normAutofit/>
          </a:bodyPr>
          <a:lstStyle/>
          <a:p>
            <a:pPr algn="ctr" fontAlgn="auto">
              <a:buFont typeface="Arial" pitchFamily="34" charset="0"/>
              <a:buNone/>
              <a:defRPr/>
            </a:pPr>
            <a:r>
              <a:rPr lang="th-TH" sz="8000" b="1" dirty="0" smtClean="0">
                <a:latin typeface="Angsana New" pitchFamily="18" charset="-34"/>
              </a:rPr>
              <a:t>การจัดจำหน่าย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036050" cy="8318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2800" b="1" dirty="0" smtClean="0"/>
              <a:t>การกำหนดจำนวนของคนกลางในช่องทางการจัดจำหน่าย</a:t>
            </a:r>
            <a:endParaRPr lang="th-TH" sz="2800" b="1" u="sng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773238"/>
            <a:ext cx="7620000" cy="2179637"/>
          </a:xfrm>
        </p:spPr>
        <p:txBody>
          <a:bodyPr/>
          <a:lstStyle/>
          <a:p>
            <a:r>
              <a:rPr lang="th-TH" sz="2800" smtClean="0">
                <a:latin typeface="Angsana New" pitchFamily="18" charset="-34"/>
              </a:rPr>
              <a:t>การจัดจำหน่ายอย่างหนาแน่น 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(Intensive Distribution)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r>
              <a:rPr lang="th-TH" sz="2800" smtClean="0">
                <a:latin typeface="Angsana New" pitchFamily="18" charset="-34"/>
              </a:rPr>
              <a:t>การจัดจำหน่ายแบบเลือกสรร 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(Selective Distribution) </a:t>
            </a:r>
            <a:endParaRPr lang="th-TH" sz="2800" smtClean="0">
              <a:latin typeface="Angsana New" pitchFamily="18" charset="-34"/>
            </a:endParaRPr>
          </a:p>
          <a:p>
            <a:r>
              <a:rPr lang="th-TH" sz="2800" smtClean="0">
                <a:latin typeface="Angsana New" pitchFamily="18" charset="-34"/>
              </a:rPr>
              <a:t>การจัดจำหน่ายแบบผูกขาด 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(Exclusive Distribution)</a:t>
            </a:r>
            <a:r>
              <a:rPr lang="en-US" sz="2800" smtClean="0">
                <a:cs typeface="Cordia New" pitchFamily="34" charset="-34"/>
              </a:rPr>
              <a:t> </a:t>
            </a:r>
            <a:endParaRPr lang="th-TH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62950" cy="9032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9.7 </a:t>
            </a:r>
            <a:r>
              <a:rPr lang="th-TH" b="1" dirty="0" smtClean="0">
                <a:latin typeface="Angsana New" pitchFamily="18" charset="-34"/>
              </a:rPr>
              <a:t>การค้าปลีกและประเภทของการค้าปลีก</a:t>
            </a:r>
            <a:endParaRPr lang="th-TH" b="1" u="sng" dirty="0" smtClean="0">
              <a:latin typeface="Angsana New" pitchFamily="18" charset="-34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773238"/>
            <a:ext cx="7620000" cy="3332162"/>
          </a:xfrm>
        </p:spPr>
        <p:txBody>
          <a:bodyPr/>
          <a:lstStyle/>
          <a:p>
            <a:r>
              <a:rPr lang="th-TH" sz="2800" b="0" smtClean="0">
                <a:latin typeface="Angsana New" pitchFamily="18" charset="-34"/>
              </a:rPr>
              <a:t>การค้าปลีก </a:t>
            </a:r>
            <a:r>
              <a:rPr lang="en-US" sz="2800" b="0" smtClean="0">
                <a:latin typeface="Angsana New" pitchFamily="18" charset="-34"/>
                <a:cs typeface="Cordia New" pitchFamily="34" charset="-34"/>
              </a:rPr>
              <a:t>(Retailing) </a:t>
            </a:r>
            <a:r>
              <a:rPr lang="th-TH" sz="2800" b="0" smtClean="0">
                <a:latin typeface="Angsana New" pitchFamily="18" charset="-34"/>
              </a:rPr>
              <a:t>หมายถึง กิจกรรมที่เกี่ยวข้องกับการจำหน่ายผลิตภัณฑ์โดยตรงให้กับผู้บริโภคคนสุดท้ายที่นำสินค้าไปใช้ส่วนตัว หรือ หากนำไปให้บุคคลอื่นก็ไม่ได้หวังผลกำไร </a:t>
            </a:r>
          </a:p>
          <a:p>
            <a:r>
              <a:rPr lang="th-TH" sz="2800" b="0" smtClean="0">
                <a:latin typeface="Angsana New" pitchFamily="18" charset="-34"/>
              </a:rPr>
              <a:t>พ่อค้าปลีกหรือร้านค้าปลีก </a:t>
            </a:r>
            <a:r>
              <a:rPr lang="en-US" sz="2800" b="0" smtClean="0">
                <a:latin typeface="Angsana New" pitchFamily="18" charset="-34"/>
                <a:cs typeface="Cordia New" pitchFamily="34" charset="-34"/>
              </a:rPr>
              <a:t>(Retailer or Retail Store) </a:t>
            </a:r>
            <a:r>
              <a:rPr lang="th-TH" sz="2800" b="0" smtClean="0">
                <a:latin typeface="Angsana New" pitchFamily="18" charset="-34"/>
              </a:rPr>
              <a:t>คือ บุคคลหรือกิจการที่ทำหน้าที่ดำเนินการจำหน่ายผลิตภัณฑ์ให้กับผู้บริโภคคนสุดท้าย ที่นำสินค้าไปกินหรือไปใช้ส่วนตัว</a:t>
            </a:r>
            <a:r>
              <a:rPr lang="en-US" sz="2800" b="0" smtClean="0">
                <a:cs typeface="Cordia New" pitchFamily="34" charset="-34"/>
              </a:rPr>
              <a:t> </a:t>
            </a:r>
            <a:endParaRPr lang="th-TH" sz="2800" b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5791200" cy="8318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9.7.1</a:t>
            </a:r>
            <a:r>
              <a:rPr lang="th-TH" b="1" dirty="0" smtClean="0">
                <a:latin typeface="Angsana New" pitchFamily="18" charset="-34"/>
              </a:rPr>
              <a:t> ประเภทของการค้าปลีก</a:t>
            </a:r>
            <a:r>
              <a:rPr lang="th-TH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916113"/>
            <a:ext cx="8642350" cy="2620962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การจัดประเภทการค้าปลีกอาศัยเกณฑ์ตามสายผลิตภัณฑ์ที่จำหน่าย </a:t>
            </a:r>
          </a:p>
          <a:p>
            <a:r>
              <a:rPr lang="th-TH" sz="3200" smtClean="0">
                <a:latin typeface="Angsana New" pitchFamily="18" charset="-34"/>
              </a:rPr>
              <a:t>การจัดประเภทการค้าปลีกอาศัยเกณฑ์ตามลักษณะความเป็นเจ้าของ </a:t>
            </a:r>
          </a:p>
          <a:p>
            <a:r>
              <a:rPr lang="th-TH" sz="3200" smtClean="0">
                <a:latin typeface="Angsana New" pitchFamily="18" charset="-34"/>
              </a:rPr>
              <a:t>การจัดประเภทการค้าปลีกอาศัยเกณฑ์ตามวิธีการดำเนินงาน</a:t>
            </a:r>
            <a:r>
              <a:rPr lang="th-TH" sz="3200" smtClean="0"/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507413" cy="1371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3200" b="1" dirty="0" smtClean="0">
                <a:latin typeface="Angsana New" pitchFamily="18" charset="-34"/>
              </a:rPr>
              <a:t>การจัดประเภทการค้าปลีกอาศัยเกณฑ์</a:t>
            </a:r>
            <a:br>
              <a:rPr lang="th-TH" sz="3200" b="1" dirty="0" smtClean="0">
                <a:latin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</a:rPr>
              <a:t>ตามสายผลิตภัณฑ์ที่จำหน่าย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989138"/>
            <a:ext cx="8856663" cy="3979862"/>
          </a:xfrm>
        </p:spPr>
        <p:txBody>
          <a:bodyPr/>
          <a:lstStyle/>
          <a:p>
            <a:r>
              <a:rPr lang="th-TH" sz="3200" b="0" smtClean="0">
                <a:latin typeface="Angsana New" pitchFamily="18" charset="-34"/>
              </a:rPr>
              <a:t>ร้านขายสินค้าทั่วไป </a:t>
            </a:r>
            <a:r>
              <a:rPr lang="en-US" sz="3200" b="0" smtClean="0">
                <a:latin typeface="Angsana New" pitchFamily="18" charset="-34"/>
                <a:cs typeface="Cordia New" pitchFamily="34" charset="-34"/>
              </a:rPr>
              <a:t>(General Merchandise Stores)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ห้างสรรพสินค้า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(Department Stores)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ร้านขายสินค้าเบ็ดเตล็ด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(Variety Stores)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0" smtClean="0">
                <a:latin typeface="Angsana New" pitchFamily="18" charset="-34"/>
              </a:rPr>
              <a:t>ร้านขายสินค้าจำกัดสายผลิตภัณฑ์ </a:t>
            </a:r>
            <a:r>
              <a:rPr lang="en-US" sz="3200" b="0" smtClean="0">
                <a:latin typeface="Angsana New" pitchFamily="18" charset="-34"/>
                <a:cs typeface="Cordia New" pitchFamily="34" charset="-34"/>
              </a:rPr>
              <a:t>(Limited Line Stores or Single Line Stores)</a:t>
            </a:r>
            <a:r>
              <a:rPr lang="th-TH" sz="3200" b="0" smtClean="0">
                <a:latin typeface="Angsana New" pitchFamily="18" charset="-34"/>
              </a:rPr>
              <a:t> </a:t>
            </a:r>
          </a:p>
          <a:p>
            <a:r>
              <a:rPr lang="th-TH" sz="3200" b="0" smtClean="0">
                <a:latin typeface="Angsana New" pitchFamily="18" charset="-34"/>
              </a:rPr>
              <a:t>ร้านขายสินค้าเฉพาะอย่าง</a:t>
            </a:r>
            <a:r>
              <a:rPr lang="en-US" sz="3200" b="0" smtClean="0">
                <a:latin typeface="Angsana New" pitchFamily="18" charset="-34"/>
                <a:cs typeface="Cordia New" pitchFamily="34" charset="-34"/>
              </a:rPr>
              <a:t> (Specialty Stores)</a:t>
            </a:r>
            <a:r>
              <a:rPr lang="th-TH" sz="3200" b="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52400"/>
            <a:ext cx="8785225" cy="1371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การจัดประเภทการค้าปลีกอาศัยเกณฑ์</a:t>
            </a:r>
            <a:br>
              <a:rPr lang="th-TH" b="1" dirty="0" smtClean="0">
                <a:latin typeface="Angsana New" pitchFamily="18" charset="-34"/>
              </a:rPr>
            </a:br>
            <a:r>
              <a:rPr lang="th-TH" b="1" dirty="0" smtClean="0">
                <a:latin typeface="Angsana New" pitchFamily="18" charset="-34"/>
              </a:rPr>
              <a:t>ตามลักษณะความเป็นเจ้าของ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2133600"/>
            <a:ext cx="7620000" cy="3382963"/>
          </a:xfrm>
        </p:spPr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ร้านค้าปลีกอิสระ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(Independent Stores) </a:t>
            </a:r>
          </a:p>
          <a:p>
            <a:r>
              <a:rPr lang="th-TH" sz="3600" smtClean="0">
                <a:latin typeface="Angsana New" pitchFamily="18" charset="-34"/>
              </a:rPr>
              <a:t>ร้านค้าปลีกแบบลูกโซ่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 (Chain Stores) </a:t>
            </a:r>
          </a:p>
          <a:p>
            <a:r>
              <a:rPr lang="th-TH" sz="3600" smtClean="0">
                <a:latin typeface="Angsana New" pitchFamily="18" charset="-34"/>
              </a:rPr>
              <a:t>สหกรณ์ผู้บริโภค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(Consumer Cooperative)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r>
              <a:rPr lang="th-TH" sz="3600" smtClean="0">
                <a:latin typeface="Angsana New" pitchFamily="18" charset="-34"/>
              </a:rPr>
              <a:t>ร้านค้าปลีกที่ได้รับสิทธิทางการค้า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(Franchise Stores)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60350"/>
            <a:ext cx="8785225" cy="10810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3200" b="1" dirty="0" smtClean="0">
                <a:latin typeface="Angsana New" pitchFamily="18" charset="-34"/>
              </a:rPr>
              <a:t>การจัดประเภทการค้าปลีกอาศัยเกณฑ์ตาม</a:t>
            </a:r>
            <a:br>
              <a:rPr lang="th-TH" sz="3200" b="1" dirty="0" smtClean="0">
                <a:latin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</a:rPr>
              <a:t>วิธีการดำเนินงาน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412875"/>
            <a:ext cx="6851650" cy="52562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ร้านค้าปลีกแบบให้บริการเต็มที่ 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(Full Service Retailing) </a:t>
            </a: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ร้านสรรพาหาร 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(Supermarket)</a:t>
            </a:r>
            <a:r>
              <a:rPr lang="th-TH" sz="2400" smtClean="0">
                <a:latin typeface="Angsana New" pitchFamily="18" charset="-34"/>
              </a:rPr>
              <a:t> </a:t>
            </a:r>
            <a:endParaRPr lang="en-US" sz="2400" smtClean="0">
              <a:latin typeface="Angsana New" pitchFamily="18" charset="-34"/>
              <a:cs typeface="Cordia New" pitchFamily="34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ซูเปอร์สโตร์ 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(Superstore)</a:t>
            </a:r>
            <a:r>
              <a:rPr lang="th-TH" sz="2400" smtClean="0">
                <a:latin typeface="Angsana New" pitchFamily="18" charset="-34"/>
              </a:rPr>
              <a:t> </a:t>
            </a:r>
            <a:endParaRPr lang="en-US" sz="2400" smtClean="0">
              <a:latin typeface="Angsana New" pitchFamily="18" charset="-34"/>
              <a:cs typeface="Cordia New" pitchFamily="34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ไฮเปอร์มาร์เก็ต 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(Hypermarket) </a:t>
            </a:r>
            <a:endParaRPr lang="th-TH" sz="24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ร้านสะดวกซื้อ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(Convenience Store) </a:t>
            </a:r>
            <a:endParaRPr lang="th-TH" sz="24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ร้านค้าคลังสินค้า 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(Warehouse Store) </a:t>
            </a:r>
            <a:endParaRPr lang="th-TH" sz="24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ร้านค้าแบบให้ส่วนลด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(Discount Store)</a:t>
            </a:r>
            <a:r>
              <a:rPr lang="th-TH" sz="24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ร้านแสดงสินค้าและให้สั่งซื้อตามแค็ตตาล็อก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(Catalog Showroom) </a:t>
            </a:r>
            <a:endParaRPr lang="th-TH" sz="24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การค้าปลีกแบบไม่มีร้านค้า 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(Non Store Retailing)</a:t>
            </a:r>
            <a:r>
              <a:rPr lang="th-TH" sz="2400" smtClean="0">
                <a:latin typeface="Angsana New" pitchFamily="18" charset="-34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การขายผ่านสื่อต่างๆ </a:t>
            </a: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การขายโดยใช้พนักงานขาย </a:t>
            </a: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การขายโดยใช้เครื่องจักรอัตโนมัติ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 (Automatic Vending Machine) </a:t>
            </a:r>
            <a:endParaRPr lang="th-TH" sz="24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04813"/>
            <a:ext cx="5791200" cy="8318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latin typeface="Angsana New" pitchFamily="18" charset="-34"/>
              </a:rPr>
              <a:t>9.8 </a:t>
            </a:r>
            <a:r>
              <a:rPr lang="th-TH" sz="3200" b="1" dirty="0" smtClean="0">
                <a:latin typeface="Angsana New" pitchFamily="18" charset="-34"/>
              </a:rPr>
              <a:t>การค้าส่ง</a:t>
            </a:r>
            <a:endParaRPr lang="th-TH" sz="3200" b="1" u="sng" dirty="0" smtClean="0">
              <a:latin typeface="Angsana New" pitchFamily="18" charset="-34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844675"/>
            <a:ext cx="7620000" cy="1747838"/>
          </a:xfrm>
        </p:spPr>
        <p:txBody>
          <a:bodyPr/>
          <a:lstStyle/>
          <a:p>
            <a:r>
              <a:rPr lang="th-TH" sz="3200" b="0" smtClean="0">
                <a:latin typeface="Angsana New" pitchFamily="18" charset="-34"/>
              </a:rPr>
              <a:t>การค้าส่ง</a:t>
            </a:r>
            <a:r>
              <a:rPr lang="en-US" sz="3200" b="0" smtClean="0">
                <a:latin typeface="Angsana New" pitchFamily="18" charset="-34"/>
                <a:cs typeface="Cordia New" pitchFamily="34" charset="-34"/>
              </a:rPr>
              <a:t> (Wholesaling)</a:t>
            </a:r>
            <a:r>
              <a:rPr lang="th-TH" sz="3200" b="0" smtClean="0">
                <a:latin typeface="Angsana New" pitchFamily="18" charset="-34"/>
              </a:rPr>
              <a:t> หมายถึง กิจกรรมที่เกี่ยวข้องกับการจำหน่ายผลิตภัณฑ์ให้กับผู้ขายต่อหรือผู้ใช้ทางธุรกิจ</a:t>
            </a:r>
            <a:r>
              <a:rPr lang="en-US" sz="3200" b="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3200" b="0" smtClean="0">
              <a:latin typeface="Angsana New" pitchFamily="18" charset="-34"/>
            </a:endParaRPr>
          </a:p>
          <a:p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5791200" cy="8302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latin typeface="Angsana New" pitchFamily="18" charset="-34"/>
              </a:rPr>
              <a:t>9.8.1</a:t>
            </a:r>
            <a:r>
              <a:rPr lang="th-TH" sz="3200" b="1" dirty="0" smtClean="0">
                <a:latin typeface="Angsana New" pitchFamily="18" charset="-34"/>
              </a:rPr>
              <a:t> ประเภทของการค้าส่ง</a:t>
            </a:r>
            <a:r>
              <a:rPr lang="th-TH" sz="3200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916113"/>
            <a:ext cx="7056437" cy="1944687"/>
          </a:xfrm>
        </p:spPr>
        <p:txBody>
          <a:bodyPr/>
          <a:lstStyle/>
          <a:p>
            <a:r>
              <a:rPr lang="th-TH" sz="3600" b="0" smtClean="0">
                <a:latin typeface="Angsana New" pitchFamily="18" charset="-34"/>
              </a:rPr>
              <a:t>พ่อค้าส่ง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 (Merchant Wholesaler</a:t>
            </a:r>
            <a:r>
              <a:rPr lang="th-TH" sz="3600" b="0" smtClean="0">
                <a:latin typeface="Angsana New" pitchFamily="18" charset="-34"/>
              </a:rPr>
              <a:t> หรือ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 Wholesaler)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ตัวแทนและนายหน้า 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(Agents and Brokers) </a:t>
            </a:r>
            <a:endParaRPr lang="th-TH" sz="3600" b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640763" cy="9763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3200" b="1" dirty="0" smtClean="0">
                <a:latin typeface="Angsana New" pitchFamily="18" charset="-34"/>
              </a:rPr>
              <a:t>พ่อค้าส่ง</a:t>
            </a:r>
            <a:r>
              <a:rPr lang="en-US" sz="3200" b="1" dirty="0" smtClean="0">
                <a:latin typeface="Angsana New" pitchFamily="18" charset="-34"/>
              </a:rPr>
              <a:t> (Merchant Wholesaler</a:t>
            </a:r>
            <a:r>
              <a:rPr lang="th-TH" sz="3200" b="1" dirty="0" smtClean="0">
                <a:latin typeface="Angsana New" pitchFamily="18" charset="-34"/>
              </a:rPr>
              <a:t> หรือ</a:t>
            </a:r>
            <a:r>
              <a:rPr lang="en-US" sz="3200" b="1" dirty="0" smtClean="0">
                <a:latin typeface="Angsana New" pitchFamily="18" charset="-34"/>
              </a:rPr>
              <a:t> Wholesaler)</a:t>
            </a:r>
            <a:r>
              <a:rPr lang="en-US" sz="3200" b="1" dirty="0" smtClean="0"/>
              <a:t> </a:t>
            </a:r>
            <a:endParaRPr lang="th-TH" sz="3200" b="1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773238"/>
            <a:ext cx="7620000" cy="3692525"/>
          </a:xfrm>
        </p:spPr>
        <p:txBody>
          <a:bodyPr/>
          <a:lstStyle/>
          <a:p>
            <a:r>
              <a:rPr lang="th-TH" sz="3200" b="0" smtClean="0">
                <a:latin typeface="Angsana New" pitchFamily="18" charset="-34"/>
              </a:rPr>
              <a:t>พ่อค้าส่งให้บริการเต็มที่ </a:t>
            </a:r>
            <a:r>
              <a:rPr lang="en-US" sz="3200" b="0" smtClean="0">
                <a:latin typeface="Angsana New" pitchFamily="18" charset="-34"/>
                <a:cs typeface="Cordia New" pitchFamily="34" charset="-34"/>
              </a:rPr>
              <a:t>(Full Service Wholesalers)</a:t>
            </a:r>
            <a:r>
              <a:rPr lang="th-TH" sz="3200" b="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พ่อค้าส่งสินค้าทั่วไป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(General Merchandise Wholesalers) 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smtClean="0">
                <a:latin typeface="Angsana New" pitchFamily="18" charset="-34"/>
              </a:rPr>
              <a:t>พ่อค้าส่งเฉพาะสายผลิตภัณฑ์ใดสายผลิตภัณฑ์หนึ่ง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(Single Line Wholesalers)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พ่อค้าส่งขายสินค้าเฉพาะอย่าง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 (Specialty Merchandise Wholesalers) </a:t>
            </a:r>
            <a:endParaRPr lang="th-TH" sz="3200" smtClean="0">
              <a:latin typeface="Angsana New" pitchFamily="18" charset="-34"/>
            </a:endParaRPr>
          </a:p>
          <a:p>
            <a:pPr lvl="1"/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507413" cy="8286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พ่อค้าส่ง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(Merchant Wholesaler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หรือ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Wholesaler)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(ต่อ)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341438"/>
            <a:ext cx="8713788" cy="44640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buFont typeface="Arial" pitchFamily="34" charset="0"/>
              <a:buNone/>
              <a:defRPr/>
            </a:pPr>
            <a:r>
              <a:rPr lang="th-TH" sz="3500" dirty="0" smtClean="0">
                <a:latin typeface="Angsana New" pitchFamily="18" charset="-34"/>
              </a:rPr>
              <a:t>พ่อค้าส่งที่จำกัดการให้บริการ </a:t>
            </a:r>
            <a:r>
              <a:rPr lang="en-US" sz="3500" dirty="0" smtClean="0">
                <a:latin typeface="Angsana New" pitchFamily="18" charset="-34"/>
              </a:rPr>
              <a:t>(Limited Function Wholesalers) </a:t>
            </a:r>
            <a:endParaRPr lang="th-TH" sz="3500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500" b="1" dirty="0" smtClean="0">
                <a:latin typeface="Angsana New" pitchFamily="18" charset="-34"/>
              </a:rPr>
              <a:t>พ่อค้าส่งขายสินค้าเป็นเงินสดและให้ขนสินค้าเอง</a:t>
            </a:r>
            <a:r>
              <a:rPr lang="en-US" sz="3500" b="1" dirty="0" smtClean="0">
                <a:latin typeface="Angsana New" pitchFamily="18" charset="-34"/>
              </a:rPr>
              <a:t> (Cash and Carry Wholesalers) </a:t>
            </a:r>
            <a:endParaRPr lang="th-TH" sz="35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500" b="1" dirty="0" smtClean="0">
                <a:latin typeface="Angsana New" pitchFamily="18" charset="-34"/>
              </a:rPr>
              <a:t>พ่อค้าส่งพร้อมจัดการ </a:t>
            </a:r>
            <a:r>
              <a:rPr lang="en-US" sz="3500" b="1" dirty="0" smtClean="0">
                <a:latin typeface="Angsana New" pitchFamily="18" charset="-34"/>
              </a:rPr>
              <a:t>(Rack Jobbers)</a:t>
            </a:r>
            <a:r>
              <a:rPr lang="th-TH" sz="3500" b="1" dirty="0" smtClean="0">
                <a:latin typeface="Angsana New" pitchFamily="18" charset="-34"/>
              </a:rPr>
              <a:t> </a:t>
            </a: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500" b="1" dirty="0" smtClean="0">
                <a:latin typeface="Angsana New" pitchFamily="18" charset="-34"/>
              </a:rPr>
              <a:t>พ่อค้าส่งโดยสินค้าไม่ผ่านมือ</a:t>
            </a:r>
            <a:r>
              <a:rPr lang="en-US" sz="3500" b="1" dirty="0" smtClean="0">
                <a:latin typeface="Angsana New" pitchFamily="18" charset="-34"/>
              </a:rPr>
              <a:t> (Drop Shippers</a:t>
            </a:r>
            <a:r>
              <a:rPr lang="th-TH" sz="3500" b="1" dirty="0" smtClean="0">
                <a:latin typeface="Angsana New" pitchFamily="18" charset="-34"/>
              </a:rPr>
              <a:t> หรือ </a:t>
            </a:r>
            <a:r>
              <a:rPr lang="en-US" sz="3500" b="1" dirty="0" smtClean="0">
                <a:latin typeface="Angsana New" pitchFamily="18" charset="-34"/>
              </a:rPr>
              <a:t>Desk Jobbers) </a:t>
            </a:r>
            <a:endParaRPr lang="th-TH" sz="35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500" b="1" dirty="0" smtClean="0">
                <a:latin typeface="Angsana New" pitchFamily="18" charset="-34"/>
              </a:rPr>
              <a:t>พ่อค้าส่งแบบใช้รถบรรทุกเร่ </a:t>
            </a:r>
            <a:r>
              <a:rPr lang="en-US" sz="3500" b="1" dirty="0" smtClean="0">
                <a:latin typeface="Angsana New" pitchFamily="18" charset="-34"/>
              </a:rPr>
              <a:t>(Truck Jobbers) </a:t>
            </a:r>
            <a:endParaRPr lang="th-TH" sz="35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500" b="1" dirty="0" smtClean="0">
                <a:latin typeface="Angsana New" pitchFamily="18" charset="-34"/>
              </a:rPr>
              <a:t>พ่อค้าส่งทางไปรษณีย์</a:t>
            </a:r>
            <a:r>
              <a:rPr lang="en-US" sz="3500" b="1" dirty="0" smtClean="0">
                <a:latin typeface="Angsana New" pitchFamily="18" charset="-34"/>
              </a:rPr>
              <a:t> (Mail Order Wholesalers) </a:t>
            </a:r>
            <a:endParaRPr lang="th-TH" sz="35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500" b="1" dirty="0" smtClean="0">
                <a:latin typeface="Angsana New" pitchFamily="18" charset="-34"/>
              </a:rPr>
              <a:t>สหกรณ์ผู้ผลิต</a:t>
            </a:r>
            <a:r>
              <a:rPr lang="en-US" sz="3500" b="1" dirty="0" smtClean="0">
                <a:latin typeface="Angsana New" pitchFamily="18" charset="-34"/>
              </a:rPr>
              <a:t> (Producers’ Cooperatives) </a:t>
            </a:r>
            <a:endParaRPr lang="th-TH" sz="3500" b="1" dirty="0" smtClean="0">
              <a:latin typeface="Angsana New" pitchFamily="18" charset="-34"/>
            </a:endParaRPr>
          </a:p>
          <a:p>
            <a:pPr lvl="1" indent="-18288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6913563" cy="8810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/>
              <a:t>ช่องทางการจัดจำหน่าย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060575"/>
            <a:ext cx="8786812" cy="3656013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การจัดจำหน่าย 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(Distribution) </a:t>
            </a:r>
            <a:r>
              <a:rPr lang="th-TH" sz="3200" smtClean="0">
                <a:latin typeface="Angsana New" pitchFamily="18" charset="-34"/>
              </a:rPr>
              <a:t>หมายถึง กระบวนการในการเคลื่อนย้ายผลิตภัณฑ์จากผู้ผลิต ไปยังผู้บริโภคคนสุดท้ายหรือผู้ใช้อุตสาหกรรม </a:t>
            </a:r>
          </a:p>
          <a:p>
            <a:r>
              <a:rPr lang="th-TH" sz="3200" smtClean="0">
                <a:latin typeface="Angsana New" pitchFamily="18" charset="-34"/>
              </a:rPr>
              <a:t>ช่องทางการจัดจำหน่าย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Distribution Channel)</a:t>
            </a:r>
            <a:r>
              <a:rPr lang="th-TH" sz="3200" smtClean="0">
                <a:latin typeface="Angsana New" pitchFamily="18" charset="-34"/>
              </a:rPr>
              <a:t> หรือช่องทางการค้า (</a:t>
            </a:r>
            <a:r>
              <a:rPr lang="en-US" sz="3200" smtClean="0">
                <a:latin typeface="Angsana New" pitchFamily="18" charset="-34"/>
                <a:cs typeface="Cordia New" pitchFamily="34" charset="-34"/>
              </a:rPr>
              <a:t>Trade Channel) </a:t>
            </a:r>
            <a:r>
              <a:rPr lang="th-TH" sz="3200" smtClean="0">
                <a:latin typeface="Angsana New" pitchFamily="18" charset="-34"/>
              </a:rPr>
              <a:t>คือ กลุ่มบุคคลหรือองค์กรที่สัมพันธ์ระหว่างกันในกระบวนการนำผลิตภัณฑ์จากผู้ผลิตไปยังผู้บริโภคหรือผู้ใช้ กลุ่มบุคคลหรือองค์กร เรียกว่า คนกลางทางการตลาด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435975" cy="9001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ตัวแทนและนายหน้า </a:t>
            </a:r>
            <a:r>
              <a:rPr lang="en-US" b="1" dirty="0" smtClean="0">
                <a:latin typeface="Angsana New" pitchFamily="18" charset="-34"/>
              </a:rPr>
              <a:t>(Agents and Brokers)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91513" cy="3763963"/>
          </a:xfrm>
        </p:spPr>
        <p:txBody>
          <a:bodyPr/>
          <a:lstStyle/>
          <a:p>
            <a:r>
              <a:rPr lang="th-TH" sz="3600" b="0" smtClean="0">
                <a:latin typeface="Angsana New" pitchFamily="18" charset="-34"/>
              </a:rPr>
              <a:t>* ตัวแทนผู้ผลิต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 (Manufacturer’s Agents</a:t>
            </a:r>
            <a:r>
              <a:rPr lang="th-TH" sz="3600" b="0" smtClean="0">
                <a:latin typeface="Angsana New" pitchFamily="18" charset="-34"/>
              </a:rPr>
              <a:t> หรือ 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Manufacturer’s Representatives)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* ตัวแทนจำหน่ายหรือตัวแทนขาย 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(Selling Agents)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* นายหน้า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 (Brokers)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* พ่อค้านายหน้า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 (Commission Merchants) </a:t>
            </a:r>
            <a:endParaRPr lang="th-TH" sz="3600" b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362950" cy="1371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หน่วยงานที่องค์กรก่อตั้งขึ้นมาทำหน้าที่</a:t>
            </a:r>
            <a:br>
              <a:rPr lang="th-TH" sz="40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เหมือนเป็นคนกลางค้าส่ง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40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133600"/>
            <a:ext cx="8505825" cy="1819275"/>
          </a:xfrm>
        </p:spPr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สาขาการขายของผู้ผลิต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(Manufacturer’s Sales Branches)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smtClean="0">
                <a:latin typeface="Angsana New" pitchFamily="18" charset="-34"/>
              </a:rPr>
              <a:t>สำนักงานขายของผู้ผลิต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Manufacturer’s Sales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Office)</a:t>
            </a:r>
            <a:r>
              <a:rPr lang="th-TH" sz="360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5791200" cy="8302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9.9 </a:t>
            </a:r>
            <a:r>
              <a:rPr lang="th-TH" b="1" dirty="0" smtClean="0">
                <a:latin typeface="Angsana New" pitchFamily="18" charset="-34"/>
              </a:rPr>
              <a:t>การกระจายตัวสินค้า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700213"/>
            <a:ext cx="7620000" cy="2252662"/>
          </a:xfrm>
        </p:spPr>
        <p:txBody>
          <a:bodyPr/>
          <a:lstStyle/>
          <a:p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	การกระจายตัวสินค้าเป็นกิจกรรมต่างๆที่เกี่ยวข้องกับการเคลื่อนย้ายสินค้าสำเร็จรูปหรือวัตถุดิบต่างๆ ไปยังสถานที่ เวลาและสภาพที่ต้องการ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713"/>
            <a:ext cx="8218488" cy="9032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9.9.1</a:t>
            </a:r>
            <a:r>
              <a:rPr lang="th-TH" b="1" dirty="0" smtClean="0">
                <a:latin typeface="Angsana New" pitchFamily="18" charset="-34"/>
              </a:rPr>
              <a:t> หน้าที่งานการกระจายตัวสินค้า</a:t>
            </a:r>
            <a:r>
              <a:rPr lang="th-TH" dirty="0" smtClean="0">
                <a:latin typeface="Angsana New" pitchFamily="18" charset="-34"/>
              </a:rPr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7620000" cy="2828925"/>
          </a:xfrm>
        </p:spPr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การกระจายตัวสินค้า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Physical Distribution) 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smtClean="0">
                <a:latin typeface="Angsana New" pitchFamily="18" charset="-34"/>
              </a:rPr>
              <a:t>ระบบการจัดส่ง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Logistics)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smtClean="0">
                <a:latin typeface="Angsana New" pitchFamily="18" charset="-34"/>
              </a:rPr>
              <a:t>การบริหารงานพัสดุ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Material Management)</a:t>
            </a:r>
            <a:r>
              <a:rPr lang="th-TH" smtClean="0"/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147050" cy="9032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9.9.2 </a:t>
            </a:r>
            <a:r>
              <a:rPr lang="th-TH" b="1" dirty="0" smtClean="0">
                <a:latin typeface="Angsana New" pitchFamily="18" charset="-34"/>
              </a:rPr>
              <a:t>การบริหารการกระจายตัวสินค้า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การบริหารการขนส่งและการขนย้ายตัวสินค้า </a:t>
            </a:r>
          </a:p>
          <a:p>
            <a:r>
              <a:rPr lang="th-TH" sz="3600" smtClean="0">
                <a:latin typeface="Angsana New" pitchFamily="18" charset="-34"/>
              </a:rPr>
              <a:t>การบริหารสินค้าคงคลัง </a:t>
            </a:r>
          </a:p>
          <a:p>
            <a:r>
              <a:rPr lang="th-TH" sz="3600" smtClean="0">
                <a:latin typeface="Angsana New" pitchFamily="18" charset="-34"/>
              </a:rPr>
              <a:t>การกำหนดที่ตั้งคลังสินค้า </a:t>
            </a:r>
          </a:p>
          <a:p>
            <a:r>
              <a:rPr lang="th-TH" sz="3600" smtClean="0">
                <a:latin typeface="Angsana New" pitchFamily="18" charset="-34"/>
              </a:rPr>
              <a:t>การบริหารการจัดการด้านคำสั่งซื้อ </a:t>
            </a:r>
          </a:p>
          <a:p>
            <a:r>
              <a:rPr lang="th-TH" sz="3600" smtClean="0">
                <a:latin typeface="Angsana New" pitchFamily="18" charset="-34"/>
              </a:rPr>
              <a:t>การบริหารข้อมูลด้านสภาวะตลาดของผลิตภัณฑ์</a:t>
            </a:r>
            <a:r>
              <a:rPr lang="th-TH" smtClean="0"/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505825" cy="8318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 ส่วนประกอบของการบริหารสินค้าคงคลัง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384300"/>
            <a:ext cx="8569325" cy="4924425"/>
          </a:xfrm>
        </p:spPr>
        <p:txBody>
          <a:bodyPr/>
          <a:lstStyle/>
          <a:p>
            <a:r>
              <a:rPr lang="th-TH" sz="2400" smtClean="0">
                <a:latin typeface="Angsana New" pitchFamily="18" charset="-34"/>
              </a:rPr>
              <a:t>สินค้าคงคลัง</a:t>
            </a:r>
          </a:p>
          <a:p>
            <a:pPr lvl="1"/>
            <a:r>
              <a:rPr lang="th-TH" sz="2400" b="1" smtClean="0">
                <a:latin typeface="Angsana New" pitchFamily="18" charset="-34"/>
              </a:rPr>
              <a:t>สินค้าคงคลังเพื่อรองรับความต้องการตามวงจรและความต้องการในช่วงเวลาปกติ</a:t>
            </a:r>
          </a:p>
          <a:p>
            <a:pPr lvl="1"/>
            <a:r>
              <a:rPr lang="th-TH" sz="2400" b="1" smtClean="0">
                <a:latin typeface="Angsana New" pitchFamily="18" charset="-34"/>
              </a:rPr>
              <a:t> สินค้าคงคลังที่อยู่ระหว่างการขนส่งระยะต่างๆ  สินค้าอยู่ระหว่างกระบวนการผลิตภายในโรงงาน</a:t>
            </a:r>
          </a:p>
          <a:p>
            <a:pPr lvl="1"/>
            <a:r>
              <a:rPr lang="th-TH" sz="2400" b="1" smtClean="0">
                <a:latin typeface="Angsana New" pitchFamily="18" charset="-34"/>
              </a:rPr>
              <a:t>สินค้าคงคลังสำรอง (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Safety Stock)</a:t>
            </a:r>
            <a:endParaRPr lang="th-TH" sz="2400" b="1" smtClean="0">
              <a:latin typeface="Angsana New" pitchFamily="18" charset="-34"/>
            </a:endParaRPr>
          </a:p>
          <a:p>
            <a:pPr lvl="1"/>
            <a:r>
              <a:rPr lang="th-TH" sz="2400" b="1" smtClean="0">
                <a:latin typeface="Angsana New" pitchFamily="18" charset="-34"/>
              </a:rPr>
              <a:t>สินค้าคงคลังสำรองเพิ่มเติมสำหรับกระบวนการที่ต่อเนื่องกัน (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Buffer Stock) </a:t>
            </a:r>
            <a:r>
              <a:rPr lang="th-TH" sz="2400" b="1" smtClean="0">
                <a:latin typeface="Angsana New" pitchFamily="18" charset="-34"/>
              </a:rPr>
              <a:t> </a:t>
            </a:r>
          </a:p>
          <a:p>
            <a:r>
              <a:rPr lang="th-TH" sz="2400" smtClean="0">
                <a:latin typeface="Angsana New" pitchFamily="18" charset="-34"/>
              </a:rPr>
              <a:t>วัตถุประสงค์ของการบริหารสินค้าคงคลัง</a:t>
            </a:r>
          </a:p>
          <a:p>
            <a:pPr lvl="1"/>
            <a:r>
              <a:rPr lang="th-TH" sz="2400" b="1" smtClean="0">
                <a:latin typeface="Angsana New" pitchFamily="18" charset="-34"/>
              </a:rPr>
              <a:t>การมีพร้อมของสินค้า (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Product Available)</a:t>
            </a:r>
            <a:r>
              <a:rPr lang="th-TH" sz="2400" b="1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2400" b="1" smtClean="0">
                <a:latin typeface="Angsana New" pitchFamily="18" charset="-34"/>
              </a:rPr>
              <a:t>ต้นทุนที่เกี่ยวข้องโดยรวม 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(Relevant Costs)</a:t>
            </a:r>
            <a:r>
              <a:rPr lang="th-TH" sz="2400" b="1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2400" b="1" smtClean="0">
                <a:latin typeface="Angsana New" pitchFamily="18" charset="-34"/>
              </a:rPr>
              <a:t>ต้นทุนค่าใช้จ่ายที่เกิดขึ้นจากการที่สินค้าคงคลังไม่เพียงพอ</a:t>
            </a:r>
            <a:r>
              <a:rPr lang="th-TH" sz="2400" b="1" smtClean="0"/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5791200" cy="8286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การกำหนดที่ตั้งคลังสินค้า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125538"/>
            <a:ext cx="6875463" cy="54451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หน้าที่การจัดการคลังสินค้</a:t>
            </a:r>
            <a:r>
              <a:rPr lang="th-TH" sz="2400" i="1" smtClean="0">
                <a:latin typeface="Angsana New" pitchFamily="18" charset="-34"/>
              </a:rPr>
              <a:t>า</a:t>
            </a:r>
            <a:endParaRPr lang="en-US" sz="2400" i="1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การจัดเก็บรักษาสินค้าคงคลัง </a:t>
            </a:r>
            <a:endParaRPr lang="en-US" sz="2400" b="1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การรวบรวมสินค้าก่อนจัดส่งสินค้า</a:t>
            </a: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การแยกประเภทสินค้าก่อนส่ง</a:t>
            </a: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การรวบรวมสินค้า  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400" b="1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คลังสินค้า</a:t>
            </a: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คลังสินค้าสำหรับเก็บรักษา (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Holding Warehouse) </a:t>
            </a:r>
            <a:endParaRPr lang="th-TH" sz="2400" b="1" smtClean="0">
              <a:latin typeface="Angsana New" pitchFamily="18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คลังสินค้าสำหรับการกระจายสินค้า (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Distribution Warehouse) </a:t>
            </a:r>
            <a:endParaRPr lang="th-TH" sz="2400" b="1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การวางผังพื้นที่คลังสินค้า </a:t>
            </a:r>
            <a:endParaRPr lang="en-US" sz="2400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พื้นที่จำเป็นสำหรับพนักงาน </a:t>
            </a:r>
            <a:endParaRPr lang="en-US" sz="2400" b="1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พื้นที่สำหรับจัดเก็บอุปกรณ์การขนย้ายสินค้า การจอดรถขนถ่าย </a:t>
            </a:r>
            <a:endParaRPr lang="en-US" sz="2400" b="1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พื้นที่สำหรับจัดเก็บสินค้าที่เสียหาย </a:t>
            </a:r>
            <a:endParaRPr lang="en-US" sz="2400" b="1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พื้นที่สำหรับสินค้าที่ต้องระวังเป็นพิเศษ </a:t>
            </a:r>
            <a:endParaRPr lang="en-US" sz="2400" b="1" smtClean="0">
              <a:latin typeface="Angsana New" pitchFamily="18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2400" b="1" smtClean="0">
                <a:latin typeface="Angsana New" pitchFamily="18" charset="-34"/>
              </a:rPr>
              <a:t>พื้นที่สำหรับอุปกรณ์ระบบสาธารณูปโภคในคลังสินค้า</a:t>
            </a:r>
            <a:r>
              <a:rPr lang="en-US" sz="2400" b="1" smtClean="0">
                <a:latin typeface="Angsana New" pitchFamily="18" charset="-34"/>
                <a:cs typeface="Cordia New" pitchFamily="34" charset="-34"/>
              </a:rPr>
              <a:t>  </a:t>
            </a:r>
            <a:endParaRPr lang="th-TH" sz="2400" b="1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507413" cy="7588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การบริหารการจัดการด้านคำสั่งซื้อ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196975"/>
            <a:ext cx="7620000" cy="4373563"/>
          </a:xfrm>
        </p:spPr>
        <p:txBody>
          <a:bodyPr/>
          <a:lstStyle/>
          <a:p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การวางแผนคำสั่งซื้อ (</a:t>
            </a:r>
            <a:r>
              <a:rPr lang="en-US" sz="3600" b="0" smtClean="0">
                <a:latin typeface="Angsana New" pitchFamily="18" charset="-34"/>
                <a:cs typeface="Angsana New" pitchFamily="18" charset="-34"/>
              </a:rPr>
              <a:t>Order Planning)</a:t>
            </a:r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sz="3600" b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การส่งผ่านคำสั่งซื้อ (</a:t>
            </a:r>
            <a:r>
              <a:rPr lang="en-US" sz="3600" b="0" smtClean="0">
                <a:latin typeface="Angsana New" pitchFamily="18" charset="-34"/>
                <a:cs typeface="Angsana New" pitchFamily="18" charset="-34"/>
              </a:rPr>
              <a:t>Order</a:t>
            </a:r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0" smtClean="0">
                <a:latin typeface="Angsana New" pitchFamily="18" charset="-34"/>
                <a:cs typeface="Angsana New" pitchFamily="18" charset="-34"/>
              </a:rPr>
              <a:t>Transmittal) </a:t>
            </a:r>
          </a:p>
          <a:p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การตอบสนองคำสั่งซื้อ (</a:t>
            </a:r>
            <a:r>
              <a:rPr lang="en-US" sz="3600" b="0" smtClean="0">
                <a:latin typeface="Angsana New" pitchFamily="18" charset="-34"/>
                <a:cs typeface="Angsana New" pitchFamily="18" charset="-34"/>
              </a:rPr>
              <a:t>Order Handling)</a:t>
            </a:r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sz="3600" b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การจัดและรวบรวมสินค้าเพื่อจัดส่งตามคำสั่งซื้อ (</a:t>
            </a:r>
            <a:r>
              <a:rPr lang="en-US" sz="3600" b="0" smtClean="0">
                <a:latin typeface="Angsana New" pitchFamily="18" charset="-34"/>
                <a:cs typeface="Angsana New" pitchFamily="18" charset="-34"/>
              </a:rPr>
              <a:t>Order Picking and Assembly) </a:t>
            </a:r>
          </a:p>
          <a:p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การจัดส่งสินค้าไปยังลูกค้า (</a:t>
            </a:r>
            <a:r>
              <a:rPr lang="en-US" sz="3600" b="0" smtClean="0">
                <a:latin typeface="Angsana New" pitchFamily="18" charset="-34"/>
                <a:cs typeface="Angsana New" pitchFamily="18" charset="-34"/>
              </a:rPr>
              <a:t>Order Delivery)</a:t>
            </a:r>
            <a:r>
              <a:rPr lang="th-TH" sz="3600" b="0" smtClean="0">
                <a:latin typeface="Angsana New" pitchFamily="18" charset="-34"/>
                <a:cs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075612" cy="7604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การบริหารการจัดการด้านคำสั่งซื้อ </a:t>
            </a:r>
            <a:endParaRPr lang="th-TH" dirty="0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684213" y="1484313"/>
            <a:ext cx="7620000" cy="3189287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9.9.2.5</a:t>
            </a:r>
            <a:r>
              <a:rPr lang="th-TH" sz="3600" b="0" smtClean="0">
                <a:latin typeface="Angsana New" pitchFamily="18" charset="-34"/>
              </a:rPr>
              <a:t> การบริหารข้อมูลด้านสภาวะตลาดของผลิตภัณฑ์ ปัจจุบันมีการนำเอาเทคโนโลยีสารสนเทศ มาใช้ในการสนับสนุนการดำเนินการปฏิบัติงานในกิจกรรมต่าง ๆ ของวัฏจักรคำสั่งซื้อ ซึ่งทำให้การบริการลูกค้าทำได้อย่างถูกต้องและรวดเร็ว</a:t>
            </a:r>
            <a:endParaRPr lang="en-US" sz="3600" b="0" smtClean="0">
              <a:latin typeface="Angsana New" pitchFamily="18" charset="-34"/>
              <a:cs typeface="Cordia New" pitchFamily="34" charset="-34"/>
            </a:endParaRPr>
          </a:p>
          <a:p>
            <a:endParaRPr lang="th-TH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5791200" cy="9747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9.10 </a:t>
            </a:r>
            <a:r>
              <a:rPr lang="th-TH" b="1" dirty="0" smtClean="0">
                <a:latin typeface="Angsana New" pitchFamily="18" charset="-34"/>
              </a:rPr>
              <a:t>การขนส่ง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89138"/>
            <a:ext cx="8289925" cy="1747837"/>
          </a:xfrm>
        </p:spPr>
        <p:txBody>
          <a:bodyPr/>
          <a:lstStyle/>
          <a:p>
            <a:r>
              <a:rPr lang="th-TH" sz="3600" b="0" smtClean="0">
                <a:latin typeface="Angsana New" pitchFamily="18" charset="-34"/>
              </a:rPr>
              <a:t>	การขนส่ง (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Transportation)</a:t>
            </a:r>
            <a:r>
              <a:rPr lang="th-TH" sz="3600" b="0" smtClean="0">
                <a:latin typeface="Angsana New" pitchFamily="18" charset="-34"/>
              </a:rPr>
              <a:t> คือ การเคลื่อนย้ายสินค้าจากผู้ผลิตไปยังลูกค้าโดยการใช้พาหนะต่าง ๆ บรรทุกลำเลียง</a:t>
            </a:r>
            <a:r>
              <a:rPr lang="th-TH" b="0" smtClean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333375"/>
            <a:ext cx="5791200" cy="9032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4000" b="1" dirty="0" smtClean="0">
                <a:latin typeface="Angsana New" pitchFamily="18" charset="-34"/>
              </a:rPr>
              <a:t>คนกลางทางการตลาด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700213"/>
            <a:ext cx="8318500" cy="2981325"/>
          </a:xfrm>
        </p:spPr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พ่อค้าคนกลาง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Merchant Middlemen)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smtClean="0">
                <a:latin typeface="Angsana New" pitchFamily="18" charset="-34"/>
              </a:rPr>
              <a:t>ตัวแทนคนกลาง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Agent Middlemen)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smtClean="0">
                <a:latin typeface="Angsana New" pitchFamily="18" charset="-34"/>
              </a:rPr>
              <a:t>คนกลางทำหน้าที่อำนวยความสะดวกในการจัดจำหน่าย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Facilitators)</a:t>
            </a:r>
            <a:r>
              <a:rPr lang="en-US" sz="3600" smtClean="0">
                <a:cs typeface="Cordia New" pitchFamily="34" charset="-34"/>
              </a:rPr>
              <a:t> </a:t>
            </a:r>
            <a:endParaRPr lang="th-TH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404813"/>
            <a:ext cx="5791200" cy="9032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dirty="0" smtClean="0">
                <a:latin typeface="Angsana New" pitchFamily="18" charset="-34"/>
              </a:rPr>
              <a:t>วิธีการขนส่ง</a:t>
            </a:r>
            <a:r>
              <a:rPr lang="en-US" b="1" dirty="0" smtClean="0">
                <a:latin typeface="Angsana New" pitchFamily="18" charset="-34"/>
              </a:rPr>
              <a:t> 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403350" y="1700213"/>
            <a:ext cx="5689600" cy="4373562"/>
          </a:xfrm>
        </p:spPr>
        <p:txBody>
          <a:bodyPr/>
          <a:lstStyle/>
          <a:p>
            <a:r>
              <a:rPr lang="th-TH" sz="3600" b="0" smtClean="0">
                <a:latin typeface="Angsana New" pitchFamily="18" charset="-34"/>
              </a:rPr>
              <a:t>การขนส่งทางรถไฟ (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Railroads)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การขนส่งทางรถบรรทุก (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Trucks)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การขนส่งทางน้ำ (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Water-ways) </a:t>
            </a:r>
            <a:endParaRPr lang="th-TH" sz="3600" b="0" smtClean="0">
              <a:latin typeface="Angsana New" pitchFamily="18" charset="-34"/>
            </a:endParaRPr>
          </a:p>
          <a:p>
            <a:r>
              <a:rPr lang="th-TH" sz="3600" b="0" smtClean="0">
                <a:latin typeface="Angsana New" pitchFamily="18" charset="-34"/>
              </a:rPr>
              <a:t>การขนส่งทางอากาศ (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Airlines)</a:t>
            </a:r>
            <a:r>
              <a:rPr lang="th-TH" sz="3600" b="0" smtClean="0">
                <a:latin typeface="Angsana New" pitchFamily="18" charset="-34"/>
              </a:rPr>
              <a:t> </a:t>
            </a:r>
          </a:p>
          <a:p>
            <a:r>
              <a:rPr lang="th-TH" sz="3600" b="0" smtClean="0">
                <a:latin typeface="Angsana New" pitchFamily="18" charset="-34"/>
              </a:rPr>
              <a:t>การขนส่งทางท่อ (</a:t>
            </a:r>
            <a:r>
              <a:rPr lang="en-US" sz="3600" b="0" smtClean="0">
                <a:latin typeface="Angsana New" pitchFamily="18" charset="-34"/>
                <a:cs typeface="Cordia New" pitchFamily="34" charset="-34"/>
              </a:rPr>
              <a:t>Pipelines)</a:t>
            </a:r>
            <a:r>
              <a:rPr lang="th-TH" sz="3600" b="0" smtClean="0">
                <a:latin typeface="Angsana New" pitchFamily="18" charset="-34"/>
              </a:rPr>
              <a:t> </a:t>
            </a:r>
          </a:p>
          <a:p>
            <a:pPr>
              <a:buFontTx/>
              <a:buNone/>
            </a:pPr>
            <a:r>
              <a:rPr lang="th-TH" sz="3600" smtClean="0">
                <a:latin typeface="Angsana New" pitchFamily="18" charset="-34"/>
              </a:rPr>
              <a:t>					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4248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dirty="0" smtClean="0">
                <a:latin typeface="Angsana New" pitchFamily="18" charset="-34"/>
              </a:rPr>
              <a:t>9.2 </a:t>
            </a:r>
            <a:r>
              <a:rPr lang="th-TH" sz="3200" b="1" dirty="0" smtClean="0">
                <a:latin typeface="Angsana New" pitchFamily="18" charset="-34"/>
              </a:rPr>
              <a:t>หน้าที่ของช่องทางการจัดจำหน่าย</a:t>
            </a:r>
            <a:br>
              <a:rPr lang="th-TH" sz="3200" b="1" dirty="0" smtClean="0">
                <a:latin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</a:rPr>
              <a:t>    (คนกลางทางการตลาด) </a:t>
            </a:r>
            <a:endParaRPr lang="th-TH" sz="3200" b="1" u="sng" dirty="0" smtClean="0">
              <a:latin typeface="Angsana New" pitchFamily="18" charset="-34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600200"/>
            <a:ext cx="8507412" cy="4997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เป็นแหล่งข้อมูลทางการตลาด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Information)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ทำหน้าที่ส่งเสริมการตลาด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 (Promotion)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การเจรจาต่อรอง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Negotiation)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จัดทำและส่งคำสั่งซื้อสินค้าไปยังผู้ผลิต 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(Ordering)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ทำหน้าที่ด้านการเงิน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Finance)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การรับภาระความเสี่ยงภัย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Risk Taking)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จัดให้มีคลังสินค้าและการเคลื่อนย้ายสินค้า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Storage and Movement of Physical Products)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การชำระเงิน 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(Payment)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การโอนเปลี่ยนกรรมสิทธิ์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Title)</a:t>
            </a:r>
            <a:r>
              <a:rPr lang="th-TH" sz="2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142875"/>
            <a:ext cx="8572500" cy="10001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9.3 </a:t>
            </a:r>
            <a:r>
              <a:rPr lang="th-TH" b="1" dirty="0" smtClean="0">
                <a:latin typeface="Angsana New" pitchFamily="18" charset="-34"/>
              </a:rPr>
              <a:t>ระดับของช่องทางการจัดจำหน่าย</a:t>
            </a:r>
            <a:endParaRPr lang="th-TH" b="1" u="sng" dirty="0" smtClean="0">
              <a:latin typeface="Angsana New" pitchFamily="18" charset="-34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89138"/>
            <a:ext cx="8643938" cy="4014787"/>
          </a:xfrm>
        </p:spPr>
        <p:txBody>
          <a:bodyPr/>
          <a:lstStyle/>
          <a:p>
            <a:r>
              <a:rPr lang="th-TH" sz="2800" smtClean="0">
                <a:latin typeface="Angsana New" pitchFamily="18" charset="-34"/>
              </a:rPr>
              <a:t>ระดับของช่องทางการจัดจำหน่าย (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Distribution Channel Level) </a:t>
            </a:r>
            <a:r>
              <a:rPr lang="th-TH" sz="2800" smtClean="0">
                <a:latin typeface="Angsana New" pitchFamily="18" charset="-34"/>
              </a:rPr>
              <a:t>หมายถึง จำนวนของคนกลางที่อยู่ในช่องทางการจัดจำหน่ายระหว่างผู้ผลิตและผู้บริโภคคนสุดท้ายหรือผู้ใช้</a:t>
            </a:r>
            <a:r>
              <a:rPr lang="en-US" sz="28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800" smtClean="0">
              <a:latin typeface="Angsana New" pitchFamily="18" charset="-34"/>
            </a:endParaRPr>
          </a:p>
          <a:p>
            <a:pPr lvl="1"/>
            <a:r>
              <a:rPr lang="th-TH" sz="2800" b="1" smtClean="0">
                <a:latin typeface="Angsana New" pitchFamily="18" charset="-34"/>
              </a:rPr>
              <a:t>ช่องทางการจัดจำหน่ายทางตรง (</a:t>
            </a:r>
            <a:r>
              <a:rPr lang="en-US" sz="2800" b="1" smtClean="0">
                <a:latin typeface="Angsana New" pitchFamily="18" charset="-34"/>
                <a:cs typeface="Cordia New" pitchFamily="34" charset="-34"/>
              </a:rPr>
              <a:t>Direct Channel) </a:t>
            </a:r>
            <a:r>
              <a:rPr lang="th-TH" sz="2800" b="1" smtClean="0">
                <a:latin typeface="Angsana New" pitchFamily="18" charset="-34"/>
              </a:rPr>
              <a:t>หรือช่องทางการจัดจำหน่ายศูนย์ระดับ (</a:t>
            </a:r>
            <a:r>
              <a:rPr lang="en-US" sz="2800" b="1" smtClean="0">
                <a:latin typeface="Angsana New" pitchFamily="18" charset="-34"/>
                <a:cs typeface="Cordia New" pitchFamily="34" charset="-34"/>
              </a:rPr>
              <a:t>Zero-level Channel</a:t>
            </a:r>
            <a:r>
              <a:rPr lang="th-TH" sz="2800" b="1" smtClean="0">
                <a:latin typeface="Angsana New" pitchFamily="18" charset="-34"/>
              </a:rPr>
              <a:t>) </a:t>
            </a:r>
          </a:p>
          <a:p>
            <a:pPr lvl="1"/>
            <a:r>
              <a:rPr lang="th-TH" sz="2800" b="1" smtClean="0">
                <a:latin typeface="Angsana New" pitchFamily="18" charset="-34"/>
              </a:rPr>
              <a:t>ช่องทางการจัดจำหน่ายทางอ้อม </a:t>
            </a:r>
            <a:r>
              <a:rPr lang="en-US" sz="2800" b="1" smtClean="0">
                <a:latin typeface="Angsana New" pitchFamily="18" charset="-34"/>
                <a:cs typeface="Cordia New" pitchFamily="34" charset="-34"/>
              </a:rPr>
              <a:t>(Indirect Channel) </a:t>
            </a:r>
            <a:r>
              <a:rPr lang="th-TH" sz="2800" b="1" smtClean="0">
                <a:latin typeface="Angsana New" pitchFamily="18" charset="-34"/>
              </a:rPr>
              <a:t>หรือช่องทางการจัดจำหน่ายผ่านคนกลางระดับต่างๆ</a:t>
            </a:r>
            <a:r>
              <a:rPr lang="en-US" sz="2800" b="1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8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147050" cy="7604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9.4 </a:t>
            </a:r>
            <a:r>
              <a:rPr lang="th-TH" b="1" dirty="0" smtClean="0">
                <a:latin typeface="Angsana New" pitchFamily="18" charset="-34"/>
              </a:rPr>
              <a:t>ประเภทของช่องทางการจัดจำหน่าย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557338"/>
            <a:ext cx="7620000" cy="3167062"/>
          </a:xfrm>
        </p:spPr>
        <p:txBody>
          <a:bodyPr/>
          <a:lstStyle/>
          <a:p>
            <a:r>
              <a:rPr lang="th-TH" sz="3600" smtClean="0">
                <a:latin typeface="Angsana New" pitchFamily="18" charset="-34"/>
              </a:rPr>
              <a:t>ช่องทางการจัดจำหน่ายผลิตภัณฑ์เพื่อการบริโภค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 (Consumer Marketing Channel) 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smtClean="0">
                <a:latin typeface="Angsana New" pitchFamily="18" charset="-34"/>
              </a:rPr>
              <a:t>ช่องทางการจัดจำหน่ายผลิตภัณฑ์อุตสาหกรรม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(Industrial Marketing Channel) 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52400"/>
            <a:ext cx="8856662" cy="1371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latin typeface="Angsana New" pitchFamily="18" charset="-34"/>
              </a:rPr>
              <a:t>9.4.1</a:t>
            </a:r>
            <a:r>
              <a:rPr lang="th-TH" sz="2800" b="1" dirty="0" smtClean="0">
                <a:latin typeface="Angsana New" pitchFamily="18" charset="-34"/>
              </a:rPr>
              <a:t> ช่องทางการจัดจำหน่ายผลิตภัณฑ์เพื่อการบริโภค       </a:t>
            </a:r>
            <a:r>
              <a:rPr lang="en-US" sz="2800" b="1" dirty="0" smtClean="0">
                <a:latin typeface="Angsana New" pitchFamily="18" charset="-34"/>
              </a:rPr>
              <a:t>(Consumer Marketing Channel) </a:t>
            </a:r>
            <a:endParaRPr lang="th-TH" sz="2800" b="1" dirty="0" smtClean="0">
              <a:latin typeface="Angsana New" pitchFamily="18" charset="-34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2205038"/>
            <a:ext cx="8785225" cy="3484562"/>
          </a:xfrm>
        </p:spPr>
        <p:txBody>
          <a:bodyPr/>
          <a:lstStyle/>
          <a:p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ช่องทางการจัดจำหน่ายจากผู้ผลิตไปยังผู้บริโภค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400" smtClean="0">
              <a:latin typeface="Angsana New" pitchFamily="18" charset="-34"/>
            </a:endParaRPr>
          </a:p>
          <a:p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ช่องทางการจัดจำหน่ายจากผู้ผลิตผ่านพ่อค้าปลีกไปยังผู้บริโภค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400" smtClean="0">
              <a:latin typeface="Angsana New" pitchFamily="18" charset="-34"/>
            </a:endParaRPr>
          </a:p>
          <a:p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ช่องทางการจัดจำหน่ายจากผู้ผลิตผ่านพ่อค้าส่งผ่านพ่อค้าปลีกไปยังผู้บริโภค</a:t>
            </a:r>
            <a:endParaRPr lang="en-US" sz="2400" smtClean="0">
              <a:latin typeface="Angsana New" pitchFamily="18" charset="-34"/>
              <a:cs typeface="Cordia New" pitchFamily="34" charset="-34"/>
            </a:endParaRPr>
          </a:p>
          <a:p>
            <a:r>
              <a:rPr lang="en-US" sz="2400" smtClean="0">
                <a:latin typeface="Angsana New" pitchFamily="18" charset="-34"/>
                <a:cs typeface="Cordia New" pitchFamily="34" charset="-34"/>
              </a:rPr>
              <a:t> </a:t>
            </a: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ช่องทางการจัดจำหน่ายจากผู้ผลิตผ่านตัวแทนไปยังผู้บริโภค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400" smtClean="0">
              <a:latin typeface="Angsana New" pitchFamily="18" charset="-34"/>
            </a:endParaRPr>
          </a:p>
          <a:p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ช่องทางการจัดจำหน่ายจากผู้ผลิตผ่านตัวแทนผ่านพ่อค้าปลีกไปยังผู้บริโภค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400" smtClean="0">
              <a:latin typeface="Angsana New" pitchFamily="18" charset="-34"/>
            </a:endParaRPr>
          </a:p>
          <a:p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ช่องทางการจัดจำหน่ายจากผู้ผลิตผ่านตัวแทนผ่านพ่อค้าส่งผ่านพ่อค้าปลีกไปยังผู้บริโภค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507412" cy="9715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latin typeface="Angsana New" pitchFamily="18" charset="-34"/>
              </a:rPr>
              <a:t>9.4.2</a:t>
            </a:r>
            <a:r>
              <a:rPr lang="th-TH" sz="2800" b="1" dirty="0" smtClean="0">
                <a:latin typeface="Angsana New" pitchFamily="18" charset="-34"/>
              </a:rPr>
              <a:t> ช่องทางการจัดจำหน่ายผลิตภัณฑ์อุตสาหกรรม                                              	</a:t>
            </a:r>
            <a:r>
              <a:rPr lang="en-US" sz="2800" b="1" dirty="0" smtClean="0">
                <a:latin typeface="Angsana New" pitchFamily="18" charset="-34"/>
              </a:rPr>
              <a:t>(Industrial Marketing Channel) </a:t>
            </a:r>
            <a:endParaRPr lang="th-TH" sz="2800" b="1" dirty="0" smtClean="0">
              <a:latin typeface="Angsana New" pitchFamily="18" charset="-34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9893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ช่องทางการจัดจำหน่ายจากผู้ผลิตไปยังผู้ใช้อุตสาหกรรม</a:t>
            </a:r>
            <a:r>
              <a:rPr lang="en-US" sz="2400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z="24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 ผ่านสาขาการขายของผู้ผลิตไปยังผู้ใช้อุตสาหกรรม</a:t>
            </a: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 ผ่านผู้จัดจำหน่ายผลิตภัณฑ์ อุตสาหกรรม (พ่อค้าส่ง) ไปยังผู้ใช้อุตสาหกรรม</a:t>
            </a: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ช่องทางการจัดจำหน่ายจากผู้ผลิตผ่านสาขาการขายของผู้ผลิต ผ่านผู้จัดจำหน่ายผลิตภัณฑ์อุตสาหกรรม (พ่อค้าส่ง) ไปยังผู้ใช้อุตสาหกรรม</a:t>
            </a: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 ผ่านตัวแทนผู้ผลิตไปยังผู้ใช้อุตสาหกรรม</a:t>
            </a:r>
          </a:p>
          <a:p>
            <a:pPr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ช่องทางการจัดจำหน่ายจากผู้ผลิต ผ่านตัวแทนผู้ผลิต ผ่านผู้จัดจำหน่ายอุตสาหกรรม ไปยังผู้ใช้อุตสาหกรรม</a:t>
            </a:r>
            <a:r>
              <a:rPr lang="th-TH" sz="2800" smtClean="0"/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7239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latin typeface="Angsana New" pitchFamily="18" charset="-34"/>
              </a:rPr>
              <a:t>9.5 </a:t>
            </a:r>
            <a:r>
              <a:rPr lang="th-TH" sz="2800" b="1" dirty="0" smtClean="0">
                <a:latin typeface="Angsana New" pitchFamily="18" charset="-34"/>
              </a:rPr>
              <a:t>ปัจจัยที่มีอิทธิพลต่อการออกแบบช่องทางการจัดจำหน่าย</a:t>
            </a:r>
            <a:endParaRPr lang="th-TH" sz="2800" b="1" u="sng" dirty="0" smtClean="0">
              <a:latin typeface="Angsana New" pitchFamily="18" charset="-34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331913" y="1412875"/>
            <a:ext cx="4824412" cy="4032250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ลักษณะของผู้บริโภคหรือผู้ซื้อ </a:t>
            </a:r>
          </a:p>
          <a:p>
            <a:r>
              <a:rPr lang="th-TH" sz="3200" smtClean="0">
                <a:latin typeface="Angsana New" pitchFamily="18" charset="-34"/>
              </a:rPr>
              <a:t>ลักษณะของผลิตภัณฑ์ </a:t>
            </a:r>
          </a:p>
          <a:p>
            <a:r>
              <a:rPr lang="th-TH" sz="3200" smtClean="0">
                <a:latin typeface="Angsana New" pitchFamily="18" charset="-34"/>
              </a:rPr>
              <a:t>ลักษณะของคู่แข่งขัน </a:t>
            </a:r>
          </a:p>
          <a:p>
            <a:r>
              <a:rPr lang="th-TH" sz="3200" smtClean="0">
                <a:latin typeface="Angsana New" pitchFamily="18" charset="-34"/>
              </a:rPr>
              <a:t>ลักษณะของคนกลาง </a:t>
            </a:r>
          </a:p>
          <a:p>
            <a:r>
              <a:rPr lang="th-TH" sz="3200" smtClean="0">
                <a:latin typeface="Angsana New" pitchFamily="18" charset="-34"/>
              </a:rPr>
              <a:t>ลักษณะขององค์กร </a:t>
            </a:r>
          </a:p>
          <a:p>
            <a:r>
              <a:rPr lang="th-TH" sz="3200" smtClean="0">
                <a:latin typeface="Angsana New" pitchFamily="18" charset="-34"/>
              </a:rPr>
              <a:t>ลักษณะของสภาพแวดล้อม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1019</TotalTime>
  <Words>1540</Words>
  <Application>Microsoft Office PowerPoint</Application>
  <PresentationFormat>On-screen Show (4:3)</PresentationFormat>
  <Paragraphs>162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Angsana New</vt:lpstr>
      <vt:lpstr>Arial Black</vt:lpstr>
      <vt:lpstr>Tahoma</vt:lpstr>
      <vt:lpstr>Cordia New</vt:lpstr>
      <vt:lpstr>Calibri</vt:lpstr>
      <vt:lpstr>Essential</vt:lpstr>
      <vt:lpstr>หน่วยที่ 9</vt:lpstr>
      <vt:lpstr>ช่องทางการจัดจำหน่าย</vt:lpstr>
      <vt:lpstr>คนกลางทางการตลาด </vt:lpstr>
      <vt:lpstr>9.2 หน้าที่ของช่องทางการจัดจำหน่าย     (คนกลางทางการตลาด) </vt:lpstr>
      <vt:lpstr>9.3 ระดับของช่องทางการจัดจำหน่าย</vt:lpstr>
      <vt:lpstr>9.4 ประเภทของช่องทางการจัดจำหน่าย</vt:lpstr>
      <vt:lpstr>9.4.1 ช่องทางการจัดจำหน่ายผลิตภัณฑ์เพื่อการบริโภค       (Consumer Marketing Channel) </vt:lpstr>
      <vt:lpstr>9.4.2 ช่องทางการจัดจำหน่ายผลิตภัณฑ์อุตสาหกรรม                                               (Industrial Marketing Channel) </vt:lpstr>
      <vt:lpstr>9.5 ปัจจัยที่มีอิทธิพลต่อการออกแบบช่องทางการจัดจำหน่าย</vt:lpstr>
      <vt:lpstr>การกำหนดจำนวนของคนกลางในช่องทางการจัดจำหน่าย</vt:lpstr>
      <vt:lpstr>9.7 การค้าปลีกและประเภทของการค้าปลีก</vt:lpstr>
      <vt:lpstr>9.7.1 ประเภทของการค้าปลีก </vt:lpstr>
      <vt:lpstr>การจัดประเภทการค้าปลีกอาศัยเกณฑ์ ตามสายผลิตภัณฑ์ที่จำหน่าย </vt:lpstr>
      <vt:lpstr>การจัดประเภทการค้าปลีกอาศัยเกณฑ์ ตามลักษณะความเป็นเจ้าของ </vt:lpstr>
      <vt:lpstr>การจัดประเภทการค้าปลีกอาศัยเกณฑ์ตาม วิธีการดำเนินงาน </vt:lpstr>
      <vt:lpstr>9.8 การค้าส่ง</vt:lpstr>
      <vt:lpstr>9.8.1 ประเภทของการค้าส่ง </vt:lpstr>
      <vt:lpstr>พ่อค้าส่ง (Merchant Wholesaler หรือ Wholesaler) </vt:lpstr>
      <vt:lpstr>พ่อค้าส่ง (Merchant Wholesaler หรือ Wholesaler) (ต่อ)</vt:lpstr>
      <vt:lpstr>ตัวแทนและนายหน้า (Agents and Brokers) </vt:lpstr>
      <vt:lpstr>หน่วยงานที่องค์กรก่อตั้งขึ้นมาทำหน้าที่ เหมือนเป็นคนกลางค้าส่ง </vt:lpstr>
      <vt:lpstr>9.9 การกระจายตัวสินค้า</vt:lpstr>
      <vt:lpstr>9.9.1 หน้าที่งานการกระจายตัวสินค้า </vt:lpstr>
      <vt:lpstr>9.9.2 การบริหารการกระจายตัวสินค้า</vt:lpstr>
      <vt:lpstr> ส่วนประกอบของการบริหารสินค้าคงคลัง</vt:lpstr>
      <vt:lpstr>การกำหนดที่ตั้งคลังสินค้า </vt:lpstr>
      <vt:lpstr>การบริหารการจัดการด้านคำสั่งซื้อ </vt:lpstr>
      <vt:lpstr>การบริหารการจัดการด้านคำสั่งซื้อ </vt:lpstr>
      <vt:lpstr>9.10 การขนส่ง</vt:lpstr>
      <vt:lpstr>วิธีการขนส่ง 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9</dc:title>
  <dc:creator>ideapad G460</dc:creator>
  <cp:lastModifiedBy>aom</cp:lastModifiedBy>
  <cp:revision>76</cp:revision>
  <dcterms:created xsi:type="dcterms:W3CDTF">2010-08-29T13:17:34Z</dcterms:created>
  <dcterms:modified xsi:type="dcterms:W3CDTF">2015-05-30T02:21:46Z</dcterms:modified>
</cp:coreProperties>
</file>