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6" r:id="rId1"/>
  </p:sldMasterIdLst>
  <p:handoutMasterIdLst>
    <p:handoutMasterId r:id="rId16"/>
  </p:handoutMasterIdLst>
  <p:sldIdLst>
    <p:sldId id="257" r:id="rId2"/>
    <p:sldId id="258" r:id="rId3"/>
    <p:sldId id="259" r:id="rId4"/>
    <p:sldId id="269" r:id="rId5"/>
    <p:sldId id="260" r:id="rId6"/>
    <p:sldId id="261" r:id="rId7"/>
    <p:sldId id="270" r:id="rId8"/>
    <p:sldId id="263" r:id="rId9"/>
    <p:sldId id="264" r:id="rId10"/>
    <p:sldId id="265" r:id="rId11"/>
    <p:sldId id="266" r:id="rId12"/>
    <p:sldId id="272" r:id="rId13"/>
    <p:sldId id="267" r:id="rId14"/>
    <p:sldId id="268" r:id="rId15"/>
  </p:sldIdLst>
  <p:sldSz cx="9144000" cy="6858000" type="screen4x3"/>
  <p:notesSz cx="6858000" cy="9313863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FF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540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788102D8-75A0-41CB-AF0F-82C2A34D68F6}" type="datetimeFigureOut">
              <a:rPr lang="en-US"/>
              <a:pPr>
                <a:defRPr/>
              </a:pPr>
              <a:t>5/30/2015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7138"/>
            <a:ext cx="2971800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47138"/>
            <a:ext cx="2971800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4CFCD96-B125-45DB-91E7-2348063D94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8337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610B3-E388-4E86-95B3-FE6A52D957F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5281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59124-3115-4DC6-9B27-9EE5AB3E28A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4219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DF1AF-C4E7-42E9-95B0-2B28C60C1FC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36507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th-TH" noProof="0" smtClean="0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CAEDB-35CE-4D26-BAD9-17D6D79C5F7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3211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24C79-121A-4A82-AAC0-8C7840F0E64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40884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F315C-09C1-40AF-85F7-0079F54414F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34656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50D57-C989-4343-83B8-06F0C79AE91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51739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93A32-7B15-42FA-B01C-F659F76F273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69192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20971-A39F-466E-8515-33B19A914D0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3281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B3B9F-4DEF-46BF-A445-D785F74D193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18318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DC1B1-25A8-49A5-AEAA-40B28ED4AF9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9439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9B89D-0EE2-4E66-ACEA-04FE7645198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47035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9062BA2-BBCD-4B72-9BFB-C8F8BB10738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8" r:id="rId1"/>
    <p:sldLayoutId id="2147483809" r:id="rId2"/>
    <p:sldLayoutId id="2147483819" r:id="rId3"/>
    <p:sldLayoutId id="2147483810" r:id="rId4"/>
    <p:sldLayoutId id="214748382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  <a:cs typeface="Browallia New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  <a:cs typeface="Browallia New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  <a:cs typeface="Browallia New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  <a:cs typeface="Browallia New" pitchFamily="34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  <a:cs typeface="Browallia New" pitchFamily="34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  <a:cs typeface="Browallia New" pitchFamily="34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  <a:cs typeface="Browallia New" pitchFamily="34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  <a:cs typeface="Browallia New" pitchFamily="34" charset="-34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00113" y="3500438"/>
            <a:ext cx="7519987" cy="23050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th-TH" sz="5400" b="1" dirty="0" smtClean="0"/>
              <a:t>การตลาดและความสำคัญของการตลาด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664" y="404664"/>
            <a:ext cx="6048672" cy="208823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11500" b="1" smtClean="0">
                <a:latin typeface="Angsana New" pitchFamily="18" charset="-34"/>
              </a:rPr>
              <a:t>หน่วยที่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844675"/>
            <a:ext cx="8229600" cy="2663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4000" smtClean="0">
                <a:latin typeface="Angsana New" pitchFamily="18" charset="-34"/>
                <a:cs typeface="Browallia New" pitchFamily="34" charset="-34"/>
              </a:rPr>
              <a:t>1.3.4  </a:t>
            </a:r>
            <a:r>
              <a:rPr lang="th-TH" sz="4000" smtClean="0">
                <a:latin typeface="Angsana New" pitchFamily="18" charset="-34"/>
              </a:rPr>
              <a:t> ความสำคัญของการตลาดต่อหน่วยงานภาครัฐบาล	และองค์กรที่ไม่แสวงหากำไร</a:t>
            </a:r>
          </a:p>
          <a:p>
            <a:pPr eaLnBrk="1" hangingPunct="1">
              <a:buFontTx/>
              <a:buNone/>
            </a:pPr>
            <a:r>
              <a:rPr lang="en-US" sz="4000" smtClean="0">
                <a:latin typeface="Angsana New" pitchFamily="18" charset="-34"/>
                <a:cs typeface="Browallia New" pitchFamily="34" charset="-34"/>
              </a:rPr>
              <a:t>1.3.5  </a:t>
            </a:r>
            <a:r>
              <a:rPr lang="th-TH" sz="4000" smtClean="0">
                <a:latin typeface="Angsana New" pitchFamily="18" charset="-34"/>
              </a:rPr>
              <a:t> ความสำคัญของการตลาดต่อองค์กรทางการเมือง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111095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5400" b="1" smtClean="0">
                <a:latin typeface="Angsana New" pitchFamily="18" charset="-34"/>
              </a:rPr>
              <a:t>1.3 </a:t>
            </a:r>
            <a:r>
              <a:rPr lang="th-TH" sz="5400" b="1" smtClean="0">
                <a:latin typeface="Angsana New" pitchFamily="18" charset="-34"/>
              </a:rPr>
              <a:t>ความสำคัญของการตลาด (ต่อ)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971550" y="1844675"/>
            <a:ext cx="6840538" cy="3529013"/>
          </a:xfrm>
        </p:spPr>
        <p:txBody>
          <a:bodyPr/>
          <a:lstStyle/>
          <a:p>
            <a:pPr eaLnBrk="1" hangingPunct="1"/>
            <a:r>
              <a:rPr lang="th-TH" sz="4400" smtClean="0">
                <a:latin typeface="Angsana New" pitchFamily="18" charset="-34"/>
              </a:rPr>
              <a:t>ผลิตภัณฑ์ (</a:t>
            </a:r>
            <a:r>
              <a:rPr lang="en-US" sz="4400" smtClean="0">
                <a:latin typeface="Angsana New" pitchFamily="18" charset="-34"/>
                <a:cs typeface="Browallia New" pitchFamily="34" charset="-34"/>
              </a:rPr>
              <a:t>Product)</a:t>
            </a:r>
            <a:endParaRPr lang="th-TH" sz="4400" smtClean="0">
              <a:latin typeface="Angsana New" pitchFamily="18" charset="-34"/>
            </a:endParaRPr>
          </a:p>
          <a:p>
            <a:pPr eaLnBrk="1" hangingPunct="1"/>
            <a:r>
              <a:rPr lang="th-TH" sz="4400" smtClean="0">
                <a:latin typeface="Angsana New" pitchFamily="18" charset="-34"/>
              </a:rPr>
              <a:t>ราคา </a:t>
            </a:r>
            <a:r>
              <a:rPr lang="en-US" sz="4400" smtClean="0">
                <a:latin typeface="Angsana New" pitchFamily="18" charset="-34"/>
                <a:cs typeface="Browallia New" pitchFamily="34" charset="-34"/>
              </a:rPr>
              <a:t>(Price) </a:t>
            </a:r>
            <a:endParaRPr lang="th-TH" sz="4400" smtClean="0">
              <a:latin typeface="Angsana New" pitchFamily="18" charset="-34"/>
            </a:endParaRPr>
          </a:p>
          <a:p>
            <a:pPr eaLnBrk="1" hangingPunct="1"/>
            <a:r>
              <a:rPr lang="th-TH" sz="4400" smtClean="0">
                <a:latin typeface="Angsana New" pitchFamily="18" charset="-34"/>
              </a:rPr>
              <a:t>การจัดจำหน่าย </a:t>
            </a:r>
            <a:r>
              <a:rPr lang="en-US" sz="4400" smtClean="0">
                <a:latin typeface="Angsana New" pitchFamily="18" charset="-34"/>
                <a:cs typeface="Browallia New" pitchFamily="34" charset="-34"/>
              </a:rPr>
              <a:t>(Place) </a:t>
            </a:r>
            <a:endParaRPr lang="th-TH" sz="4400" smtClean="0">
              <a:latin typeface="Angsana New" pitchFamily="18" charset="-34"/>
            </a:endParaRPr>
          </a:p>
          <a:p>
            <a:pPr eaLnBrk="1" hangingPunct="1"/>
            <a:r>
              <a:rPr lang="th-TH" sz="4400" smtClean="0">
                <a:latin typeface="Angsana New" pitchFamily="18" charset="-34"/>
              </a:rPr>
              <a:t>การส่งเสริมการตลาด </a:t>
            </a:r>
            <a:r>
              <a:rPr lang="en-US" sz="4400" smtClean="0">
                <a:latin typeface="Angsana New" pitchFamily="18" charset="-34"/>
                <a:cs typeface="Browallia New" pitchFamily="34" charset="-34"/>
              </a:rPr>
              <a:t>(Promotion)</a:t>
            </a:r>
            <a:r>
              <a:rPr lang="en-US" sz="4400" smtClean="0">
                <a:cs typeface="Browallia New" pitchFamily="34" charset="-34"/>
              </a:rPr>
              <a:t> </a:t>
            </a:r>
            <a:r>
              <a:rPr lang="th-TH" sz="4400" smtClean="0"/>
              <a:t> </a:t>
            </a: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8229600" cy="10389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6000" b="1" smtClean="0">
                <a:latin typeface="Angsana New" pitchFamily="18" charset="-34"/>
              </a:rPr>
              <a:t>1.4 </a:t>
            </a:r>
            <a:r>
              <a:rPr lang="th-TH" sz="6000" b="1" smtClean="0">
                <a:latin typeface="Angsana New" pitchFamily="18" charset="-34"/>
              </a:rPr>
              <a:t>ส่วนประสมทางการตลาด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14313" y="642938"/>
          <a:ext cx="8643937" cy="8143875"/>
        </p:xfrm>
        <a:graphic>
          <a:graphicData uri="http://schemas.openxmlformats.org/drawingml/2006/table">
            <a:tbl>
              <a:tblPr/>
              <a:tblGrid>
                <a:gridCol w="2446337"/>
                <a:gridCol w="3098800"/>
                <a:gridCol w="3098800"/>
              </a:tblGrid>
              <a:tr h="8143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</a:b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ผลิตภัณฑ์ (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ngsana New" pitchFamily="18" charset="-34"/>
                          <a:cs typeface="Times New Roman" pitchFamily="18" charset="0"/>
                        </a:rPr>
                        <a:t>Product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Times New Roman" pitchFamily="18" charset="0"/>
                        </a:rPr>
                        <a:t>)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รูปแบบ รูปทรง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คุณภาพ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ตราสินค้า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ป้ายฉลาก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สัญลักษณ์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สีสัน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บรรจุภัณฑ์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ขนาด ปริมาณ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บริการ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การรับประกัน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ประโยชน์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ฯลฯ	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>ส่วนประสมทางการตลาด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itchFamily="18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  <a:t/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ngsana New" pitchFamily="18" charset="-34"/>
                        </a:rPr>
                      </a:b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การจัดจำหน่าย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ngsana New" pitchFamily="18" charset="-34"/>
                          <a:cs typeface="Times New Roman" pitchFamily="18" charset="0"/>
                        </a:rPr>
                        <a:t>(Place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Times New Roman" pitchFamily="18" charset="0"/>
                        </a:rPr>
                        <a:t>)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ช่องทาง (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Times New Roman" pitchFamily="18" charset="0"/>
                        </a:rPr>
                        <a:t>Channels)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การเลือกคนกลาง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จำนวนคนกลาง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การกระจายสินค้า (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Times New Roman" pitchFamily="18" charset="0"/>
                        </a:rPr>
                        <a:t>Distribution</a:t>
                      </a:r>
                      <a:r>
                        <a:rPr kumimoji="0" lang="th-TH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Times New Roman" pitchFamily="18" charset="0"/>
                        </a:rPr>
                        <a:t>)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การเก็บรักษาสินค้า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การบริหารสินค้าคงคลัง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การคลังสินค้า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การขนส่ง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ฯลฯ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ราคา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ngsana New" pitchFamily="18" charset="-34"/>
                          <a:cs typeface="Times New Roman" pitchFamily="18" charset="0"/>
                        </a:rPr>
                        <a:t>(Price)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เงื่อนไขการขาย การชำระเงิน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การให้เครดิต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การให้ส่วนลด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การให้ส่วนที่ยอมให้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การคืนเงิน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การรับประกันและการให้บริการ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ฯลฯ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การส่งเสริมการตลาด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ngsana New" pitchFamily="18" charset="-34"/>
                          <a:cs typeface="Times New Roman" pitchFamily="18" charset="0"/>
                        </a:rPr>
                        <a:t>(Promotion)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การโฆษณา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การขายโดยใช้พนักงาน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การส่งเสริมการขาย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การประชาสัมพันธ์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การตลาดทางตรง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4" name="Straight Arrow Connector 3"/>
          <p:cNvCxnSpPr/>
          <p:nvPr/>
        </p:nvCxnSpPr>
        <p:spPr>
          <a:xfrm flipH="1">
            <a:off x="1835150" y="1357313"/>
            <a:ext cx="928688" cy="4492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5400000">
            <a:off x="3001169" y="1999457"/>
            <a:ext cx="1285875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427538" y="1484313"/>
            <a:ext cx="1216025" cy="865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4352925"/>
          </a:xfrm>
        </p:spPr>
        <p:txBody>
          <a:bodyPr/>
          <a:lstStyle/>
          <a:p>
            <a:pPr eaLnBrk="1" hangingPunct="1">
              <a:defRPr/>
            </a:pP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การตลาด ประกอบด้วยเครื่องมือทางการตลาด</a:t>
            </a:r>
          </a:p>
          <a:p>
            <a:pPr eaLnBrk="1" hangingPunct="1">
              <a:buFontTx/>
              <a:buNone/>
              <a:defRPr/>
            </a:pP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    4 ประการ ได้แก่ ผลิตภัณฑ์ ราคา ช่องทางการจัดจำหน่าย และการส่งเสริมการตลาด การขายเป็นองค์ประกอบหนึ่งของการส่งเสริมการตลาด</a:t>
            </a:r>
            <a:endParaRPr lang="en-US" sz="3600" dirty="0" smtClean="0"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defRPr/>
            </a:pP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การขายเป็นกิจกรรมหนึ่งของการตลาด </a:t>
            </a:r>
            <a:endParaRPr lang="en-US" sz="3600" dirty="0" smtClean="0">
              <a:latin typeface="Angsana New" pitchFamily="18" charset="-34"/>
              <a:cs typeface="Angsana New" pitchFamily="18" charset="-34"/>
            </a:endParaRPr>
          </a:p>
          <a:p>
            <a:pPr marL="366713" lvl="1" indent="0" eaLnBrk="1" hangingPunct="1">
              <a:buFont typeface="Wingdings 2" pitchFamily="18" charset="2"/>
              <a:buNone/>
              <a:defRPr/>
            </a:pPr>
            <a:endParaRPr lang="en-US" sz="3600" dirty="0" smtClean="0">
              <a:latin typeface="Angsana New" pitchFamily="18" charset="-34"/>
              <a:cs typeface="Angsana New" pitchFamily="18" charset="-34"/>
            </a:endParaRPr>
          </a:p>
          <a:p>
            <a:pPr lvl="1" eaLnBrk="1" hangingPunct="1">
              <a:buFontTx/>
              <a:buNone/>
              <a:defRPr/>
            </a:pP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“การขายจึงไม่ใช่การตลาดและการตลาดก็ไม่ใช่การขาย”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 </a:t>
            </a:r>
            <a:endParaRPr lang="th-TH" sz="3600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0389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5400" b="1" smtClean="0">
                <a:latin typeface="Angsana New" pitchFamily="18" charset="-34"/>
              </a:rPr>
              <a:t>1.5 </a:t>
            </a:r>
            <a:r>
              <a:rPr lang="th-TH" sz="5400" b="1" smtClean="0">
                <a:latin typeface="Angsana New" pitchFamily="18" charset="-34"/>
              </a:rPr>
              <a:t>การตลาดกับการขาย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858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4800" b="1" smtClean="0">
                <a:latin typeface="Angsana New" pitchFamily="18" charset="-34"/>
              </a:rPr>
              <a:t>1.6 </a:t>
            </a:r>
            <a:r>
              <a:rPr lang="th-TH" sz="4800" b="1" smtClean="0">
                <a:latin typeface="Angsana New" pitchFamily="18" charset="-34"/>
              </a:rPr>
              <a:t>ข้อแตกต่างระหว่างการตลาดกับการขาย</a:t>
            </a:r>
          </a:p>
        </p:txBody>
      </p:sp>
      <p:graphicFrame>
        <p:nvGraphicFramePr>
          <p:cNvPr id="14339" name="Group 3"/>
          <p:cNvGraphicFramePr>
            <a:graphicFrameLocks noGrp="1"/>
          </p:cNvGraphicFramePr>
          <p:nvPr>
            <p:ph type="tbl" idx="1"/>
          </p:nvPr>
        </p:nvGraphicFramePr>
        <p:xfrm>
          <a:off x="214313" y="785813"/>
          <a:ext cx="8715375" cy="5811837"/>
        </p:xfrm>
        <a:graphic>
          <a:graphicData uri="http://schemas.openxmlformats.org/drawingml/2006/table">
            <a:tbl>
              <a:tblPr/>
              <a:tblGrid>
                <a:gridCol w="4141663"/>
                <a:gridCol w="4573712"/>
              </a:tblGrid>
              <a:tr h="58118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การตลาด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1. ให้ความสำคัญกับลูกค้าเป็นหลัก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2. ค้นหาความต้องการของลูกค้า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3.</a:t>
                      </a:r>
                      <a:r>
                        <a:rPr kumimoji="0" lang="th-TH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มุ่งผลกำไรจากการสร้างความพอใจให้กับลูกค้า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4.การบริหารกิจกรรมต่างๆทุกกิจกรรม มุ่งที่การตลาดเป็นหลัก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endParaRPr kumimoji="0" lang="th-TH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5. เพื่อให้ได้กำไรในระยะยาว </a:t>
                      </a:r>
                    </a:p>
                  </a:txBody>
                  <a:tcPr marL="91439" marR="91439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การขาย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1.  มุ่งความสำคัญที่การผลิตและการขายเป็นหลัก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2.  ทำการผลิตผลิตภัณฑ์ก่อนแล้วจึงพยายามขายให้ได้</a:t>
                      </a: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endParaRPr kumimoji="0" lang="th-TH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3.  มุ่งผลกำไรจากปริมาณการขาย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4.  ให้ความสำคัญกับผู้ขาย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5. เพื่อให้ได้กำไรในระยะสั้น </a:t>
                      </a:r>
                    </a:p>
                  </a:txBody>
                  <a:tcPr marL="91439" marR="91439"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412875"/>
            <a:ext cx="8893175" cy="5043488"/>
          </a:xfrm>
        </p:spPr>
        <p:txBody>
          <a:bodyPr/>
          <a:lstStyle/>
          <a:p>
            <a:pPr eaLnBrk="1" hangingPunct="1"/>
            <a:r>
              <a:rPr lang="th-TH" sz="4000" smtClean="0">
                <a:latin typeface="Angsana New" pitchFamily="18" charset="-34"/>
                <a:cs typeface="Angsana New" pitchFamily="18" charset="-34"/>
              </a:rPr>
              <a:t>การตลาด </a:t>
            </a:r>
            <a:r>
              <a:rPr lang="en-US" sz="4000" smtClean="0">
                <a:latin typeface="Angsana New" pitchFamily="18" charset="-34"/>
                <a:cs typeface="Angsana New" pitchFamily="18" charset="-34"/>
              </a:rPr>
              <a:t>(AMA)</a:t>
            </a:r>
            <a:r>
              <a:rPr lang="th-TH" sz="4000" smtClean="0">
                <a:latin typeface="Angsana New" pitchFamily="18" charset="-34"/>
                <a:cs typeface="Angsana New" pitchFamily="18" charset="-34"/>
              </a:rPr>
              <a:t> หมายถึง </a:t>
            </a:r>
            <a:r>
              <a:rPr lang="th-TH" sz="4400" smtClean="0">
                <a:latin typeface="Angsana New" pitchFamily="18" charset="-34"/>
                <a:cs typeface="Angsana New" pitchFamily="18" charset="-34"/>
              </a:rPr>
              <a:t>กระบวนการวางแผนและดำเนินการตามแนวความคิด การกำหนดราคา การส่งเสริมการตลาด และการจัดจำหน่ายความคิด สินค้าและบริการ เพื่อสร้างสรรค์ให้เกิดการแลกเปลี่ยน และสร้างความพึงพอใจให้กับวัตถุประสงค์ของบุคคลและองค์การ</a:t>
            </a:r>
            <a:endParaRPr lang="th-TH" sz="4000" smtClean="0">
              <a:latin typeface="Angsana New" pitchFamily="18" charset="-34"/>
              <a:cs typeface="Angsana New" pitchFamily="18" charset="-34"/>
            </a:endParaRPr>
          </a:p>
          <a:p>
            <a:pPr eaLnBrk="1" hangingPunct="1"/>
            <a:r>
              <a:rPr lang="th-TH" sz="4000" smtClean="0">
                <a:latin typeface="Angsana New" pitchFamily="18" charset="-34"/>
                <a:cs typeface="Angsana New" pitchFamily="18" charset="-34"/>
              </a:rPr>
              <a:t>การตลาด (เพ็ญศรี เขมะสุวรรณ) หมายถึง การออกแบบส่วนประสมทางการตลาด เพื่อตอบสนองความต้องการของลูกค้า</a:t>
            </a:r>
            <a:r>
              <a:rPr lang="en-US" sz="4000" smtClean="0">
                <a:latin typeface="Angsana New" pitchFamily="18" charset="-34"/>
                <a:cs typeface="Angsana New" pitchFamily="18" charset="-34"/>
              </a:rPr>
              <a:t> </a:t>
            </a:r>
            <a:endParaRPr lang="th-TH" sz="400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88640"/>
            <a:ext cx="5616624" cy="10715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b="1" smtClean="0">
                <a:latin typeface="Angsana New" pitchFamily="18" charset="-34"/>
              </a:rPr>
              <a:t>1.1 </a:t>
            </a:r>
            <a:r>
              <a:rPr lang="th-TH" b="1" smtClean="0">
                <a:latin typeface="Angsana New" pitchFamily="18" charset="-34"/>
              </a:rPr>
              <a:t>ความหมายของการตลาด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000125"/>
            <a:ext cx="8569325" cy="5572125"/>
          </a:xfrm>
        </p:spPr>
        <p:txBody>
          <a:bodyPr/>
          <a:lstStyle/>
          <a:p>
            <a:pPr marL="381000" indent="-381000" eaLnBrk="1" hangingPunct="1">
              <a:buFontTx/>
              <a:buAutoNum type="arabicPeriod"/>
            </a:pPr>
            <a:r>
              <a:rPr lang="th-TH" sz="3600" smtClean="0">
                <a:latin typeface="Angsana New" pitchFamily="18" charset="-34"/>
              </a:rPr>
              <a:t>วิเคราะห์หาความจำเป็น ความต้องการและความต้องการซื้อสินค้าของมนุษย์</a:t>
            </a:r>
          </a:p>
          <a:p>
            <a:pPr marL="381000" indent="-381000" eaLnBrk="1" hangingPunct="1">
              <a:buFontTx/>
              <a:buAutoNum type="arabicPeriod"/>
            </a:pPr>
            <a:r>
              <a:rPr lang="th-TH" sz="3600" smtClean="0">
                <a:latin typeface="Angsana New" pitchFamily="18" charset="-34"/>
              </a:rPr>
              <a:t>มีการสร้างสรรค์ผลิตภัณฑ์หรือสิ่งที่มีคุณค่าขึ้นมา</a:t>
            </a:r>
          </a:p>
          <a:p>
            <a:pPr marL="381000" indent="-381000" eaLnBrk="1" hangingPunct="1">
              <a:buFontTx/>
              <a:buAutoNum type="arabicPeriod"/>
            </a:pPr>
            <a:r>
              <a:rPr lang="th-TH" sz="3600" smtClean="0">
                <a:latin typeface="Angsana New" pitchFamily="18" charset="-34"/>
              </a:rPr>
              <a:t>มีการแลกเปลี่ยน</a:t>
            </a:r>
          </a:p>
          <a:p>
            <a:pPr marL="381000" indent="-381000" eaLnBrk="1" hangingPunct="1">
              <a:buFontTx/>
              <a:buNone/>
            </a:pPr>
            <a:r>
              <a:rPr lang="th-TH" sz="3600" smtClean="0">
                <a:latin typeface="Angsana New" pitchFamily="18" charset="-34"/>
              </a:rPr>
              <a:t>	3.1 มีบุคคล 2 ฝ่าย</a:t>
            </a:r>
          </a:p>
          <a:p>
            <a:pPr marL="381000" indent="-381000" eaLnBrk="1" hangingPunct="1">
              <a:buFontTx/>
              <a:buNone/>
            </a:pPr>
            <a:r>
              <a:rPr lang="th-TH" sz="3600" smtClean="0">
                <a:latin typeface="Angsana New" pitchFamily="18" charset="-34"/>
              </a:rPr>
              <a:t> 	3.2 มีสิ่งที่มีคุณค่ามาเสนอต่อกัน</a:t>
            </a:r>
          </a:p>
          <a:p>
            <a:pPr marL="381000" indent="-381000" eaLnBrk="1" hangingPunct="1">
              <a:buFontTx/>
              <a:buNone/>
            </a:pPr>
            <a:r>
              <a:rPr lang="th-TH" sz="3600" smtClean="0">
                <a:latin typeface="Angsana New" pitchFamily="18" charset="-34"/>
              </a:rPr>
              <a:t>	3.3 มีความต้องการพร้อมที่จะติดต่อและนำเสนอกับอีกฝ่ายหนึ่ง </a:t>
            </a:r>
          </a:p>
          <a:p>
            <a:pPr marL="381000" indent="-381000" eaLnBrk="1" hangingPunct="1">
              <a:buFontTx/>
              <a:buNone/>
            </a:pPr>
            <a:r>
              <a:rPr lang="th-TH" sz="3600" smtClean="0">
                <a:latin typeface="Angsana New" pitchFamily="18" charset="-34"/>
              </a:rPr>
              <a:t>	3.4 มีสิทธิในการตอบรับหรือปฏิเสธข้อเสนอของอีกฝ่ายหนึ่งได้ </a:t>
            </a:r>
          </a:p>
          <a:p>
            <a:pPr marL="381000" indent="-381000" eaLnBrk="1" hangingPunct="1">
              <a:buFontTx/>
              <a:buNone/>
            </a:pPr>
            <a:r>
              <a:rPr lang="th-TH" sz="3600" smtClean="0">
                <a:latin typeface="Angsana New" pitchFamily="18" charset="-34"/>
              </a:rPr>
              <a:t>	3.5 มีความสมเหตุสมผล</a:t>
            </a:r>
            <a:endParaRPr lang="th-TH" sz="3600" smtClean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04664"/>
            <a:ext cx="8229600" cy="7858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000" b="1" smtClean="0"/>
              <a:t/>
            </a:r>
            <a:br>
              <a:rPr lang="th-TH" sz="4000" b="1" smtClean="0"/>
            </a:br>
            <a:r>
              <a:rPr lang="th-TH" sz="4000" b="1" smtClean="0"/>
              <a:t>การตลาดตามความหมายของ ฟิลิป คอตเลอร์ </a:t>
            </a:r>
            <a:br>
              <a:rPr lang="th-TH" sz="4000" b="1" smtClean="0"/>
            </a:br>
            <a:endParaRPr lang="th-TH" sz="36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smtClean="0"/>
              <a:t>การตลาดตามความหมายของ ฟิลิป คอตเลอร์ (ต่อ</a:t>
            </a:r>
            <a:r>
              <a:rPr lang="th-TH" sz="4000" b="1" smtClean="0"/>
              <a:t>)</a:t>
            </a: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827088" y="1285875"/>
            <a:ext cx="7643812" cy="505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81000" indent="-381000">
              <a:lnSpc>
                <a:spcPct val="80000"/>
              </a:lnSpc>
              <a:spcBef>
                <a:spcPct val="20000"/>
              </a:spcBef>
              <a:buFontTx/>
              <a:buAutoNum type="arabicPeriod" startAt="4"/>
            </a:pPr>
            <a:r>
              <a:rPr lang="th-TH" sz="4000" b="1">
                <a:latin typeface="Angsana New" pitchFamily="18" charset="-34"/>
              </a:rPr>
              <a:t>การซื้อขาย</a:t>
            </a:r>
          </a:p>
          <a:p>
            <a:pPr marL="381000" indent="-381000">
              <a:lnSpc>
                <a:spcPct val="80000"/>
              </a:lnSpc>
              <a:spcBef>
                <a:spcPct val="20000"/>
              </a:spcBef>
              <a:buFontTx/>
              <a:buAutoNum type="arabicPeriod" startAt="4"/>
            </a:pPr>
            <a:r>
              <a:rPr lang="th-TH" sz="4000" b="1">
                <a:solidFill>
                  <a:srgbClr val="FF0000"/>
                </a:solidFill>
                <a:latin typeface="Angsana New" pitchFamily="18" charset="-34"/>
              </a:rPr>
              <a:t>ตลาด</a:t>
            </a:r>
            <a:r>
              <a:rPr lang="th-TH" sz="4000" b="1">
                <a:latin typeface="Angsana New" pitchFamily="18" charset="-34"/>
              </a:rPr>
              <a:t> </a:t>
            </a:r>
            <a:r>
              <a:rPr lang="en-US" sz="4000" b="1">
                <a:latin typeface="Angsana New" pitchFamily="18" charset="-34"/>
              </a:rPr>
              <a:t>(Market) </a:t>
            </a:r>
            <a:r>
              <a:rPr lang="th-TH" sz="4000" b="1">
                <a:latin typeface="Angsana New" pitchFamily="18" charset="-34"/>
              </a:rPr>
              <a:t>ก็คือ</a:t>
            </a:r>
            <a:r>
              <a:rPr lang="en-US" sz="4000" b="1">
                <a:latin typeface="Angsana New" pitchFamily="18" charset="-34"/>
              </a:rPr>
              <a:t> </a:t>
            </a:r>
            <a:r>
              <a:rPr lang="th-TH" sz="4000" b="1">
                <a:solidFill>
                  <a:srgbClr val="FF0000"/>
                </a:solidFill>
                <a:latin typeface="Angsana New" pitchFamily="18" charset="-34"/>
              </a:rPr>
              <a:t>ลูกค้า</a:t>
            </a:r>
            <a:r>
              <a:rPr lang="th-TH" sz="4000" b="1">
                <a:latin typeface="Angsana New" pitchFamily="18" charset="-34"/>
              </a:rPr>
              <a:t>นั่นเอง</a:t>
            </a:r>
          </a:p>
          <a:p>
            <a:pPr marL="381000" indent="-381000">
              <a:lnSpc>
                <a:spcPct val="80000"/>
              </a:lnSpc>
              <a:spcBef>
                <a:spcPct val="20000"/>
              </a:spcBef>
            </a:pPr>
            <a:r>
              <a:rPr lang="th-TH" sz="4000">
                <a:latin typeface="Angsana New" pitchFamily="18" charset="-34"/>
              </a:rPr>
              <a:t>	5.1 มีความต้องการในผลิตภัณฑ์ที่เสนอขาย </a:t>
            </a:r>
            <a:r>
              <a:rPr lang="en-US" sz="4000">
                <a:latin typeface="Angsana New" pitchFamily="18" charset="-34"/>
              </a:rPr>
              <a:t>(Needs 	or Wants)</a:t>
            </a:r>
            <a:endParaRPr lang="th-TH" sz="4000">
              <a:latin typeface="Angsana New" pitchFamily="18" charset="-34"/>
            </a:endParaRPr>
          </a:p>
          <a:p>
            <a:pPr marL="381000" indent="-381000">
              <a:lnSpc>
                <a:spcPct val="80000"/>
              </a:lnSpc>
              <a:spcBef>
                <a:spcPct val="20000"/>
              </a:spcBef>
            </a:pPr>
            <a:r>
              <a:rPr lang="th-TH" sz="4000">
                <a:latin typeface="Angsana New" pitchFamily="18" charset="-34"/>
              </a:rPr>
              <a:t>	5.2 มีเงินหรือสิ่งของมีค่ามาแลกเปลี่ยน</a:t>
            </a:r>
            <a:r>
              <a:rPr lang="en-US" sz="4000">
                <a:latin typeface="Angsana New" pitchFamily="18" charset="-34"/>
              </a:rPr>
              <a:t> (Money)</a:t>
            </a:r>
            <a:endParaRPr lang="th-TH" sz="4000">
              <a:latin typeface="Angsana New" pitchFamily="18" charset="-34"/>
            </a:endParaRPr>
          </a:p>
          <a:p>
            <a:pPr marL="381000" indent="-381000">
              <a:lnSpc>
                <a:spcPct val="80000"/>
              </a:lnSpc>
              <a:spcBef>
                <a:spcPct val="20000"/>
              </a:spcBef>
            </a:pPr>
            <a:r>
              <a:rPr lang="th-TH" sz="4000">
                <a:latin typeface="Angsana New" pitchFamily="18" charset="-34"/>
              </a:rPr>
              <a:t>	5.3 มีความเต็มใจที่จะจ่ายเงินซื้อเพื่อให้ได้ผลิตภัณฑ์</a:t>
            </a:r>
            <a:r>
              <a:rPr lang="en-US" sz="4000">
                <a:latin typeface="Angsana New" pitchFamily="18" charset="-34"/>
              </a:rPr>
              <a:t>	</a:t>
            </a:r>
            <a:r>
              <a:rPr lang="th-TH" sz="4000">
                <a:latin typeface="Angsana New" pitchFamily="18" charset="-34"/>
              </a:rPr>
              <a:t>นั้นมา</a:t>
            </a:r>
            <a:r>
              <a:rPr lang="en-US" sz="4000">
                <a:latin typeface="Angsana New" pitchFamily="18" charset="-34"/>
              </a:rPr>
              <a:t> (Willingness to Pay)</a:t>
            </a:r>
            <a:endParaRPr lang="th-TH" sz="4000">
              <a:latin typeface="Angsana New" pitchFamily="18" charset="-34"/>
            </a:endParaRPr>
          </a:p>
          <a:p>
            <a:pPr marL="381000" indent="-381000">
              <a:lnSpc>
                <a:spcPct val="80000"/>
              </a:lnSpc>
              <a:spcBef>
                <a:spcPct val="20000"/>
              </a:spcBef>
              <a:buFontTx/>
              <a:buAutoNum type="arabicPeriod" startAt="6"/>
            </a:pPr>
            <a:r>
              <a:rPr lang="th-TH" sz="4000" b="1">
                <a:latin typeface="Angsana New" pitchFamily="18" charset="-34"/>
              </a:rPr>
              <a:t>การตลาด</a:t>
            </a:r>
            <a:r>
              <a:rPr lang="th-TH" sz="4000">
                <a:latin typeface="Angsana New" pitchFamily="18" charset="-34"/>
              </a:rPr>
              <a:t> </a:t>
            </a:r>
            <a:r>
              <a:rPr lang="en-US" sz="4000" b="1">
                <a:latin typeface="Angsana New" pitchFamily="18" charset="-34"/>
              </a:rPr>
              <a:t>(Marketing)</a:t>
            </a:r>
            <a:endParaRPr lang="th-TH" sz="4000" b="1">
              <a:latin typeface="Angsana New" pitchFamily="18" charset="-34"/>
            </a:endParaRPr>
          </a:p>
          <a:p>
            <a:pPr marL="381000" indent="-381000">
              <a:lnSpc>
                <a:spcPct val="80000"/>
              </a:lnSpc>
              <a:spcBef>
                <a:spcPct val="20000"/>
              </a:spcBef>
            </a:pPr>
            <a:endParaRPr lang="th-TH" sz="180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357438"/>
            <a:ext cx="8229600" cy="2008187"/>
          </a:xfrm>
        </p:spPr>
        <p:txBody>
          <a:bodyPr/>
          <a:lstStyle/>
          <a:p>
            <a:pPr eaLnBrk="1" hangingPunct="1"/>
            <a:r>
              <a:rPr lang="th-TH" sz="4000" smtClean="0">
                <a:latin typeface="Angsana New" pitchFamily="18" charset="-34"/>
              </a:rPr>
              <a:t>อรรถประโยชน์ (</a:t>
            </a:r>
            <a:r>
              <a:rPr lang="en-US" sz="4000" smtClean="0">
                <a:latin typeface="Angsana New" pitchFamily="18" charset="-34"/>
                <a:cs typeface="Browallia New" pitchFamily="34" charset="-34"/>
              </a:rPr>
              <a:t>Utility) </a:t>
            </a:r>
            <a:r>
              <a:rPr lang="th-TH" sz="4000" smtClean="0">
                <a:latin typeface="Angsana New" pitchFamily="18" charset="-34"/>
              </a:rPr>
              <a:t>หมายถึง สิ่งต่างๆ ที่สามารถตอบสนองความต้องการหรือ ความจำเป็นของมนุษย์ได้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620688"/>
            <a:ext cx="8229600" cy="86409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4000" b="1" smtClean="0">
                <a:latin typeface="Angsana New" pitchFamily="18" charset="-34"/>
              </a:rPr>
              <a:t>1.2 </a:t>
            </a:r>
            <a:r>
              <a:rPr lang="th-TH" sz="4000" b="1" smtClean="0">
                <a:latin typeface="Angsana New" pitchFamily="18" charset="-34"/>
              </a:rPr>
              <a:t>การตลาดกับการสร้างอรรถประโยชน์ให้ผู้บริโภค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557338"/>
            <a:ext cx="8229600" cy="4208462"/>
          </a:xfrm>
        </p:spPr>
        <p:txBody>
          <a:bodyPr/>
          <a:lstStyle/>
          <a:p>
            <a:pPr eaLnBrk="1" hangingPunct="1"/>
            <a:r>
              <a:rPr lang="en-US" sz="4000" smtClean="0">
                <a:latin typeface="Angsana New" pitchFamily="18" charset="-34"/>
                <a:cs typeface="Browallia New" pitchFamily="34" charset="-34"/>
              </a:rPr>
              <a:t> </a:t>
            </a:r>
            <a:r>
              <a:rPr lang="th-TH" sz="4000" smtClean="0">
                <a:latin typeface="Angsana New" pitchFamily="18" charset="-34"/>
              </a:rPr>
              <a:t>อรรถประโยชน์ด้านรูปแบบ (</a:t>
            </a:r>
            <a:r>
              <a:rPr lang="en-US" sz="4000" smtClean="0">
                <a:latin typeface="Angsana New" pitchFamily="18" charset="-34"/>
                <a:cs typeface="Browallia New" pitchFamily="34" charset="-34"/>
              </a:rPr>
              <a:t>Form Utility)</a:t>
            </a:r>
          </a:p>
          <a:p>
            <a:pPr eaLnBrk="1" hangingPunct="1"/>
            <a:r>
              <a:rPr lang="en-US" sz="4000" smtClean="0">
                <a:latin typeface="Angsana New" pitchFamily="18" charset="-34"/>
                <a:cs typeface="Browallia New" pitchFamily="34" charset="-34"/>
              </a:rPr>
              <a:t> </a:t>
            </a:r>
            <a:r>
              <a:rPr lang="th-TH" sz="4000" smtClean="0">
                <a:latin typeface="Angsana New" pitchFamily="18" charset="-34"/>
              </a:rPr>
              <a:t>อรรถประโยชน์ด้านราคา (</a:t>
            </a:r>
            <a:r>
              <a:rPr lang="en-US" sz="4000" smtClean="0">
                <a:latin typeface="Angsana New" pitchFamily="18" charset="-34"/>
                <a:cs typeface="Browallia New" pitchFamily="34" charset="-34"/>
              </a:rPr>
              <a:t>Price Utility) </a:t>
            </a:r>
          </a:p>
          <a:p>
            <a:pPr eaLnBrk="1" hangingPunct="1"/>
            <a:r>
              <a:rPr lang="en-US" sz="4000" smtClean="0">
                <a:latin typeface="Angsana New" pitchFamily="18" charset="-34"/>
                <a:cs typeface="Browallia New" pitchFamily="34" charset="-34"/>
              </a:rPr>
              <a:t> </a:t>
            </a:r>
            <a:r>
              <a:rPr lang="th-TH" sz="4000" smtClean="0">
                <a:latin typeface="Angsana New" pitchFamily="18" charset="-34"/>
              </a:rPr>
              <a:t>อรรถประโยชน์ด้านเวลา (</a:t>
            </a:r>
            <a:r>
              <a:rPr lang="en-US" sz="4000" smtClean="0">
                <a:latin typeface="Angsana New" pitchFamily="18" charset="-34"/>
                <a:cs typeface="Browallia New" pitchFamily="34" charset="-34"/>
              </a:rPr>
              <a:t>Time Utility) </a:t>
            </a:r>
          </a:p>
          <a:p>
            <a:pPr eaLnBrk="1" hangingPunct="1"/>
            <a:r>
              <a:rPr lang="en-US" sz="4000" smtClean="0">
                <a:latin typeface="Angsana New" pitchFamily="18" charset="-34"/>
                <a:cs typeface="Browallia New" pitchFamily="34" charset="-34"/>
              </a:rPr>
              <a:t> </a:t>
            </a:r>
            <a:r>
              <a:rPr lang="th-TH" sz="4000" smtClean="0">
                <a:latin typeface="Angsana New" pitchFamily="18" charset="-34"/>
              </a:rPr>
              <a:t>อรรถประโยชน์ด้านสถานที่ (</a:t>
            </a:r>
            <a:r>
              <a:rPr lang="en-US" sz="4000" smtClean="0">
                <a:latin typeface="Angsana New" pitchFamily="18" charset="-34"/>
                <a:cs typeface="Browallia New" pitchFamily="34" charset="-34"/>
              </a:rPr>
              <a:t>Place Utility) </a:t>
            </a:r>
          </a:p>
          <a:p>
            <a:pPr eaLnBrk="1" hangingPunct="1"/>
            <a:r>
              <a:rPr lang="en-US" sz="4000" smtClean="0">
                <a:latin typeface="Angsana New" pitchFamily="18" charset="-34"/>
                <a:cs typeface="Browallia New" pitchFamily="34" charset="-34"/>
              </a:rPr>
              <a:t> </a:t>
            </a:r>
            <a:r>
              <a:rPr lang="th-TH" sz="4000" smtClean="0">
                <a:latin typeface="Angsana New" pitchFamily="18" charset="-34"/>
              </a:rPr>
              <a:t>อรรถประโยชน์ด้านความเป็นเจ้าของ (</a:t>
            </a:r>
            <a:r>
              <a:rPr lang="en-US" sz="4000" smtClean="0">
                <a:latin typeface="Angsana New" pitchFamily="18" charset="-34"/>
                <a:cs typeface="Browallia New" pitchFamily="34" charset="-34"/>
              </a:rPr>
              <a:t>Possession Utility)</a:t>
            </a:r>
            <a:r>
              <a:rPr lang="en-US" sz="4000" smtClean="0">
                <a:cs typeface="Browallia New" pitchFamily="34" charset="-34"/>
              </a:rPr>
              <a:t> </a:t>
            </a:r>
            <a:endParaRPr lang="th-TH" sz="4000" smtClean="0"/>
          </a:p>
          <a:p>
            <a:pPr eaLnBrk="1" hangingPunct="1"/>
            <a:endParaRPr lang="th-TH" sz="4000" smtClean="0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800" b="1" smtClean="0">
                <a:latin typeface="Angsana New" pitchFamily="18" charset="-34"/>
              </a:rPr>
              <a:t>การตลาดกับสร้างอรรถประโยชน์ให้ผู้บริโภค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8413"/>
            <a:ext cx="8229600" cy="518477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4000" smtClean="0">
                <a:latin typeface="Angsana New" pitchFamily="18" charset="-34"/>
                <a:cs typeface="Browallia New" pitchFamily="34" charset="-34"/>
              </a:rPr>
              <a:t>1.3.1</a:t>
            </a:r>
            <a:r>
              <a:rPr lang="th-TH" sz="4000" smtClean="0">
                <a:latin typeface="Angsana New" pitchFamily="18" charset="-34"/>
              </a:rPr>
              <a:t> ความสำคัญของการตลาดต่อระบบเศรษฐกิจของประเทศชาติ</a:t>
            </a:r>
          </a:p>
          <a:p>
            <a:pPr marL="179388" lvl="1" indent="269875" eaLnBrk="1" hangingPunct="1">
              <a:buFontTx/>
              <a:buChar char="•"/>
            </a:pPr>
            <a:r>
              <a:rPr lang="th-TH" sz="4000" smtClean="0"/>
              <a:t>กระตุ้นให้ประชาชนเกิดความต้องการซื้อสินค้าและ                                    บริการ </a:t>
            </a:r>
          </a:p>
          <a:p>
            <a:pPr marL="179388" lvl="1" indent="269875" eaLnBrk="1" hangingPunct="1">
              <a:buFontTx/>
              <a:buChar char="•"/>
            </a:pPr>
            <a:r>
              <a:rPr lang="th-TH" sz="4000" smtClean="0"/>
              <a:t>ก่อให้เกิดการจ้างงานมากขึ้น</a:t>
            </a:r>
          </a:p>
          <a:p>
            <a:pPr marL="179388" lvl="1" indent="269875" eaLnBrk="1" hangingPunct="1">
              <a:buFontTx/>
              <a:buChar char="•"/>
            </a:pPr>
            <a:r>
              <a:rPr lang="th-TH" sz="4000" smtClean="0"/>
              <a:t>ยกระดับมาตรฐานการดำรงชีวิตของประชาชนให้สูงขึ้น</a:t>
            </a:r>
          </a:p>
          <a:p>
            <a:pPr marL="179388" lvl="1" indent="269875" eaLnBrk="1" hangingPunct="1">
              <a:buFontTx/>
              <a:buChar char="•"/>
            </a:pPr>
            <a:r>
              <a:rPr lang="th-TH" sz="4000" smtClean="0"/>
              <a:t>ก่อให้เกิดการค้าระหว่างประเทศ</a:t>
            </a:r>
          </a:p>
          <a:p>
            <a:pPr marL="179388" lvl="1" indent="269875" eaLnBrk="1" hangingPunct="1">
              <a:buFontTx/>
              <a:buChar char="•"/>
            </a:pPr>
            <a:r>
              <a:rPr lang="th-TH" sz="4000" smtClean="0"/>
              <a:t>ยกระดับการผลิตให้มีประสิทธิภาพมากขึ้น </a:t>
            </a:r>
            <a:endParaRPr lang="th-TH" sz="4000" smtClean="0">
              <a:latin typeface="Angsana New" pitchFamily="18" charset="-34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229600" cy="885571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5400" b="1" smtClean="0">
                <a:latin typeface="Angsana New" pitchFamily="18" charset="-34"/>
              </a:rPr>
              <a:t>1.3 </a:t>
            </a:r>
            <a:r>
              <a:rPr lang="th-TH" sz="5400" b="1" smtClean="0">
                <a:latin typeface="Angsana New" pitchFamily="18" charset="-34"/>
              </a:rPr>
              <a:t>ความสำคัญของการตลาด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142875" y="928688"/>
            <a:ext cx="8786813" cy="53800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4400" smtClean="0">
                <a:latin typeface="Angsana New" pitchFamily="18" charset="-34"/>
                <a:cs typeface="Browallia New" pitchFamily="34" charset="-34"/>
              </a:rPr>
              <a:t>1.3.2  </a:t>
            </a:r>
            <a:r>
              <a:rPr lang="th-TH" sz="4400" smtClean="0">
                <a:latin typeface="Angsana New" pitchFamily="18" charset="-34"/>
              </a:rPr>
              <a:t> ความสำคัญของการตลาดต่อองค์กรธุรกิจ</a:t>
            </a:r>
            <a:endParaRPr lang="th-TH" sz="4400" smtClean="0"/>
          </a:p>
          <a:p>
            <a:pPr eaLnBrk="1" hangingPunct="1"/>
            <a:r>
              <a:rPr lang="th-TH" sz="4400" smtClean="0"/>
              <a:t>สร้างรายได้และผลกำไรให้ธุรกิจ</a:t>
            </a:r>
          </a:p>
          <a:p>
            <a:pPr eaLnBrk="1" hangingPunct="1"/>
            <a:r>
              <a:rPr lang="th-TH" sz="4400" smtClean="0"/>
              <a:t>ทำให้องค์กรธุรกิจต้องพัฒนาแนวความคิดแปลกๆใหม่ๆตลอดเวลา </a:t>
            </a:r>
          </a:p>
          <a:p>
            <a:pPr eaLnBrk="1" hangingPunct="1"/>
            <a:r>
              <a:rPr lang="th-TH" sz="4400" smtClean="0"/>
              <a:t>ช่วยสร้างอรรถประโยชน์ด้านต่างๆ ให้กับลูกค้า </a:t>
            </a:r>
          </a:p>
          <a:p>
            <a:pPr eaLnBrk="1" hangingPunct="1"/>
            <a:r>
              <a:rPr lang="th-TH" sz="4400" smtClean="0"/>
              <a:t>เป็นกิจกรรมหลักที่กระตุ้นให้ลูกค้าเกิดความต้องการสินค้าหรือบริการเพิ่มมากขึ้น</a:t>
            </a:r>
            <a:r>
              <a:rPr lang="en-US" sz="4400" smtClean="0">
                <a:cs typeface="Browallia New" pitchFamily="34" charset="-34"/>
              </a:rPr>
              <a:t> </a:t>
            </a:r>
            <a:r>
              <a:rPr lang="th-TH" sz="4400" smtClean="0"/>
              <a:t> 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7499176" cy="88349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5400" b="1" smtClean="0">
                <a:latin typeface="Angsana New" pitchFamily="18" charset="-34"/>
              </a:rPr>
              <a:t>1.3 </a:t>
            </a:r>
            <a:r>
              <a:rPr lang="th-TH" sz="5400" b="1" smtClean="0">
                <a:latin typeface="Angsana New" pitchFamily="18" charset="-34"/>
              </a:rPr>
              <a:t>ความสำคัญของการตลาด (ต่อ)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412875"/>
            <a:ext cx="8496300" cy="4470400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4000" dirty="0" smtClean="0">
                <a:latin typeface="Angsana New" pitchFamily="18" charset="-34"/>
              </a:rPr>
              <a:t>1.3.3 </a:t>
            </a:r>
            <a:r>
              <a:rPr lang="th-TH" sz="4000" dirty="0" smtClean="0">
                <a:latin typeface="Angsana New" pitchFamily="18" charset="-34"/>
              </a:rPr>
              <a:t>ความสำคัญของการตลาดต่อผู้บริโภค</a:t>
            </a:r>
            <a:endParaRPr lang="th-TH" sz="40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th-TH" sz="4000" dirty="0" smtClean="0"/>
              <a:t>ทำให้ผู้บริโภคสามารถเลือกซื้อสินค้าหรือบริการตามคุณภาพ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th-TH" sz="4000" dirty="0" smtClean="0"/>
              <a:t>ทำให้ผู้บริโภคมีมาตรฐานการดำรงชีวิตที่ดีขึ้นมีคุณภาพชีวิตที่ดี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th-TH" sz="4000" dirty="0" smtClean="0"/>
              <a:t>ทำให้ผู้บริโภคสามารถหาซื้อสินค้าหรือบริการได้ในราคาที่ถูกลง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th-TH" sz="4000" dirty="0" smtClean="0"/>
              <a:t>ช่วยสร้างอาชีพต่างๆที่สัมพันธ์กับการดำเนินกิจกรรมทางการตลาดของธุรกิจ 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11247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5400" b="1" smtClean="0">
                <a:latin typeface="Angsana New" pitchFamily="18" charset="-34"/>
              </a:rPr>
              <a:t>1.3 </a:t>
            </a:r>
            <a:r>
              <a:rPr lang="th-TH" sz="5400" b="1" smtClean="0">
                <a:latin typeface="Angsana New" pitchFamily="18" charset="-34"/>
              </a:rPr>
              <a:t>ความสำคัญของการตลาด (ต่อ)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1299</TotalTime>
  <Words>622</Words>
  <Application>Microsoft Office PowerPoint</Application>
  <PresentationFormat>On-screen Show (4:3)</PresentationFormat>
  <Paragraphs>119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Arial</vt:lpstr>
      <vt:lpstr>Angsana New</vt:lpstr>
      <vt:lpstr>Constantia</vt:lpstr>
      <vt:lpstr>Browallia New</vt:lpstr>
      <vt:lpstr>Wingdings 2</vt:lpstr>
      <vt:lpstr>Calibri</vt:lpstr>
      <vt:lpstr>Cordia New</vt:lpstr>
      <vt:lpstr>Times New Roman</vt:lpstr>
      <vt:lpstr>Symbol</vt:lpstr>
      <vt:lpstr>Paper</vt:lpstr>
      <vt:lpstr>หน่วยที่ 1</vt:lpstr>
      <vt:lpstr>1.1 ความหมายของการตลาด</vt:lpstr>
      <vt:lpstr> การตลาดตามความหมายของ ฟิลิป คอตเลอร์  </vt:lpstr>
      <vt:lpstr>การตลาดตามความหมายของ ฟิลิป คอตเลอร์ (ต่อ)</vt:lpstr>
      <vt:lpstr>1.2 การตลาดกับการสร้างอรรถประโยชน์ให้ผู้บริโภค</vt:lpstr>
      <vt:lpstr>การตลาดกับสร้างอรรถประโยชน์ให้ผู้บริโภค</vt:lpstr>
      <vt:lpstr>1.3 ความสำคัญของการตลาด</vt:lpstr>
      <vt:lpstr>1.3 ความสำคัญของการตลาด (ต่อ)</vt:lpstr>
      <vt:lpstr>1.3 ความสำคัญของการตลาด (ต่อ)</vt:lpstr>
      <vt:lpstr>1.3 ความสำคัญของการตลาด (ต่อ)</vt:lpstr>
      <vt:lpstr>1.4 ส่วนประสมทางการตลาด</vt:lpstr>
      <vt:lpstr>PowerPoint Presentation</vt:lpstr>
      <vt:lpstr>1.5 การตลาดกับการขาย</vt:lpstr>
      <vt:lpstr>1.6 ข้อแตกต่างระหว่างการตลาดกับการขาย</vt:lpstr>
    </vt:vector>
  </TitlesOfParts>
  <Company>- ETH0 -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1</dc:title>
  <dc:creator>ideapad G460</dc:creator>
  <cp:lastModifiedBy>aom</cp:lastModifiedBy>
  <cp:revision>63</cp:revision>
  <cp:lastPrinted>2015-05-28T02:15:17Z</cp:lastPrinted>
  <dcterms:created xsi:type="dcterms:W3CDTF">2010-08-29T13:14:10Z</dcterms:created>
  <dcterms:modified xsi:type="dcterms:W3CDTF">2015-05-30T02:27:32Z</dcterms:modified>
</cp:coreProperties>
</file>