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1" r:id="rId5"/>
    <p:sldId id="266" r:id="rId6"/>
    <p:sldId id="267" r:id="rId7"/>
    <p:sldId id="268" r:id="rId8"/>
    <p:sldId id="269" r:id="rId9"/>
    <p:sldId id="270" r:id="rId10"/>
    <p:sldId id="271" r:id="rId11"/>
    <p:sldId id="273" r:id="rId12"/>
    <p:sldId id="272" r:id="rId13"/>
    <p:sldId id="264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874DD-20DC-4D5A-B6AF-9AA5FF6020B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4091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615B8-CE3C-4EAF-A243-56539B2285A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0302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" name="Freeform 25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7A731-EC81-466B-8A37-8D6A82375D5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2441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3C7D9-6D83-4B9E-8187-AB759A24697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508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59DF7-E2B7-423F-B0D1-3387F03CD86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49770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4B6B9-44DC-47A7-9643-8F5DF9D3B92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263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8B306-F9CF-4B44-94A7-E7ED41B66BC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37359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ADE91-0539-42AA-8D6D-7A791EA19A2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9321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1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8" name="Freeform 25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3BBD4-740A-4FD5-B643-C23AF5D956B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7268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" name="Freeform 25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FAB69-E4F9-44C9-A33B-C04A2956953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454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15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CB724-69A3-45EF-A5E1-7AFB53729F5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800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AADE937-2FEF-416D-9ABA-01687BFA85E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0" r:id="rId5"/>
    <p:sldLayoutId id="2147483681" r:id="rId6"/>
    <p:sldLayoutId id="2147483685" r:id="rId7"/>
    <p:sldLayoutId id="2147483686" r:id="rId8"/>
    <p:sldLayoutId id="2147483687" r:id="rId9"/>
    <p:sldLayoutId id="2147483682" r:id="rId10"/>
    <p:sldLayoutId id="214748368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cs typeface="KodchiangUPC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cs typeface="KodchiangUPC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cs typeface="KodchiangUPC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cs typeface="KodchiangUPC" pitchFamily="18" charset="-34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765175"/>
            <a:ext cx="7772400" cy="1470025"/>
          </a:xfrm>
        </p:spPr>
        <p:txBody>
          <a:bodyPr/>
          <a:lstStyle/>
          <a:p>
            <a:r>
              <a:rPr lang="th-TH" sz="8000" b="1" smtClean="0"/>
              <a:t>หน่วยที่ 4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2492375"/>
            <a:ext cx="6400800" cy="1752600"/>
          </a:xfrm>
        </p:spPr>
        <p:txBody>
          <a:bodyPr/>
          <a:lstStyle/>
          <a:p>
            <a:r>
              <a:rPr lang="th-TH" sz="6600" b="1" smtClean="0"/>
              <a:t>สิ่งแวดล้อมทางการตลาด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68313" y="1700213"/>
            <a:ext cx="8351837" cy="3960812"/>
          </a:xfrm>
        </p:spPr>
        <p:txBody>
          <a:bodyPr/>
          <a:lstStyle/>
          <a:p>
            <a:r>
              <a:rPr lang="th-TH" sz="3200" b="1" smtClean="0"/>
              <a:t>สิ่งแวดล้อมทางเทคโนโลยี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Technological Environment)</a:t>
            </a:r>
            <a:r>
              <a:rPr lang="th-TH" sz="3200" smtClean="0">
                <a:latin typeface="Angsana New" pitchFamily="18" charset="-34"/>
              </a:rPr>
              <a:t> </a:t>
            </a:r>
            <a:endParaRPr lang="en-US" sz="3200" smtClean="0">
              <a:latin typeface="Angsana New" pitchFamily="18" charset="-34"/>
              <a:cs typeface="KodchiangUPC" pitchFamily="18" charset="-34"/>
            </a:endParaRPr>
          </a:p>
          <a:p>
            <a:r>
              <a:rPr lang="th-TH" sz="3200" b="1" smtClean="0"/>
              <a:t>สิ่งแวดล้อมทางการเมืองและกฎหมาย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Political-legal Environment)</a:t>
            </a:r>
            <a:endParaRPr lang="th-TH" sz="3200" smtClean="0">
              <a:latin typeface="Angsana New" pitchFamily="18" charset="-34"/>
            </a:endParaRPr>
          </a:p>
          <a:p>
            <a:pPr lvl="1"/>
            <a:r>
              <a:rPr lang="th-TH" sz="3200" smtClean="0"/>
              <a:t>เพื่อป้องกันธุรกิจด้วยกันเองไม่ให้เกิดการได้เปรียบเสียเปรียบ</a:t>
            </a:r>
          </a:p>
          <a:p>
            <a:pPr lvl="1"/>
            <a:r>
              <a:rPr lang="th-TH" sz="3200" smtClean="0"/>
              <a:t>เพื่อป้องกันผู้บริโภคจากธุรกิจ</a:t>
            </a:r>
          </a:p>
          <a:p>
            <a:pPr lvl="1"/>
            <a:r>
              <a:rPr lang="th-TH" sz="3200" smtClean="0"/>
              <a:t> เพื่อป้องกันสังคมจากธุรกิจ</a:t>
            </a:r>
          </a:p>
          <a:p>
            <a:r>
              <a:rPr lang="th-TH" sz="3200" b="1" smtClean="0"/>
              <a:t>สิ่งแวดล้อมทางสังคมและวัฒนธรรม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Social and Cultural Environment)</a:t>
            </a:r>
            <a:r>
              <a:rPr lang="th-TH" sz="3200" smtClean="0">
                <a:latin typeface="Angsana New" pitchFamily="18" charset="-34"/>
              </a:rPr>
              <a:t> </a:t>
            </a:r>
            <a:endParaRPr lang="en-US" sz="3200" smtClean="0">
              <a:latin typeface="Angsana New" pitchFamily="18" charset="-34"/>
              <a:cs typeface="KodchiangUPC" pitchFamily="18" charset="-34"/>
            </a:endParaRPr>
          </a:p>
          <a:p>
            <a:endParaRPr lang="th-TH" sz="3200" smtClean="0"/>
          </a:p>
        </p:txBody>
      </p:sp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6707188" cy="1252537"/>
          </a:xfrm>
        </p:spPr>
        <p:txBody>
          <a:bodyPr/>
          <a:lstStyle/>
          <a:p>
            <a:pPr algn="l"/>
            <a:r>
              <a:rPr lang="en-US" b="1" smtClean="0">
                <a:latin typeface="Angsana New" pitchFamily="18" charset="-34"/>
                <a:cs typeface="KodchiangUPC" pitchFamily="18" charset="-34"/>
              </a:rPr>
              <a:t>4.1.2.1</a:t>
            </a:r>
            <a:r>
              <a:rPr lang="th-TH" b="1" smtClean="0">
                <a:latin typeface="Angsana New" pitchFamily="18" charset="-34"/>
              </a:rPr>
              <a:t> สิ่งแวดล้อมมหภาค</a:t>
            </a:r>
            <a:endParaRPr lang="th-TH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684213" y="1989138"/>
            <a:ext cx="7407275" cy="3168650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ผู้ขายปัจจัยการผลิตและวัตถุดิบ (</a:t>
            </a:r>
            <a:r>
              <a:rPr lang="en-US" sz="3200" b="1" smtClean="0">
                <a:latin typeface="Angsana New" pitchFamily="18" charset="-34"/>
                <a:cs typeface="KodchiangUPC" pitchFamily="18" charset="-34"/>
              </a:rPr>
              <a:t>Suppliers) </a:t>
            </a:r>
            <a:endParaRPr lang="th-TH" sz="3200" b="1" smtClean="0">
              <a:latin typeface="Angsana New" pitchFamily="18" charset="-34"/>
            </a:endParaRPr>
          </a:p>
          <a:p>
            <a:r>
              <a:rPr lang="th-TH" sz="3200" b="1" smtClean="0">
                <a:latin typeface="Angsana New" pitchFamily="18" charset="-34"/>
              </a:rPr>
              <a:t>คนกลางทางการตลาด (</a:t>
            </a:r>
            <a:r>
              <a:rPr lang="en-US" sz="3200" b="1" smtClean="0">
                <a:latin typeface="Angsana New" pitchFamily="18" charset="-34"/>
                <a:cs typeface="KodchiangUPC" pitchFamily="18" charset="-34"/>
              </a:rPr>
              <a:t>Marketing Intermediaries)</a:t>
            </a:r>
            <a:r>
              <a:rPr lang="th-TH" sz="3200" b="1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ตลาด (</a:t>
            </a:r>
            <a:r>
              <a:rPr lang="en-US" sz="3200" b="1" smtClean="0">
                <a:latin typeface="Angsana New" pitchFamily="18" charset="-34"/>
                <a:cs typeface="KodchiangUPC" pitchFamily="18" charset="-34"/>
              </a:rPr>
              <a:t>Market)</a:t>
            </a:r>
            <a:r>
              <a:rPr lang="th-TH" sz="3200" b="1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สาธารณชน (</a:t>
            </a:r>
            <a:r>
              <a:rPr lang="en-US" sz="3200" b="1" smtClean="0">
                <a:latin typeface="Angsana New" pitchFamily="18" charset="-34"/>
                <a:cs typeface="KodchiangUPC" pitchFamily="18" charset="-34"/>
              </a:rPr>
              <a:t>Publics)</a:t>
            </a:r>
            <a:endParaRPr lang="th-TH" sz="3200" b="1" smtClean="0">
              <a:latin typeface="Angsana New" pitchFamily="18" charset="-34"/>
            </a:endParaRPr>
          </a:p>
          <a:p>
            <a:r>
              <a:rPr lang="th-TH" sz="3200" b="1" smtClean="0">
                <a:latin typeface="Angsana New" pitchFamily="18" charset="-34"/>
              </a:rPr>
              <a:t>การแข่งขัน (</a:t>
            </a:r>
            <a:r>
              <a:rPr lang="en-US" sz="3200" b="1" smtClean="0">
                <a:latin typeface="Angsana New" pitchFamily="18" charset="-34"/>
                <a:cs typeface="KodchiangUPC" pitchFamily="18" charset="-34"/>
              </a:rPr>
              <a:t>Competition) </a:t>
            </a:r>
            <a:r>
              <a:rPr lang="th-TH" sz="3200" b="1" smtClean="0">
                <a:latin typeface="Angsana New" pitchFamily="18" charset="-34"/>
              </a:rPr>
              <a:t> </a:t>
            </a:r>
          </a:p>
          <a:p>
            <a:endParaRPr lang="th-TH" sz="3200" smtClean="0"/>
          </a:p>
        </p:txBody>
      </p:sp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074737"/>
          </a:xfrm>
        </p:spPr>
        <p:txBody>
          <a:bodyPr/>
          <a:lstStyle/>
          <a:p>
            <a:pPr algn="l"/>
            <a:r>
              <a:rPr lang="en-US" b="1" smtClean="0">
                <a:latin typeface="Angsana New" pitchFamily="18" charset="-34"/>
                <a:cs typeface="KodchiangUPC" pitchFamily="18" charset="-34"/>
              </a:rPr>
              <a:t>4.1.2.2</a:t>
            </a:r>
            <a:r>
              <a:rPr lang="th-TH" b="1" smtClean="0">
                <a:latin typeface="Angsana New" pitchFamily="18" charset="-34"/>
              </a:rPr>
              <a:t> สิ่งแวดล้อมจุลภาค (</a:t>
            </a:r>
            <a:r>
              <a:rPr lang="en-US" b="1" smtClean="0">
                <a:latin typeface="Angsana New" pitchFamily="18" charset="-34"/>
                <a:cs typeface="KodchiangUPC" pitchFamily="18" charset="-34"/>
              </a:rPr>
              <a:t>Microenvironment)</a:t>
            </a:r>
            <a:endParaRPr lang="th-TH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323850" y="1916113"/>
            <a:ext cx="7848600" cy="2305050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การแข่งขันระหว่างตราสินค้า (</a:t>
            </a:r>
            <a:r>
              <a:rPr lang="en-US" sz="3200" b="1" smtClean="0">
                <a:latin typeface="Angsana New" pitchFamily="18" charset="-34"/>
                <a:cs typeface="KodchiangUPC" pitchFamily="18" charset="-34"/>
              </a:rPr>
              <a:t>Brand Competition) </a:t>
            </a:r>
            <a:endParaRPr lang="th-TH" sz="3200" b="1" smtClean="0">
              <a:latin typeface="Angsana New" pitchFamily="18" charset="-34"/>
            </a:endParaRPr>
          </a:p>
          <a:p>
            <a:r>
              <a:rPr lang="th-TH" sz="3200" b="1" smtClean="0">
                <a:latin typeface="Angsana New" pitchFamily="18" charset="-34"/>
              </a:rPr>
              <a:t>การแข่งขันที่เกิดจากสินค้าอื่นที่ใช้ทดแทนกันได้ (</a:t>
            </a:r>
            <a:r>
              <a:rPr lang="en-US" sz="3200" b="1" smtClean="0">
                <a:latin typeface="Angsana New" pitchFamily="18" charset="-34"/>
                <a:cs typeface="KodchiangUPC" pitchFamily="18" charset="-34"/>
              </a:rPr>
              <a:t>Form Competition)</a:t>
            </a:r>
          </a:p>
          <a:p>
            <a:r>
              <a:rPr lang="th-TH" sz="3200" b="1" smtClean="0">
                <a:latin typeface="Angsana New" pitchFamily="18" charset="-34"/>
              </a:rPr>
              <a:t>การแข่งขันที่เกิดจากสินค้าหรือบริการอื่นๆ (</a:t>
            </a:r>
            <a:r>
              <a:rPr lang="en-US" sz="3200" b="1" smtClean="0">
                <a:latin typeface="Angsana New" pitchFamily="18" charset="-34"/>
                <a:cs typeface="KodchiangUPC" pitchFamily="18" charset="-34"/>
              </a:rPr>
              <a:t>Generic Competition)</a:t>
            </a:r>
            <a:r>
              <a:rPr lang="th-TH" sz="3200" b="1" smtClean="0">
                <a:latin typeface="Angsana New" pitchFamily="18" charset="-34"/>
              </a:rPr>
              <a:t> </a:t>
            </a:r>
            <a:endParaRPr lang="en-US" sz="3200" b="1" smtClean="0">
              <a:latin typeface="Angsana New" pitchFamily="18" charset="-34"/>
              <a:cs typeface="KodchiangUPC" pitchFamily="18" charset="-34"/>
            </a:endParaRPr>
          </a:p>
          <a:p>
            <a:endParaRPr lang="th-TH" sz="3200" smtClean="0"/>
          </a:p>
        </p:txBody>
      </p:sp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Angsana New" pitchFamily="18" charset="-34"/>
              </a:rPr>
              <a:t>รูปแบบการแข่งขัน </a:t>
            </a:r>
            <a:endParaRPr lang="th-TH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1916113"/>
            <a:ext cx="7416800" cy="3840162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การแข่งขันแบบผูกขาด (</a:t>
            </a:r>
            <a:r>
              <a:rPr lang="en-US" sz="3200" b="1" smtClean="0">
                <a:latin typeface="Angsana New" pitchFamily="18" charset="-34"/>
                <a:cs typeface="Angsana New" pitchFamily="18" charset="-34"/>
              </a:rPr>
              <a:t>Pure Monopoly) </a:t>
            </a:r>
            <a:endParaRPr lang="th-TH" sz="3200" b="1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การแข่งขันที่มีผู้ขายน้อยราย</a:t>
            </a:r>
            <a:r>
              <a:rPr lang="en-US" sz="3200" b="1" smtClean="0">
                <a:latin typeface="Angsana New" pitchFamily="18" charset="-34"/>
                <a:cs typeface="Angsana New" pitchFamily="18" charset="-34"/>
              </a:rPr>
              <a:t> (Oligopolistic Competition) </a:t>
            </a:r>
            <a:endParaRPr lang="th-TH" sz="3200" b="1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การแข่งขันกึ่งแข่งขันกึ่งผูกขาด (</a:t>
            </a:r>
            <a:r>
              <a:rPr lang="en-US" sz="3200" b="1" smtClean="0">
                <a:latin typeface="Angsana New" pitchFamily="18" charset="-34"/>
                <a:cs typeface="Angsana New" pitchFamily="18" charset="-34"/>
              </a:rPr>
              <a:t>Monopolistic Competition) </a:t>
            </a:r>
            <a:endParaRPr lang="th-TH" sz="3200" b="1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การแข่งขันแบบสมบูรณ์ (</a:t>
            </a:r>
            <a:r>
              <a:rPr lang="en-US" sz="3200" b="1" smtClean="0">
                <a:latin typeface="Angsana New" pitchFamily="18" charset="-34"/>
                <a:cs typeface="Angsana New" pitchFamily="18" charset="-34"/>
              </a:rPr>
              <a:t>Pure Competition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) </a:t>
            </a:r>
            <a:endParaRPr lang="th-TH" sz="32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sz="5400" b="1" smtClean="0">
                <a:latin typeface="Angsana New" pitchFamily="18" charset="-34"/>
              </a:rPr>
              <a:t>โครงสร้างของการแข่งขัน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971550" y="2276475"/>
            <a:ext cx="7408863" cy="2482850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การแข่งขันแบบผูกขาด (</a:t>
            </a:r>
            <a:r>
              <a:rPr lang="en-US" sz="3200" b="1" smtClean="0">
                <a:latin typeface="Angsana New" pitchFamily="18" charset="-34"/>
                <a:cs typeface="Angsana New" pitchFamily="18" charset="-34"/>
              </a:rPr>
              <a:t>Pure Monopoly) </a:t>
            </a:r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เป็นตลาดที่มีผู้ประกอบการเพียงรายเดียวไม่มีคู่แข่งขัน การออกแบบผลิตภัณฑ์หรือบริการ คุณภาพ การกำหนดราคา กระทำได้โดยไม่ต้องดูว่า เป็นที่พึงพอใจของผู้บริโภคหรือผู้ใช้บริการ</a:t>
            </a:r>
          </a:p>
          <a:p>
            <a:endParaRPr lang="th-TH" sz="32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Angsana New" pitchFamily="18" charset="-34"/>
              </a:rPr>
              <a:t>การแข่งขันแบบผูกขาด</a:t>
            </a:r>
            <a:endParaRPr lang="th-TH" b="1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900113" y="2133600"/>
            <a:ext cx="7407275" cy="2049463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การแข่งขันที่มีผู้ขายน้อยราย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(Oligopolistic Competition)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เป็นตลาดที่มีผู้ขายจำนวนน้อยราย แต่ละรายมักเป็นผู้ผลิตขนาดใหญ่ โดยสินค้าที่ผลิตอาจเหมือนกันหรือแตกต่างกัน</a:t>
            </a:r>
          </a:p>
          <a:p>
            <a:endParaRPr lang="th-TH" sz="32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/>
              <a:t>การแข่งขันที่มีผู้ขายน้อยราย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755650" y="2060575"/>
            <a:ext cx="7408863" cy="2554288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การแข่งขันกึ่งแข่งขันกึ่งผูกขาด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Monopolistic Competition)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เป็นตลาดที่มีผู้ซื้อและผู้ขายจำนวนมาก เสนอขายสินค้าที่มีความแตกต่างกันในด้านคุณภาพ รูปแบบ รูปทรง รูปร่าง ลักษณะต่างๆ เพื่อสร้างความโดดเด่นให้กับสินค้าของตนเองในความรู้สึกของผู้ซื้อ</a:t>
            </a:r>
          </a:p>
          <a:p>
            <a:endParaRPr lang="th-TH" sz="32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5400" b="1" smtClean="0"/>
              <a:t>การแข่งขันกึ่งแข่งขันกึ่งผูกขาด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2492375"/>
            <a:ext cx="8715375" cy="4222750"/>
          </a:xfrm>
        </p:spPr>
        <p:txBody>
          <a:bodyPr/>
          <a:lstStyle/>
          <a:p>
            <a:r>
              <a:rPr lang="th-TH" sz="4400" b="1" smtClean="0">
                <a:latin typeface="Angsana New" pitchFamily="18" charset="-34"/>
              </a:rPr>
              <a:t>สิ่งแวดล้อมทางการตลาด</a:t>
            </a:r>
            <a:r>
              <a:rPr lang="en-US" sz="4400" b="1" smtClean="0">
                <a:latin typeface="Angsana New" pitchFamily="18" charset="-34"/>
                <a:cs typeface="KodchiangUPC" pitchFamily="18" charset="-34"/>
              </a:rPr>
              <a:t> </a:t>
            </a:r>
            <a:r>
              <a:rPr lang="en-US" sz="3600" smtClean="0">
                <a:latin typeface="Angsana New" pitchFamily="18" charset="-34"/>
                <a:cs typeface="KodchiangUPC" pitchFamily="18" charset="-34"/>
              </a:rPr>
              <a:t>(Marketing Environment) </a:t>
            </a:r>
            <a:r>
              <a:rPr lang="th-TH" sz="3600" smtClean="0">
                <a:latin typeface="Angsana New" pitchFamily="18" charset="-34"/>
              </a:rPr>
              <a:t>หมายถึง </a:t>
            </a:r>
            <a:r>
              <a:rPr lang="th-TH" sz="4000" b="1" smtClean="0">
                <a:latin typeface="Angsana New" pitchFamily="18" charset="-34"/>
              </a:rPr>
              <a:t>ปัจจัยทางการตลาดที่มีผลต่อการวางแผนด้านการตลาดของกิจการ เพื่อให้บรรลุวัตถุประสงค์ทางการตลาด</a:t>
            </a:r>
            <a:r>
              <a:rPr lang="en-US" sz="4000" b="1" smtClean="0">
                <a:latin typeface="Angsana New" pitchFamily="18" charset="-34"/>
                <a:cs typeface="KodchiangUPC" pitchFamily="18" charset="-34"/>
              </a:rPr>
              <a:t> </a:t>
            </a:r>
            <a:r>
              <a:rPr lang="th-TH" sz="4000" b="1" smtClean="0">
                <a:latin typeface="Angsana New" pitchFamily="18" charset="-34"/>
              </a:rPr>
              <a:t>ประกอบด้วย</a:t>
            </a:r>
          </a:p>
          <a:p>
            <a:pPr>
              <a:buFontTx/>
              <a:buNone/>
            </a:pPr>
            <a:r>
              <a:rPr lang="en-US" sz="4000" b="1" smtClean="0">
                <a:latin typeface="Angsana New" pitchFamily="18" charset="-34"/>
                <a:cs typeface="KodchiangUPC" pitchFamily="18" charset="-34"/>
              </a:rPr>
              <a:t>		1. </a:t>
            </a:r>
            <a:r>
              <a:rPr lang="th-TH" sz="4000" b="1" smtClean="0">
                <a:latin typeface="Angsana New" pitchFamily="18" charset="-34"/>
              </a:rPr>
              <a:t>สิ่งแวดล้อมภายในกิจการ </a:t>
            </a:r>
          </a:p>
          <a:p>
            <a:pPr>
              <a:buFontTx/>
              <a:buNone/>
            </a:pPr>
            <a:r>
              <a:rPr lang="en-US" sz="4000" b="1" smtClean="0">
                <a:latin typeface="Angsana New" pitchFamily="18" charset="-34"/>
                <a:cs typeface="KodchiangUPC" pitchFamily="18" charset="-34"/>
              </a:rPr>
              <a:t>		2</a:t>
            </a:r>
            <a:r>
              <a:rPr lang="th-TH" sz="4000" b="1" smtClean="0">
                <a:latin typeface="Angsana New" pitchFamily="18" charset="-34"/>
              </a:rPr>
              <a:t>. สิ่งแวดล้อมภายนอกกิจการ 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1252538"/>
          </a:xfrm>
        </p:spPr>
        <p:txBody>
          <a:bodyPr/>
          <a:lstStyle/>
          <a:p>
            <a:pPr algn="l"/>
            <a:r>
              <a:rPr lang="en-US" sz="4800" b="1" smtClean="0">
                <a:latin typeface="Angsana New" pitchFamily="18" charset="-34"/>
                <a:cs typeface="KodchiangUPC" pitchFamily="18" charset="-34"/>
              </a:rPr>
              <a:t>4.1 </a:t>
            </a:r>
            <a:r>
              <a:rPr lang="th-TH" sz="4800" b="1" smtClean="0">
                <a:latin typeface="Angsana New" pitchFamily="18" charset="-34"/>
              </a:rPr>
              <a:t>สิ่งแวดล้อมทางการตลาด</a:t>
            </a:r>
            <a:r>
              <a:rPr lang="th-TH" sz="4800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12875"/>
            <a:ext cx="8642350" cy="51117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คน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Human Resource</a:t>
            </a:r>
            <a:r>
              <a:rPr lang="th-TH" sz="2800" smtClean="0">
                <a:latin typeface="Angsana New" pitchFamily="18" charset="-34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วัตถุประสงค์ของกิจการ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Company Objective</a:t>
            </a:r>
            <a:r>
              <a:rPr lang="th-TH" sz="2800" smtClean="0">
                <a:latin typeface="Angsana New" pitchFamily="18" charset="-34"/>
              </a:rPr>
              <a:t>) </a:t>
            </a: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วัฒนธรรมขององค์กร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Company Culture</a:t>
            </a:r>
            <a:r>
              <a:rPr lang="th-TH" sz="2800" smtClean="0">
                <a:latin typeface="Angsana New" pitchFamily="18" charset="-34"/>
              </a:rPr>
              <a:t>) </a:t>
            </a: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ปัจจัยทางการตลาดหรือการจัดส่วนประสมทางการตลาด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Marketing Mix)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ฝ่ายการผลิต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Production)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ฝ่ายการเงิน 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(Finance)</a:t>
            </a:r>
            <a:r>
              <a:rPr lang="th-TH" sz="2800" smtClean="0">
                <a:latin typeface="Angsana New" pitchFamily="18" charset="-3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ฝ่ายบัญชี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Accounting)</a:t>
            </a:r>
            <a:r>
              <a:rPr lang="th-TH" sz="2800" smtClean="0">
                <a:latin typeface="Angsana New" pitchFamily="18" charset="-3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ฝ่ายจัดซื้อ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Purchase)</a:t>
            </a:r>
            <a:r>
              <a:rPr lang="th-TH" sz="2800" smtClean="0">
                <a:latin typeface="Angsana New" pitchFamily="18" charset="-3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ฝ่ายวิจัยและพัฒนา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Research &amp; Development</a:t>
            </a:r>
            <a:r>
              <a:rPr lang="th-TH" sz="2800" smtClean="0">
                <a:latin typeface="Angsana New" pitchFamily="18" charset="-34"/>
              </a:rPr>
              <a:t> 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: R&amp;D)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ทำเลที่ตั้งกิจการ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Company Location)</a:t>
            </a:r>
            <a:r>
              <a:rPr lang="th-TH" sz="2800" smtClean="0">
                <a:latin typeface="Angsana New" pitchFamily="18" charset="-3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ภาพลักษณ์ของกิจการ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Company Image) </a:t>
            </a:r>
            <a:endParaRPr lang="th-TH" sz="2800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2800" smtClean="0">
                <a:latin typeface="Angsana New" pitchFamily="18" charset="-34"/>
              </a:rPr>
              <a:t>ระบบสารสนเทศเพื่อการจัดการ (</a:t>
            </a:r>
            <a:r>
              <a:rPr lang="en-US" sz="2800" smtClean="0">
                <a:latin typeface="Angsana New" pitchFamily="18" charset="-34"/>
                <a:cs typeface="KodchiangUPC" pitchFamily="18" charset="-34"/>
              </a:rPr>
              <a:t>Management Information System)</a:t>
            </a:r>
            <a:r>
              <a:rPr lang="en-US" sz="2800" smtClean="0">
                <a:cs typeface="KodchiangUPC" pitchFamily="18" charset="-34"/>
              </a:rPr>
              <a:t> </a:t>
            </a:r>
            <a:endParaRPr lang="th-TH" sz="28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/>
          <a:lstStyle/>
          <a:p>
            <a:pPr algn="l"/>
            <a:r>
              <a:rPr lang="en-US" b="1" smtClean="0">
                <a:latin typeface="Angsana New" pitchFamily="18" charset="-34"/>
                <a:cs typeface="KodchiangUPC" pitchFamily="18" charset="-34"/>
              </a:rPr>
              <a:t>4.1.1 </a:t>
            </a:r>
            <a:r>
              <a:rPr lang="th-TH" b="1" smtClean="0">
                <a:latin typeface="Angsana New" pitchFamily="18" charset="-34"/>
              </a:rPr>
              <a:t>สิ่งแวดล้อมภายในกิจการ</a:t>
            </a:r>
            <a:r>
              <a:rPr lang="th-TH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412875"/>
            <a:ext cx="8964612" cy="4806950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สิ่งแวดล้อมด้านประชากรศาสตร์ (</a:t>
            </a:r>
            <a:r>
              <a:rPr lang="en-US" sz="3600" b="1" smtClean="0">
                <a:latin typeface="Angsana New" pitchFamily="18" charset="-34"/>
                <a:cs typeface="KodchiangUPC" pitchFamily="18" charset="-34"/>
              </a:rPr>
              <a:t>Demographic Environment) </a:t>
            </a:r>
            <a:endParaRPr lang="th-TH" sz="3600" b="1" smtClean="0">
              <a:latin typeface="Angsana New" pitchFamily="18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สิ่งแวดล้อมทางเศรษฐกิจ (</a:t>
            </a:r>
            <a:r>
              <a:rPr lang="en-US" sz="3600" b="1" smtClean="0">
                <a:latin typeface="Angsana New" pitchFamily="18" charset="-34"/>
                <a:cs typeface="KodchiangUPC" pitchFamily="18" charset="-34"/>
              </a:rPr>
              <a:t>Economic Environment)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สิ่งแวดล้อมทางธรรมชาติ (</a:t>
            </a:r>
            <a:r>
              <a:rPr lang="en-US" sz="3600" b="1" smtClean="0">
                <a:latin typeface="Angsana New" pitchFamily="18" charset="-34"/>
                <a:cs typeface="KodchiangUPC" pitchFamily="18" charset="-34"/>
              </a:rPr>
              <a:t>Natural Environment)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สิ่งแวดล้อมทางเทคโนโลยี (</a:t>
            </a:r>
            <a:r>
              <a:rPr lang="en-US" sz="3600" b="1" smtClean="0">
                <a:latin typeface="Angsana New" pitchFamily="18" charset="-34"/>
                <a:cs typeface="KodchiangUPC" pitchFamily="18" charset="-34"/>
              </a:rPr>
              <a:t>Technological Environment)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สิ่งแวดล้อมทางการเมืองและกฎหมาย (</a:t>
            </a:r>
            <a:r>
              <a:rPr lang="en-US" sz="3600" b="1" smtClean="0">
                <a:latin typeface="Angsana New" pitchFamily="18" charset="-34"/>
                <a:cs typeface="KodchiangUPC" pitchFamily="18" charset="-34"/>
              </a:rPr>
              <a:t>Political-legal Environment)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สิ่งแวดล้อมทางสังคมและวัฒนธรรม (</a:t>
            </a:r>
            <a:r>
              <a:rPr lang="en-US" sz="3600" b="1" smtClean="0">
                <a:latin typeface="Angsana New" pitchFamily="18" charset="-34"/>
                <a:cs typeface="KodchiangUPC" pitchFamily="18" charset="-34"/>
              </a:rPr>
              <a:t>Social and Cultural Environment)</a:t>
            </a:r>
            <a:r>
              <a:rPr lang="th-TH" sz="3600" b="1" smtClean="0">
                <a:latin typeface="Angsana New" pitchFamily="18" charset="-34"/>
              </a:rPr>
              <a:t> </a:t>
            </a:r>
          </a:p>
          <a:p>
            <a:endParaRPr lang="th-TH" sz="3600" smtClean="0">
              <a:latin typeface="Angsana New" pitchFamily="18" charset="-34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8604250" cy="882650"/>
          </a:xfrm>
        </p:spPr>
        <p:txBody>
          <a:bodyPr/>
          <a:lstStyle/>
          <a:p>
            <a:pPr algn="l"/>
            <a:r>
              <a:rPr lang="en-US" b="1" smtClean="0">
                <a:latin typeface="Angsana New" pitchFamily="18" charset="-34"/>
                <a:cs typeface="KodchiangUPC" pitchFamily="18" charset="-34"/>
              </a:rPr>
              <a:t>4.1.2.1</a:t>
            </a:r>
            <a:r>
              <a:rPr lang="th-TH" b="1" smtClean="0">
                <a:latin typeface="Angsana New" pitchFamily="18" charset="-34"/>
              </a:rPr>
              <a:t> สิ่งแวดล้อมมหภาค </a:t>
            </a:r>
            <a:r>
              <a:rPr lang="en-US" b="1" smtClean="0">
                <a:latin typeface="Angsana New" pitchFamily="18" charset="-34"/>
                <a:cs typeface="KodchiangUPC" pitchFamily="18" charset="-34"/>
              </a:rPr>
              <a:t>(Macroenvironment</a:t>
            </a:r>
            <a:r>
              <a:rPr lang="th-TH" b="1" smtClean="0">
                <a:latin typeface="Angsana New" pitchFamily="18" charset="-34"/>
              </a:rPr>
              <a:t>)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1042988" y="1285875"/>
            <a:ext cx="6697662" cy="4951413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สิ่งแวดล้อมด้านประชากรศาสตร์</a:t>
            </a:r>
          </a:p>
          <a:p>
            <a:pPr lvl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การเปลี่ยนแปลงของประชากร</a:t>
            </a:r>
          </a:p>
          <a:p>
            <a:pPr lvl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ความหนาแน่นของประชากรต่อพื้นที่</a:t>
            </a:r>
          </a:p>
          <a:p>
            <a:pPr lvl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องค์ประกอบของประชากร</a:t>
            </a:r>
          </a:p>
          <a:p>
            <a:pPr lvl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การกระจายช่วงอายุของประชากร</a:t>
            </a:r>
          </a:p>
          <a:p>
            <a:pPr lvl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รูปแบบครัวเรือน</a:t>
            </a:r>
          </a:p>
          <a:p>
            <a:pPr lvl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การเคลื่อนย้ายที่อยู่อาศัยของประชากร</a:t>
            </a:r>
          </a:p>
          <a:p>
            <a:pPr lvl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การศึกษาของประชากรที่เพิ่มขึ้น</a:t>
            </a:r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738188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/>
            </a:r>
            <a:br>
              <a:rPr lang="en-US" b="1" dirty="0" smtClean="0">
                <a:latin typeface="Angsana New" pitchFamily="18" charset="-34"/>
              </a:rPr>
            </a:br>
            <a:r>
              <a:rPr lang="en-US" sz="5400" b="1" dirty="0" smtClean="0">
                <a:latin typeface="Angsana New" pitchFamily="18" charset="-34"/>
              </a:rPr>
              <a:t>4.1.2.1</a:t>
            </a:r>
            <a:r>
              <a:rPr lang="th-TH" sz="5400" b="1" dirty="0" smtClean="0">
                <a:latin typeface="Angsana New" pitchFamily="18" charset="-34"/>
              </a:rPr>
              <a:t> สิ่งแวดล้อมมหภาค</a:t>
            </a:r>
            <a:br>
              <a:rPr lang="th-TH" sz="5400" b="1" dirty="0" smtClean="0">
                <a:latin typeface="Angsana New" pitchFamily="18" charset="-34"/>
              </a:rPr>
            </a:br>
            <a:endParaRPr lang="th-TH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258888" y="1700213"/>
            <a:ext cx="6591300" cy="3440112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endParaRPr lang="th-TH" sz="3200" dirty="0" smtClean="0"/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2) สิ่งแวดล้อมทางเศรษฐกิจ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Economic Environment)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2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    คุณสมบัติทางเศรษฐกิจ</a:t>
            </a: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	     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-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โครงสร้างทางอุตสาหกรรมของประเทศ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lvl="1" indent="-274320" fontAlgn="auto">
              <a:spcAft>
                <a:spcPts val="0"/>
              </a:spcAft>
              <a:buFontTx/>
              <a:buNone/>
              <a:defRPr/>
            </a:pP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  -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 การกระจายรายได้ของประเทศ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th-TH" sz="3200" dirty="0" smtClean="0"/>
          </a:p>
        </p:txBody>
      </p:sp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071563"/>
          </a:xfrm>
        </p:spPr>
        <p:txBody>
          <a:bodyPr/>
          <a:lstStyle/>
          <a:p>
            <a:pPr algn="l"/>
            <a:r>
              <a:rPr lang="en-US" b="1" smtClean="0">
                <a:latin typeface="Angsana New" pitchFamily="18" charset="-34"/>
                <a:cs typeface="KodchiangUPC" pitchFamily="18" charset="-34"/>
              </a:rPr>
              <a:t>4.1.2.1</a:t>
            </a:r>
            <a:r>
              <a:rPr lang="th-TH" b="1" smtClean="0">
                <a:latin typeface="Angsana New" pitchFamily="18" charset="-34"/>
              </a:rPr>
              <a:t> สิ่งแวดล้อมมหภาค (ต่อ)</a:t>
            </a:r>
            <a:endParaRPr lang="th-TH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23850" y="1557338"/>
            <a:ext cx="8424863" cy="4352925"/>
          </a:xfrm>
        </p:spPr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buFont typeface="Symbol" pitchFamily="18" charset="2"/>
              <a:buAutoNum type="arabicParenR" startAt="2"/>
              <a:defRPr/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สิ่งแวดล้อมทางเศรษฐกิจ 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Economic Environment)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แบ่งได้ 4 ประเภท คือ</a:t>
            </a:r>
            <a:r>
              <a:rPr lang="th-TH" sz="3200" dirty="0">
                <a:latin typeface="Angsana New" pitchFamily="18" charset="-34"/>
                <a:cs typeface="Angsana New" pitchFamily="18" charset="-34"/>
              </a:rPr>
              <a:t>	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lvl="1" indent="-274320" fontAlgn="auto">
              <a:spcAft>
                <a:spcPts val="0"/>
              </a:spcAft>
              <a:defRPr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เศรษฐกิจยังชีพ (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Subsistence Economics)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เศรษฐกิจการผลิตวัตถุดิบเพื่อการส่งออก (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Raw-material Exporting Economics)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เศรษฐกิจอุตสาหกรรมกำลังพัฒนา (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Industrializing Economics)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เศรษฐกิจอุตสาหกรรม (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Industrial Economics)</a:t>
            </a: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endParaRPr lang="th-TH" sz="3200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3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smtClean="0">
                <a:latin typeface="Angsana New" pitchFamily="18" charset="-34"/>
                <a:cs typeface="KodchiangUPC" pitchFamily="18" charset="-34"/>
              </a:rPr>
              <a:t>4.1.2.1</a:t>
            </a:r>
            <a:r>
              <a:rPr lang="th-TH" b="1" smtClean="0">
                <a:latin typeface="Angsana New" pitchFamily="18" charset="-34"/>
              </a:rPr>
              <a:t> สิ่งแวดล้อมมหภาค (ต่อ)</a:t>
            </a:r>
            <a:endParaRPr lang="th-TH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1116013" y="1557338"/>
            <a:ext cx="6769100" cy="4392612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สิ่งแวดล้อมทางเศรษฐกิจ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Economic Environment)</a:t>
            </a:r>
          </a:p>
          <a:p>
            <a:pPr lvl="1"/>
            <a:r>
              <a:rPr lang="th-TH" sz="3200" smtClean="0"/>
              <a:t>วงจรทางธุรกิจ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Business Cycle) </a:t>
            </a:r>
          </a:p>
          <a:p>
            <a:pPr lvl="2"/>
            <a:r>
              <a:rPr lang="th-TH" sz="3200" smtClean="0"/>
              <a:t>ภาวะเศรษฐกิจรุ่งเรือง (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Prosperity or Boom)</a:t>
            </a:r>
          </a:p>
          <a:p>
            <a:pPr lvl="2"/>
            <a:r>
              <a:rPr lang="th-TH" sz="3200" smtClean="0"/>
              <a:t>ภาวะเศรษฐกิจถดถอย 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(Recession or Slowdown)</a:t>
            </a:r>
          </a:p>
          <a:p>
            <a:pPr lvl="2"/>
            <a:r>
              <a:rPr lang="th-TH" sz="3200" smtClean="0"/>
              <a:t>ภาวะเศรษฐกิจตกต่ำ 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(Depression or Bust) </a:t>
            </a:r>
          </a:p>
          <a:p>
            <a:pPr lvl="2"/>
            <a:r>
              <a:rPr lang="th-TH" sz="3200" smtClean="0"/>
              <a:t>ภาวะเศรษฐกิจฟื้นตัว (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Recovery or Upswing)</a:t>
            </a:r>
          </a:p>
          <a:p>
            <a:pPr lvl="2"/>
            <a:r>
              <a:rPr lang="th-TH" sz="3200" smtClean="0">
                <a:latin typeface="Angsana New" pitchFamily="18" charset="-34"/>
              </a:rPr>
              <a:t>ภาวะเงินเฟ้อ (</a:t>
            </a:r>
            <a:r>
              <a:rPr lang="en-US" sz="3200" smtClean="0">
                <a:latin typeface="Angsana New" pitchFamily="18" charset="-34"/>
                <a:cs typeface="KodchiangUPC" pitchFamily="18" charset="-34"/>
              </a:rPr>
              <a:t>Inflation</a:t>
            </a:r>
            <a:r>
              <a:rPr lang="th-TH" sz="3200" smtClean="0">
                <a:latin typeface="Angsana New" pitchFamily="18" charset="-34"/>
              </a:rPr>
              <a:t>)</a:t>
            </a:r>
            <a:endParaRPr lang="th-TH" sz="3200" smtClean="0"/>
          </a:p>
        </p:txBody>
      </p:sp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6202363" cy="1252537"/>
          </a:xfrm>
        </p:spPr>
        <p:txBody>
          <a:bodyPr/>
          <a:lstStyle/>
          <a:p>
            <a:pPr algn="l"/>
            <a:r>
              <a:rPr lang="en-US" b="1" smtClean="0">
                <a:latin typeface="Angsana New" pitchFamily="18" charset="-34"/>
                <a:cs typeface="KodchiangUPC" pitchFamily="18" charset="-34"/>
              </a:rPr>
              <a:t>4.1.2.1</a:t>
            </a:r>
            <a:r>
              <a:rPr lang="th-TH" b="1" smtClean="0">
                <a:latin typeface="Angsana New" pitchFamily="18" charset="-34"/>
              </a:rPr>
              <a:t> สิ่งแวดล้อมมหภาค (ต่อ)</a:t>
            </a:r>
            <a:endParaRPr lang="th-TH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th-TH" sz="3600" b="1" smtClean="0">
                <a:latin typeface="Angsana New" pitchFamily="18" charset="-34"/>
              </a:rPr>
              <a:t>สิ่งแวดล้อมทางธรรมชาติ </a:t>
            </a:r>
            <a:r>
              <a:rPr lang="th-TH" sz="3600" smtClean="0">
                <a:latin typeface="Angsana New" pitchFamily="18" charset="-34"/>
              </a:rPr>
              <a:t>(</a:t>
            </a:r>
            <a:r>
              <a:rPr lang="en-US" sz="2800" smtClean="0">
                <a:latin typeface="Angsana New" pitchFamily="18" charset="-34"/>
              </a:rPr>
              <a:t>Natural Environment</a:t>
            </a:r>
            <a:r>
              <a:rPr lang="en-US" sz="3600" smtClean="0">
                <a:latin typeface="Angsana New" pitchFamily="18" charset="-34"/>
              </a:rPr>
              <a:t>)</a:t>
            </a:r>
            <a:r>
              <a:rPr lang="th-TH" sz="3600" smtClean="0">
                <a:latin typeface="Angsana New" pitchFamily="18" charset="-34"/>
              </a:rPr>
              <a:t> </a:t>
            </a:r>
            <a:endParaRPr lang="en-US" sz="3600" smtClean="0">
              <a:latin typeface="Angsana New" pitchFamily="18" charset="-34"/>
            </a:endParaRPr>
          </a:p>
          <a:p>
            <a:pPr lvl="1" indent="-274320" fontAlgn="auto">
              <a:spcAft>
                <a:spcPts val="0"/>
              </a:spcAft>
              <a:defRPr/>
            </a:pPr>
            <a:r>
              <a:rPr lang="th-TH" sz="3200" smtClean="0">
                <a:latin typeface="Angsana New" pitchFamily="18" charset="-34"/>
              </a:rPr>
              <a:t>การขาดแคลนวัตถุดิบ (</a:t>
            </a:r>
            <a:r>
              <a:rPr lang="en-US" sz="3200" smtClean="0">
                <a:latin typeface="Angsana New" pitchFamily="18" charset="-34"/>
              </a:rPr>
              <a:t>Raw Material)</a:t>
            </a:r>
            <a:r>
              <a:rPr lang="th-TH" sz="3200" smtClean="0">
                <a:latin typeface="Angsana New" pitchFamily="18" charset="-34"/>
              </a:rPr>
              <a:t> </a:t>
            </a:r>
            <a:endParaRPr lang="en-US" sz="3200" smtClean="0">
              <a:latin typeface="Angsana New" pitchFamily="18" charset="-34"/>
            </a:endParaRPr>
          </a:p>
          <a:p>
            <a:pPr lvl="1" indent="-274320" fontAlgn="auto">
              <a:spcAft>
                <a:spcPts val="0"/>
              </a:spcAft>
              <a:defRPr/>
            </a:pPr>
            <a:r>
              <a:rPr lang="th-TH" sz="3200" smtClean="0">
                <a:latin typeface="Angsana New" pitchFamily="18" charset="-34"/>
              </a:rPr>
              <a:t>ต้นทุนของพลังงานที่เพิ่มสูงขึ้น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th-TH" sz="3200" smtClean="0">
                <a:latin typeface="Angsana New" pitchFamily="18" charset="-34"/>
              </a:rPr>
              <a:t>การเพิ่มขึ้นของแรงกดดันที่มีต่อมลภาวะเป็นพิษ (</a:t>
            </a:r>
            <a:r>
              <a:rPr lang="en-US" sz="3200" smtClean="0">
                <a:latin typeface="Angsana New" pitchFamily="18" charset="-34"/>
              </a:rPr>
              <a:t>Anti-pollution Pressures)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th-TH" sz="3200" smtClean="0">
                <a:latin typeface="Angsana New" pitchFamily="18" charset="-34"/>
              </a:rPr>
              <a:t>การเปลี่ยนแปลงบทบาทของรัฐบาลในด้านการให้ความสนใจต่อสภาพแวดล้อมมากขึ้น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th-TH" smtClean="0"/>
          </a:p>
        </p:txBody>
      </p:sp>
      <p:sp>
        <p:nvSpPr>
          <p:cNvPr id="163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Angsana New" pitchFamily="18" charset="-34"/>
                <a:cs typeface="KodchiangUPC" pitchFamily="18" charset="-34"/>
              </a:rPr>
              <a:t>4.1.2.1</a:t>
            </a:r>
            <a:r>
              <a:rPr lang="th-TH" b="1" smtClean="0">
                <a:latin typeface="Angsana New" pitchFamily="18" charset="-34"/>
              </a:rPr>
              <a:t> สิ่งแวดล้อมมหภาค</a:t>
            </a:r>
            <a:endParaRPr lang="th-TH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357</TotalTime>
  <Words>693</Words>
  <Application>Microsoft Office PowerPoint</Application>
  <PresentationFormat>On-screen Show (4:3)</PresentationFormat>
  <Paragraphs>89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Angsana New</vt:lpstr>
      <vt:lpstr>Candara</vt:lpstr>
      <vt:lpstr>KodchiangUPC</vt:lpstr>
      <vt:lpstr>Symbol</vt:lpstr>
      <vt:lpstr>Calibri</vt:lpstr>
      <vt:lpstr>Cordia New</vt:lpstr>
      <vt:lpstr>Waveform</vt:lpstr>
      <vt:lpstr>หน่วยที่ 4</vt:lpstr>
      <vt:lpstr>4.1 สิ่งแวดล้อมทางการตลาด </vt:lpstr>
      <vt:lpstr>4.1.1 สิ่งแวดล้อมภายในกิจการ </vt:lpstr>
      <vt:lpstr>4.1.2.1 สิ่งแวดล้อมมหภาค (Macroenvironment) </vt:lpstr>
      <vt:lpstr> 4.1.2.1 สิ่งแวดล้อมมหภาค </vt:lpstr>
      <vt:lpstr>4.1.2.1 สิ่งแวดล้อมมหภาค (ต่อ)</vt:lpstr>
      <vt:lpstr>4.1.2.1 สิ่งแวดล้อมมหภาค (ต่อ)</vt:lpstr>
      <vt:lpstr>4.1.2.1 สิ่งแวดล้อมมหภาค (ต่อ)</vt:lpstr>
      <vt:lpstr>4.1.2.1 สิ่งแวดล้อมมหภาค</vt:lpstr>
      <vt:lpstr>4.1.2.1 สิ่งแวดล้อมมหภาค</vt:lpstr>
      <vt:lpstr>4.1.2.2 สิ่งแวดล้อมจุลภาค (Microenvironment)</vt:lpstr>
      <vt:lpstr>รูปแบบการแข่งขัน </vt:lpstr>
      <vt:lpstr>โครงสร้างของการแข่งขัน </vt:lpstr>
      <vt:lpstr>การแข่งขันแบบผูกขาด</vt:lpstr>
      <vt:lpstr>การแข่งขันที่มีผู้ขายน้อยราย</vt:lpstr>
      <vt:lpstr>การแข่งขันกึ่งแข่งขันกึ่งผูกขาด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4</dc:title>
  <dc:creator>ideapad G460</dc:creator>
  <cp:lastModifiedBy>aom</cp:lastModifiedBy>
  <cp:revision>22</cp:revision>
  <dcterms:created xsi:type="dcterms:W3CDTF">2010-08-29T13:15:59Z</dcterms:created>
  <dcterms:modified xsi:type="dcterms:W3CDTF">2015-05-30T02:25:37Z</dcterms:modified>
</cp:coreProperties>
</file>