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61" r:id="rId6"/>
    <p:sldId id="282" r:id="rId7"/>
    <p:sldId id="283" r:id="rId8"/>
    <p:sldId id="284" r:id="rId9"/>
    <p:sldId id="267" r:id="rId10"/>
    <p:sldId id="268" r:id="rId11"/>
    <p:sldId id="262" r:id="rId12"/>
    <p:sldId id="269" r:id="rId13"/>
    <p:sldId id="270" r:id="rId14"/>
    <p:sldId id="271" r:id="rId15"/>
    <p:sldId id="272" r:id="rId16"/>
    <p:sldId id="263" r:id="rId17"/>
    <p:sldId id="265" r:id="rId18"/>
    <p:sldId id="264" r:id="rId19"/>
    <p:sldId id="281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66" r:id="rId29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24030C29-85B2-43DE-9FC6-855CBCAD3295}" type="datetimeFigureOut">
              <a:rPr lang="th-TH"/>
              <a:pPr>
                <a:defRPr/>
              </a:pPr>
              <a:t>30/05/58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AD7ED4CC-D84A-4438-B1D1-5C9D8011781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35649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eaLnBrk="1" hangingPunct="1"/>
            <a:fld id="{8F022E00-A6ED-4B64-A654-D0646A3B7C69}" type="slidenum">
              <a:rPr lang="th-TH" sz="1200" smtClean="0"/>
              <a:pPr eaLnBrk="1" hangingPunct="1"/>
              <a:t>5</a:t>
            </a:fld>
            <a:endParaRPr lang="th-TH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E5CB418A-ECDC-427C-ADE0-F5CCB1A21C7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306057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DD5F6-B5A0-4840-B681-9BA837EE439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37817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25635-308B-4EC4-B556-E05FF6FDAC0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3729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09040-7026-41E7-83BE-9CFC0D17FEF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58740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E12F024-E9F3-432D-9325-F3770414CA4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2469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A3485-DF80-49F5-B9BB-96AA646E95B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5189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20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8DCBA2D7-F3B2-4E0C-AF29-A089484F556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35108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A3893-69CA-4F71-9B72-2CC082D3D9A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4363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07E13BB-3B58-431C-827E-5ECC1EE8CFD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9984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393A985-2681-49C9-881D-DBFE1A3ECC4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82630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E5CA9-3BB9-4B67-94AB-0888EDB7378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6313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AED2ED8-488A-4BE2-A317-7A3988B807C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cs typeface="Cordia New" pitchFamily="34" charset="-34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cs typeface="Cordia New" pitchFamily="34" charset="-34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cs typeface="Cordia New" pitchFamily="34" charset="-34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cs typeface="Cordia New" pitchFamily="34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cs typeface="Cordia New" pitchFamily="34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cs typeface="Cordia New" pitchFamily="34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cs typeface="Cordia New" pitchFamily="34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cs typeface="Cordia New" pitchFamily="34" charset="-34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2997200"/>
            <a:ext cx="7921625" cy="1752600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th-TH" sz="4400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th-TH" sz="6000" dirty="0" smtClean="0"/>
              <a:t>แนวความคิดทางการตลาด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476250"/>
            <a:ext cx="7772400" cy="1470025"/>
          </a:xfrm>
        </p:spPr>
        <p:txBody>
          <a:bodyPr/>
          <a:lstStyle/>
          <a:p>
            <a:r>
              <a:rPr lang="th-TH" sz="6000" b="1" smtClean="0"/>
              <a:t>หน่วยที่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534400" cy="758825"/>
          </a:xfrm>
        </p:spPr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</a:rPr>
              <a:t>ความหมายของการบริหารการตลาด (ต่อ)</a:t>
            </a:r>
            <a:endParaRPr lang="th-TH" sz="4400" smtClean="0">
              <a:solidFill>
                <a:srgbClr val="7B9899"/>
              </a:solidFill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sz="quarter" idx="1"/>
          </p:nvPr>
        </p:nvSpPr>
        <p:spPr>
          <a:xfrm>
            <a:off x="323850" y="2349500"/>
            <a:ext cx="8504238" cy="2478088"/>
          </a:xfrm>
        </p:spPr>
        <p:txBody>
          <a:bodyPr/>
          <a:lstStyle/>
          <a:p>
            <a:r>
              <a:rPr lang="th-TH" sz="3600" smtClean="0"/>
              <a:t>การบริหารการตลาดเป็นกระบวนการในการวางแผนงานด้านการตลาด การปฏิบัติงานตามแผน และการควบคุมการปฏิบัติงานให้เป็นไปตามแผนงานที่วางไว้ เพื่อให้บรรลุวัตถุประสงค์ขององค์กร</a:t>
            </a:r>
            <a:endParaRPr lang="en-US" sz="3600" smtClean="0">
              <a:cs typeface="Angsana New" pitchFamily="18" charset="-34"/>
            </a:endParaRPr>
          </a:p>
          <a:p>
            <a:endParaRPr lang="th-TH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229600" cy="839788"/>
          </a:xfrm>
        </p:spPr>
        <p:txBody>
          <a:bodyPr/>
          <a:lstStyle/>
          <a:p>
            <a:pPr algn="l"/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2.3 </a:t>
            </a:r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กระบวนการบริหารการตลาด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989138"/>
            <a:ext cx="7199312" cy="2838450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การวางแผน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Planning)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การปฏิบัติงานตามแผน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Implementation)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r>
              <a:rPr lang="th-TH" sz="3200" b="1" smtClean="0">
                <a:latin typeface="Angsana New" pitchFamily="18" charset="-34"/>
              </a:rPr>
              <a:t>การประเมินผล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(Evaluation)</a:t>
            </a:r>
            <a:r>
              <a:rPr lang="th-TH" sz="3200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กระบวนการบริหารการตลาด</a:t>
            </a:r>
            <a:endParaRPr lang="th-TH" sz="4400" smtClean="0">
              <a:solidFill>
                <a:srgbClr val="7B9899"/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214313" y="1484313"/>
            <a:ext cx="8715375" cy="496887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th-TH" sz="3400" dirty="0" smtClean="0">
                <a:solidFill>
                  <a:srgbClr val="C00000"/>
                </a:solidFill>
                <a:latin typeface="Angsana New" pitchFamily="18" charset="-34"/>
              </a:rPr>
              <a:t>การวางแผน (</a:t>
            </a:r>
            <a:r>
              <a:rPr lang="en-US" sz="3400" dirty="0" smtClean="0">
                <a:solidFill>
                  <a:srgbClr val="C00000"/>
                </a:solidFill>
                <a:latin typeface="Angsana New" pitchFamily="18" charset="-34"/>
              </a:rPr>
              <a:t>Planning)</a:t>
            </a:r>
            <a:r>
              <a:rPr lang="th-TH" sz="3400" dirty="0" smtClean="0">
                <a:solidFill>
                  <a:srgbClr val="C00000"/>
                </a:solidFill>
                <a:latin typeface="Angsana New" pitchFamily="18" charset="-34"/>
              </a:rPr>
              <a:t> </a:t>
            </a:r>
            <a:r>
              <a:rPr lang="th-TH" sz="3400" dirty="0" smtClean="0">
                <a:latin typeface="Angsana New" pitchFamily="18" charset="-34"/>
              </a:rPr>
              <a:t>คือ การกำหนดแนวทางการปฏิบัติงาน วิธีการดำเนินงานเพื่อให้บรรลุวัตถุประสงค์ขององค์กรที่กำหนดไว้</a:t>
            </a:r>
          </a:p>
          <a:p>
            <a:pPr marL="548640" lvl="1" indent="-274320" fontAlgn="auto">
              <a:spcAft>
                <a:spcPts val="0"/>
              </a:spcAft>
              <a:buFont typeface="Wingdings"/>
              <a:buChar char=""/>
              <a:defRPr/>
            </a:pPr>
            <a:r>
              <a:rPr lang="th-TH" sz="3400" dirty="0" smtClean="0">
                <a:solidFill>
                  <a:srgbClr val="FF0000"/>
                </a:solidFill>
                <a:latin typeface="Angsana New" pitchFamily="18" charset="-34"/>
              </a:rPr>
              <a:t>แผนกลยุทธ์ (</a:t>
            </a:r>
            <a:r>
              <a:rPr lang="en-US" sz="3400" dirty="0" smtClean="0">
                <a:solidFill>
                  <a:srgbClr val="FF0000"/>
                </a:solidFill>
                <a:latin typeface="Angsana New" pitchFamily="18" charset="-34"/>
              </a:rPr>
              <a:t>Strategic Planning) </a:t>
            </a:r>
            <a:r>
              <a:rPr lang="th-TH" sz="3400" dirty="0" smtClean="0">
                <a:latin typeface="Angsana New" pitchFamily="18" charset="-34"/>
              </a:rPr>
              <a:t>เป็นการกำหนดแนวทาง</a:t>
            </a:r>
          </a:p>
          <a:p>
            <a:pPr marL="548640" lvl="1" indent="-274320" fontAlgn="auto">
              <a:spcAft>
                <a:spcPts val="0"/>
              </a:spcAft>
              <a:buFontTx/>
              <a:buNone/>
              <a:defRPr/>
            </a:pPr>
            <a:r>
              <a:rPr lang="th-TH" sz="3400" dirty="0" smtClean="0">
                <a:latin typeface="Angsana New" pitchFamily="18" charset="-34"/>
              </a:rPr>
              <a:t>	การปฏิบัติงานเพื่อให้บรรลุวัตถุประสงค์ขององค์กร ภายใต้สภาพแวดล้อมภายในและภายนอกองค์กรที่มีการเปลี่ยนแปลงตลอดเวลา </a:t>
            </a:r>
          </a:p>
          <a:p>
            <a:pPr marL="548640" lvl="1" indent="-274320" fontAlgn="auto">
              <a:spcAft>
                <a:spcPts val="0"/>
              </a:spcAft>
              <a:buFont typeface="Wingdings"/>
              <a:buChar char=""/>
              <a:defRPr/>
            </a:pPr>
            <a:r>
              <a:rPr lang="th-TH" sz="3400" dirty="0" smtClean="0">
                <a:solidFill>
                  <a:srgbClr val="FF0000"/>
                </a:solidFill>
                <a:latin typeface="Angsana New" pitchFamily="18" charset="-34"/>
              </a:rPr>
              <a:t>แผนยุทธวิธี (</a:t>
            </a:r>
            <a:r>
              <a:rPr lang="en-US" sz="3400" dirty="0" smtClean="0">
                <a:solidFill>
                  <a:srgbClr val="FF0000"/>
                </a:solidFill>
                <a:latin typeface="Angsana New" pitchFamily="18" charset="-34"/>
              </a:rPr>
              <a:t>Tactical Planning) </a:t>
            </a:r>
            <a:r>
              <a:rPr lang="th-TH" sz="3400" dirty="0" smtClean="0">
                <a:latin typeface="Angsana New" pitchFamily="18" charset="-34"/>
              </a:rPr>
              <a:t>แผนยุทธวิธีมักเป็นแผนการดำเนินงานระยะสั้น ซึ่งกำหนดรายละเอียดวิธีการปฏิบัติงานให้ดำเนินตามแผนกลยุทธ์ที่กำหนดไว้</a:t>
            </a:r>
            <a:endParaRPr lang="en-US" sz="3400" dirty="0" smtClean="0">
              <a:latin typeface="Angsana New" pitchFamily="18" charset="-34"/>
            </a:endParaRPr>
          </a:p>
          <a:p>
            <a:pPr marL="548640" lvl="1" indent="-274320" fontAlgn="auto">
              <a:spcAft>
                <a:spcPts val="0"/>
              </a:spcAft>
              <a:buFont typeface="Wingdings"/>
              <a:buChar char=""/>
              <a:defRPr/>
            </a:pPr>
            <a:endParaRPr lang="th-TH" sz="3400" dirty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C00000"/>
                </a:solidFill>
                <a:latin typeface="Angsana New" pitchFamily="18" charset="-34"/>
              </a:rPr>
              <a:t>วิเคราะห์ </a:t>
            </a:r>
            <a:r>
              <a:rPr lang="en-US" sz="4400" b="1" smtClean="0">
                <a:solidFill>
                  <a:srgbClr val="C00000"/>
                </a:solidFill>
                <a:latin typeface="Angsana New" pitchFamily="18" charset="-34"/>
                <a:cs typeface="Cordia New" pitchFamily="34" charset="-34"/>
              </a:rPr>
              <a:t>SWOT </a:t>
            </a:r>
            <a:r>
              <a:rPr lang="th-TH" sz="4400" b="1" smtClean="0">
                <a:solidFill>
                  <a:srgbClr val="C00000"/>
                </a:solidFill>
                <a:latin typeface="Angsana New" pitchFamily="18" charset="-34"/>
              </a:rPr>
              <a:t>ก่อนวางแผน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sz="quarter" idx="1"/>
          </p:nvPr>
        </p:nvSpPr>
        <p:spPr>
          <a:xfrm>
            <a:off x="539750" y="1916113"/>
            <a:ext cx="8229600" cy="3727450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การวิเคราะห์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SWOT</a:t>
            </a:r>
            <a:endParaRPr lang="th-TH" sz="3200" smtClean="0"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z="3200" smtClean="0">
                <a:latin typeface="Angsana New" pitchFamily="18" charset="-34"/>
              </a:rPr>
              <a:t>	- จุดแข็ง 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Strengths = S) </a:t>
            </a:r>
            <a:endParaRPr lang="th-TH" sz="3200" smtClean="0"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z="3200" smtClean="0">
                <a:latin typeface="Angsana New" pitchFamily="18" charset="-34"/>
              </a:rPr>
              <a:t>	- จุดอ่อน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 (Weaknesses = W) </a:t>
            </a:r>
            <a:endParaRPr lang="th-TH" sz="3200" smtClean="0"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z="3200" smtClean="0">
                <a:latin typeface="Angsana New" pitchFamily="18" charset="-34"/>
              </a:rPr>
              <a:t>	- โอกาส 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Opportunities = O) </a:t>
            </a:r>
            <a:endParaRPr lang="th-TH" sz="3200" smtClean="0"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z="3200" smtClean="0">
                <a:latin typeface="Angsana New" pitchFamily="18" charset="-34"/>
              </a:rPr>
              <a:t>	- อุปสรรค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(Threats = T)</a:t>
            </a:r>
            <a:endParaRPr lang="th-TH" sz="32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กระบวนการบริหารการตลาด (ต่อ)</a:t>
            </a:r>
            <a:endParaRPr lang="th-TH" sz="4400" smtClean="0">
              <a:solidFill>
                <a:srgbClr val="7B9899"/>
              </a:solidFill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sz="quarter" idx="1"/>
          </p:nvPr>
        </p:nvSpPr>
        <p:spPr>
          <a:xfrm>
            <a:off x="468313" y="2492375"/>
            <a:ext cx="8502650" cy="1901825"/>
          </a:xfrm>
        </p:spPr>
        <p:txBody>
          <a:bodyPr/>
          <a:lstStyle/>
          <a:p>
            <a:r>
              <a:rPr lang="th-TH" sz="3200" b="1" smtClean="0">
                <a:solidFill>
                  <a:srgbClr val="C00000"/>
                </a:solidFill>
                <a:latin typeface="Angsana New" pitchFamily="18" charset="-34"/>
              </a:rPr>
              <a:t>การปฏิบัติงานตามแผน</a:t>
            </a:r>
            <a:r>
              <a:rPr lang="th-TH" sz="3200" smtClean="0">
                <a:solidFill>
                  <a:srgbClr val="C00000"/>
                </a:solidFill>
                <a:latin typeface="Angsana New" pitchFamily="18" charset="-34"/>
              </a:rPr>
              <a:t>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Implementation)</a:t>
            </a:r>
            <a:r>
              <a:rPr lang="th-TH" sz="3200" smtClean="0">
                <a:latin typeface="Angsana New" pitchFamily="18" charset="-34"/>
              </a:rPr>
              <a:t> เป็นขั้นการจัดองค์การ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(Organizing) </a:t>
            </a:r>
            <a:r>
              <a:rPr lang="th-TH" sz="3200" smtClean="0">
                <a:latin typeface="Angsana New" pitchFamily="18" charset="-34"/>
              </a:rPr>
              <a:t>การบรรจุคนเข้าทำงาน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(Staffing) </a:t>
            </a:r>
            <a:r>
              <a:rPr lang="th-TH" sz="3200" smtClean="0">
                <a:latin typeface="Angsana New" pitchFamily="18" charset="-34"/>
              </a:rPr>
              <a:t>และการดำเนินการสั่งการ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(Directing)</a:t>
            </a:r>
            <a:r>
              <a:rPr lang="th-TH" sz="3200" smtClean="0">
                <a:latin typeface="Angsana New" pitchFamily="18" charset="-34"/>
              </a:rPr>
              <a:t> เพื่อให้การปฏิบัติงานเป็นไปตามแผนที่กำหนดไว้</a:t>
            </a:r>
            <a:endParaRPr lang="en-US" sz="3200" smtClean="0">
              <a:latin typeface="Angsana New" pitchFamily="18" charset="-34"/>
              <a:cs typeface="Angsana New" pitchFamily="18" charset="-34"/>
            </a:endParaRPr>
          </a:p>
          <a:p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solidFill>
                  <a:srgbClr val="7B9899"/>
                </a:solidFill>
                <a:latin typeface="Angsana New" pitchFamily="18" charset="-34"/>
              </a:rPr>
              <a:t>กระบวนการบริหารการตลาด (ต่อ)</a:t>
            </a:r>
            <a:endParaRPr lang="th-TH" smtClean="0">
              <a:solidFill>
                <a:srgbClr val="7B9899"/>
              </a:solidFill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th-TH" sz="4000" b="1" smtClean="0">
                <a:solidFill>
                  <a:srgbClr val="C00000"/>
                </a:solidFill>
                <a:latin typeface="Angsana New" pitchFamily="18" charset="-34"/>
              </a:rPr>
              <a:t>การประเมินผล</a:t>
            </a:r>
            <a:r>
              <a:rPr lang="th-TH" sz="4000" smtClean="0">
                <a:solidFill>
                  <a:srgbClr val="C00000"/>
                </a:solidFill>
                <a:latin typeface="Angsana New" pitchFamily="18" charset="-34"/>
              </a:rPr>
              <a:t> </a:t>
            </a:r>
            <a:r>
              <a:rPr lang="en-US" sz="400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(Evaluation)</a:t>
            </a:r>
            <a:r>
              <a:rPr lang="th-TH" sz="4000" smtClean="0">
                <a:solidFill>
                  <a:srgbClr val="C00000"/>
                </a:solidFill>
                <a:latin typeface="Angsana New" pitchFamily="18" charset="-34"/>
              </a:rPr>
              <a:t> </a:t>
            </a:r>
            <a:r>
              <a:rPr lang="th-TH" sz="4000" smtClean="0"/>
              <a:t>เป็นขั้นการติดตามและควบคุมดูแลการปฏิบัติงาน ว่าเป็นไปตามแผนที่กำหนดไว้หรือไม่ โดยใช้วิธีการเปรียบเทียบผลการปฏิบัติงานที่ได้ดำเนินงานมากับเป้าหมายขององค์กร แล้วนำผลที่ได้แก้ไขปรับปรุงแล้ว ไปเป็นแนวทางในการวางแผนการดำเนินงานต่อไปในอนาคต</a:t>
            </a:r>
            <a:endParaRPr lang="en-US" sz="4000" smtClean="0">
              <a:cs typeface="Angsana New" pitchFamily="18" charset="-34"/>
            </a:endParaRPr>
          </a:p>
          <a:p>
            <a:endParaRPr lang="en-US" smtClean="0">
              <a:cs typeface="Angsana New" pitchFamily="18" charset="-34"/>
            </a:endParaRPr>
          </a:p>
          <a:p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2.4 </a:t>
            </a:r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การวางแผนการตลาด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07950" y="2133600"/>
            <a:ext cx="8715375" cy="3771900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การวางแผนการตลาด คือ การกำหนดทิศทางและแนวทางในการใช้ความพยายามทางการตลาด เพื่อให้กิจการสามารถบรรลุวัตถุประสงค์และเป้าหมายที่มุ่งหวัง โดยคำนึงถึงการใช้ทรัพยากรทางการตลาดให้เกิดประโยชน์สูงสุด ในการตอบรับกับความเป็นไป และแนวโน้ม การเปลี่ยนแปลงของสภาพแวดล้อมในการดำเนินธุรกิจ ทั้งภายนอกและภายในกิจการ </a:t>
            </a:r>
            <a:endParaRPr lang="en-US" sz="3200" smtClean="0">
              <a:latin typeface="Angsana New" pitchFamily="18" charset="-34"/>
              <a:cs typeface="Angsana New" pitchFamily="18" charset="-34"/>
            </a:endParaRPr>
          </a:p>
          <a:p>
            <a:pPr>
              <a:buFontTx/>
              <a:buNone/>
            </a:pPr>
            <a:r>
              <a:rPr lang="en-US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sz="2800" smtClean="0">
                <a:latin typeface="Angsana New" pitchFamily="18" charset="-34"/>
                <a:cs typeface="Angsana New" pitchFamily="18" charset="-34"/>
              </a:rPr>
              <a:t>(http://www.smesmart.is.in.th/?md=content&amp;ma=show&amp;id=70)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2.4 </a:t>
            </a:r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การวางแผนการตลาด (ต่อ)</a:t>
            </a: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468313" y="1628775"/>
            <a:ext cx="822960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th-TH" sz="3600" b="1">
                <a:latin typeface="Angsana New" pitchFamily="18" charset="-34"/>
              </a:rPr>
              <a:t>การวางแผนการตลาด</a:t>
            </a:r>
            <a:r>
              <a:rPr lang="th-TH" sz="3600">
                <a:latin typeface="Angsana New" pitchFamily="18" charset="-34"/>
              </a:rPr>
              <a:t>(</a:t>
            </a:r>
            <a:r>
              <a:rPr lang="en-US" sz="3600">
                <a:latin typeface="Angsana New" pitchFamily="18" charset="-34"/>
              </a:rPr>
              <a:t>Marketing Plan)</a:t>
            </a:r>
            <a:r>
              <a:rPr lang="th-TH" sz="3600">
                <a:latin typeface="Angsana New" pitchFamily="18" charset="-34"/>
              </a:rPr>
              <a:t> หมายถึง เอกสารที่อธิบายถึงการวิเคราะห์สถานการณ์กลยุทธ์ทางการตลาดและโปรแกรมการตลาด เพื่อใช้เป็นเครื่องมือส่วนกลางสำหรับอำนวยการและการประสานงาน </a:t>
            </a:r>
            <a:endParaRPr lang="en-US" sz="3600">
              <a:latin typeface="Angsana New" pitchFamily="18" charset="-34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2400">
                <a:latin typeface="Angsana New" pitchFamily="18" charset="-34"/>
              </a:rPr>
              <a:t>	</a:t>
            </a:r>
            <a:r>
              <a:rPr lang="en-US">
                <a:latin typeface="Angsana New" pitchFamily="18" charset="-34"/>
              </a:rPr>
              <a:t>(http://mk.dbac.ac.th/plan_market.doc)</a:t>
            </a:r>
            <a:endParaRPr lang="th-TH" b="1">
              <a:latin typeface="Angsana New" pitchFamily="18" charset="-34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th-TH" sz="3600" b="1">
                <a:latin typeface="Angsana New" pitchFamily="18" charset="-34"/>
              </a:rPr>
              <a:t>การวางแผนการตลาด  </a:t>
            </a:r>
            <a:r>
              <a:rPr lang="th-TH" sz="3600">
                <a:latin typeface="Angsana New" pitchFamily="18" charset="-34"/>
              </a:rPr>
              <a:t>คือ  การกำหนดแนวทางในการปฏิบัติงานทางการตลาด เพื่อให้บรรลุวัตถุประสงค์ตามที่กิจการกำหนดไว้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534400" cy="758825"/>
          </a:xfrm>
        </p:spPr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ส่วนประกอบของแผนการตลาด</a:t>
            </a:r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 </a:t>
            </a:r>
            <a:endParaRPr lang="th-TH" sz="4400" b="1" smtClean="0">
              <a:solidFill>
                <a:srgbClr val="7B9899"/>
              </a:solidFill>
              <a:latin typeface="Angsana New" pitchFamily="18" charset="-34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1844675"/>
            <a:ext cx="8504238" cy="39179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3600" b="1" smtClean="0">
                <a:latin typeface="Angsana New" pitchFamily="18" charset="-34"/>
              </a:rPr>
              <a:t> บทสรุปสำหรับผู้บริหาร </a:t>
            </a:r>
            <a:r>
              <a:rPr lang="en-US" sz="3600" b="1" smtClean="0">
                <a:latin typeface="Angsana New" pitchFamily="18" charset="-34"/>
                <a:cs typeface="Angsana New" pitchFamily="18" charset="-34"/>
              </a:rPr>
              <a:t>(Executive Summery)</a:t>
            </a:r>
            <a:endParaRPr lang="th-TH" sz="3600" b="1" smtClean="0">
              <a:latin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3600" b="1" smtClean="0">
                <a:latin typeface="Angsana New" pitchFamily="18" charset="-34"/>
              </a:rPr>
              <a:t> การวิเคราะห์สถานการณ์การตลาดในปัจจุบัน </a:t>
            </a:r>
            <a:r>
              <a:rPr lang="th-TH" sz="3600" smtClean="0">
                <a:latin typeface="Angsana New" pitchFamily="18" charset="-34"/>
              </a:rPr>
              <a:t>(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Current Marketing Situation  Analysis)</a:t>
            </a:r>
          </a:p>
          <a:p>
            <a:pPr>
              <a:lnSpc>
                <a:spcPct val="80000"/>
              </a:lnSpc>
            </a:pPr>
            <a:r>
              <a:rPr lang="en-US" sz="3600" b="1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600" b="1" smtClean="0">
                <a:latin typeface="Angsana New" pitchFamily="18" charset="-34"/>
              </a:rPr>
              <a:t>การวิเคราะห์ </a:t>
            </a:r>
            <a:r>
              <a:rPr lang="en-US" sz="3600" b="1" smtClean="0">
                <a:latin typeface="Angsana New" pitchFamily="18" charset="-34"/>
                <a:cs typeface="Angsana New" pitchFamily="18" charset="-34"/>
              </a:rPr>
              <a:t>SWOT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 (SWOT Analysis)</a:t>
            </a:r>
          </a:p>
          <a:p>
            <a:pPr>
              <a:lnSpc>
                <a:spcPct val="80000"/>
              </a:lnSpc>
            </a:pPr>
            <a:r>
              <a:rPr lang="th-TH" sz="3600" b="1" smtClean="0">
                <a:latin typeface="Angsana New" pitchFamily="18" charset="-34"/>
              </a:rPr>
              <a:t>การกำหนดกลุ่มตลาดเป้าหมาย</a:t>
            </a:r>
            <a:r>
              <a:rPr lang="th-TH" sz="3600" smtClean="0">
                <a:latin typeface="Angsana New" pitchFamily="18" charset="-34"/>
              </a:rPr>
              <a:t> (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Target Segments)</a:t>
            </a:r>
            <a:r>
              <a:rPr lang="th-TH" sz="3600" smtClean="0">
                <a:latin typeface="Angsana New" pitchFamily="18" charset="-34"/>
              </a:rPr>
              <a:t> </a:t>
            </a:r>
            <a:endParaRPr lang="en-US" sz="3600" smtClean="0">
              <a:latin typeface="Angsana New" pitchFamily="18" charset="-34"/>
              <a:cs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3600" b="1" smtClean="0">
                <a:latin typeface="Angsana New" pitchFamily="18" charset="-34"/>
              </a:rPr>
              <a:t>การกำหนดวัตถุประสงค์ทางการตลาด</a:t>
            </a:r>
            <a:r>
              <a:rPr lang="th-TH" sz="3600" smtClean="0">
                <a:latin typeface="Angsana New" pitchFamily="18" charset="-34"/>
              </a:rPr>
              <a:t> (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Determine the Marketing Objectives)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ส่วนประกอบของแผนการตลาด</a:t>
            </a:r>
            <a:endParaRPr lang="th-TH" sz="4400" smtClean="0">
              <a:solidFill>
                <a:srgbClr val="7B9899"/>
              </a:solidFill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sz="quarter" idx="1"/>
          </p:nvPr>
        </p:nvSpPr>
        <p:spPr>
          <a:xfrm>
            <a:off x="323850" y="2205038"/>
            <a:ext cx="8504238" cy="30543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3200" b="1" smtClean="0">
                <a:latin typeface="Angsana New" pitchFamily="18" charset="-34"/>
              </a:rPr>
              <a:t>การจัดทำแผนปฏิบัติการ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Action Programs)</a:t>
            </a:r>
            <a:r>
              <a:rPr lang="th-TH" sz="3200" smtClean="0">
                <a:latin typeface="Angsana New" pitchFamily="18" charset="-34"/>
              </a:rPr>
              <a:t> </a:t>
            </a:r>
            <a:endParaRPr lang="en-US" sz="3200" smtClean="0">
              <a:latin typeface="Angsana New" pitchFamily="18" charset="-34"/>
              <a:cs typeface="Angsana New" pitchFamily="18" charset="-34"/>
            </a:endParaRPr>
          </a:p>
          <a:p>
            <a:pPr>
              <a:lnSpc>
                <a:spcPct val="80000"/>
              </a:lnSpc>
            </a:pPr>
            <a:r>
              <a:rPr lang="th-TH" sz="3200" b="1" smtClean="0">
                <a:latin typeface="Angsana New" pitchFamily="18" charset="-34"/>
              </a:rPr>
              <a:t>งบกำไรขาดทุนโดยประมาณการ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Projected Profit and Loss Statements) </a:t>
            </a:r>
          </a:p>
          <a:p>
            <a:pPr>
              <a:lnSpc>
                <a:spcPct val="80000"/>
              </a:lnSpc>
            </a:pPr>
            <a:r>
              <a:rPr lang="th-TH" sz="3200" b="1" smtClean="0">
                <a:latin typeface="Angsana New" pitchFamily="18" charset="-34"/>
              </a:rPr>
              <a:t>การควบคุมการปฏิบัติงาน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Implementation Controls)</a:t>
            </a:r>
            <a:r>
              <a:rPr lang="th-TH" sz="3200" smtClean="0">
                <a:latin typeface="Angsana New" pitchFamily="18" charset="-34"/>
              </a:rPr>
              <a:t>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sz="3200" smtClean="0">
              <a:latin typeface="Angsana New" pitchFamily="18" charset="-34"/>
            </a:endParaRPr>
          </a:p>
          <a:p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6357938" cy="758825"/>
          </a:xfrm>
        </p:spPr>
        <p:txBody>
          <a:bodyPr/>
          <a:lstStyle/>
          <a:p>
            <a:pPr algn="l"/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2.1 </a:t>
            </a:r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แนวความคิดทางการตลาด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989138"/>
            <a:ext cx="8504237" cy="3773487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แนวความคิดทางการตลาด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(Marketing Concept) </a:t>
            </a:r>
            <a:r>
              <a:rPr lang="th-TH" sz="3600" smtClean="0">
                <a:latin typeface="Angsana New" pitchFamily="18" charset="-34"/>
              </a:rPr>
              <a:t>คือ ปรัชญาหรือแนวความคิดการบริหารการตลาด เพื่อให้องค์กรประสบความสำเร็จ บรรลุวัตถุประสงค์ตามเป้าหมายที่กำหนดไว้ โดยให้ความสำคัญกับความต้องการของตลาดเป้าหมาย และนำเสนอผลิตภัณฑ์ที่ลูกค้าต้องการให้มีประสิทธิภาพและประสิทธิผลเหนือคู่แข่งขัน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ส่วนประกอบของแผนการตลาด</a:t>
            </a:r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 </a:t>
            </a:r>
            <a:endParaRPr lang="th-TH" sz="4400" b="1" smtClean="0">
              <a:solidFill>
                <a:srgbClr val="7B9899"/>
              </a:solidFill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916113"/>
            <a:ext cx="8504238" cy="3457575"/>
          </a:xfrm>
        </p:spPr>
        <p:txBody>
          <a:bodyPr/>
          <a:lstStyle/>
          <a:p>
            <a:r>
              <a:rPr lang="th-TH" sz="3600" b="1" smtClean="0"/>
              <a:t>บทสรุปสำหรับผู้บริหาร</a:t>
            </a:r>
            <a:r>
              <a:rPr lang="th-TH" sz="3600" smtClean="0"/>
              <a:t> เป็นการสรุป 2 - 3หน้าเกี่ยวกับประวัติความเป็นมาของกิจการ อธิบายแผนการตลาด ผลิตภัณฑ์หรือบริการที่บริษัทเสนอขาย ตลาดเป้าหมาย ระดับการขายและยอดขายที่คาดว่าจะได้รับ คู่แข่งขัน ส่วนผสมทางการตลาด และกลยุทธ์</a:t>
            </a:r>
            <a:endParaRPr lang="en-US" sz="3600" smtClean="0">
              <a:cs typeface="Angsana New" pitchFamily="18" charset="-34"/>
            </a:endParaRPr>
          </a:p>
          <a:p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ส่วนประกอบของแผนการตลาด</a:t>
            </a:r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 </a:t>
            </a:r>
            <a:endParaRPr lang="th-TH" sz="4400" smtClean="0">
              <a:solidFill>
                <a:srgbClr val="7B9899"/>
              </a:solidFill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sz="quarter" idx="1"/>
          </p:nvPr>
        </p:nvSpPr>
        <p:spPr>
          <a:xfrm>
            <a:off x="323850" y="1773238"/>
            <a:ext cx="8229600" cy="3513137"/>
          </a:xfrm>
        </p:spPr>
        <p:txBody>
          <a:bodyPr/>
          <a:lstStyle/>
          <a:p>
            <a:r>
              <a:rPr lang="th-TH" sz="4000" b="1" smtClean="0"/>
              <a:t>การวิเคราะห์สถานการณ์การตลาดในปัจจุบัน </a:t>
            </a:r>
          </a:p>
          <a:p>
            <a:pPr lvl="1"/>
            <a:r>
              <a:rPr lang="th-TH" sz="4000" b="1" smtClean="0">
                <a:solidFill>
                  <a:srgbClr val="FF0000"/>
                </a:solidFill>
              </a:rPr>
              <a:t>วิเคราะห์สภาพแวดล้อมภายในองค์กร </a:t>
            </a:r>
          </a:p>
          <a:p>
            <a:pPr lvl="2"/>
            <a:r>
              <a:rPr lang="th-TH" sz="4000" smtClean="0"/>
              <a:t>ปัจจัยทางการตลาด </a:t>
            </a:r>
            <a:r>
              <a:rPr lang="en-US" sz="4000" smtClean="0">
                <a:latin typeface="Angsana New" pitchFamily="18" charset="-34"/>
                <a:cs typeface="Angsana New" pitchFamily="18" charset="-34"/>
              </a:rPr>
              <a:t>4 Ps</a:t>
            </a:r>
          </a:p>
          <a:p>
            <a:pPr lvl="2"/>
            <a:r>
              <a:rPr lang="th-TH" sz="4000" smtClean="0"/>
              <a:t>ปัจจัยที่นอกเหนือปัจจัยทางการตลาด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534400" cy="758825"/>
          </a:xfrm>
        </p:spPr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ส่วนประกอบของแผนการตลาด</a:t>
            </a:r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 </a:t>
            </a:r>
            <a:endParaRPr lang="th-TH" sz="4400" smtClean="0">
              <a:solidFill>
                <a:srgbClr val="7B9899"/>
              </a:solidFill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sz="quarter" idx="1"/>
          </p:nvPr>
        </p:nvSpPr>
        <p:spPr>
          <a:xfrm>
            <a:off x="1187450" y="1989138"/>
            <a:ext cx="6646863" cy="2735262"/>
          </a:xfrm>
        </p:spPr>
        <p:txBody>
          <a:bodyPr/>
          <a:lstStyle/>
          <a:p>
            <a:r>
              <a:rPr lang="th-TH" sz="3600" b="1" smtClean="0">
                <a:solidFill>
                  <a:srgbClr val="0070C0"/>
                </a:solidFill>
              </a:rPr>
              <a:t>การวิเคราะห์สภาพแวดล้อมภายนอกองค์กร </a:t>
            </a:r>
          </a:p>
          <a:p>
            <a:pPr lvl="1"/>
            <a:r>
              <a:rPr lang="th-TH" sz="3600" smtClean="0"/>
              <a:t>ปัจจัยสภาพแวดล้อมมหภาค</a:t>
            </a:r>
            <a:r>
              <a:rPr lang="th-TH" sz="3600" b="1" smtClean="0"/>
              <a:t> </a:t>
            </a:r>
          </a:p>
          <a:p>
            <a:pPr lvl="1"/>
            <a:r>
              <a:rPr lang="th-TH" sz="3600" smtClean="0"/>
              <a:t>ปัจจัยสภาพแวดล้อมจุลภาค </a:t>
            </a:r>
          </a:p>
          <a:p>
            <a:pPr lvl="1"/>
            <a:endParaRPr lang="th-TH" smtClean="0"/>
          </a:p>
          <a:p>
            <a:pPr lvl="1">
              <a:buFontTx/>
              <a:buNone/>
            </a:pPr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ส่วนประกอบของแผนการตลาด</a:t>
            </a:r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 </a:t>
            </a:r>
            <a:endParaRPr lang="th-TH" sz="4400" smtClean="0">
              <a:solidFill>
                <a:srgbClr val="7B9899"/>
              </a:solidFill>
            </a:endParaRPr>
          </a:p>
        </p:txBody>
      </p:sp>
      <p:sp>
        <p:nvSpPr>
          <p:cNvPr id="35843" name="Content Placeholder 2"/>
          <p:cNvSpPr>
            <a:spLocks noGrp="1"/>
          </p:cNvSpPr>
          <p:nvPr>
            <p:ph sz="quarter" idx="1"/>
          </p:nvPr>
        </p:nvSpPr>
        <p:spPr>
          <a:xfrm>
            <a:off x="1763713" y="2060575"/>
            <a:ext cx="5638800" cy="3529013"/>
          </a:xfrm>
        </p:spPr>
        <p:txBody>
          <a:bodyPr/>
          <a:lstStyle/>
          <a:p>
            <a:r>
              <a:rPr lang="th-TH" sz="3200" smtClean="0">
                <a:latin typeface="Angsana New" pitchFamily="18" charset="-34"/>
              </a:rPr>
              <a:t>การวิเคราะห์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SWOT (SWOT Analysis)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200" smtClean="0">
                <a:solidFill>
                  <a:srgbClr val="FF0000"/>
                </a:solidFill>
                <a:latin typeface="Angsana New" pitchFamily="18" charset="-34"/>
              </a:rPr>
              <a:t>จุดแข็ง </a:t>
            </a:r>
            <a:r>
              <a:rPr lang="en-US" sz="320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(Strengths = S)</a:t>
            </a:r>
            <a:r>
              <a:rPr lang="th-TH" sz="3200" smtClean="0">
                <a:solidFill>
                  <a:srgbClr val="FF0000"/>
                </a:solidFill>
                <a:latin typeface="Angsana New" pitchFamily="18" charset="-34"/>
              </a:rPr>
              <a:t> </a:t>
            </a:r>
          </a:p>
          <a:p>
            <a:pPr lvl="1"/>
            <a:r>
              <a:rPr lang="th-TH" sz="3200" smtClean="0">
                <a:solidFill>
                  <a:srgbClr val="FF0000"/>
                </a:solidFill>
                <a:latin typeface="Angsana New" pitchFamily="18" charset="-34"/>
              </a:rPr>
              <a:t>จุดอ่อน </a:t>
            </a:r>
            <a:r>
              <a:rPr lang="en-US" sz="320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(Weaknesses = W) </a:t>
            </a:r>
          </a:p>
          <a:p>
            <a:pPr lvl="1"/>
            <a:r>
              <a:rPr lang="th-TH" sz="3200" smtClean="0">
                <a:solidFill>
                  <a:srgbClr val="00B050"/>
                </a:solidFill>
                <a:latin typeface="Angsana New" pitchFamily="18" charset="-34"/>
              </a:rPr>
              <a:t>โอกาส (</a:t>
            </a:r>
            <a:r>
              <a:rPr lang="en-US" sz="3200" smtClean="0">
                <a:solidFill>
                  <a:srgbClr val="00B050"/>
                </a:solidFill>
                <a:latin typeface="Angsana New" pitchFamily="18" charset="-34"/>
                <a:cs typeface="Angsana New" pitchFamily="18" charset="-34"/>
              </a:rPr>
              <a:t>Opportunities = O) </a:t>
            </a:r>
          </a:p>
          <a:p>
            <a:pPr lvl="1"/>
            <a:r>
              <a:rPr lang="th-TH" sz="3200" smtClean="0">
                <a:solidFill>
                  <a:srgbClr val="00B050"/>
                </a:solidFill>
                <a:latin typeface="Angsana New" pitchFamily="18" charset="-34"/>
              </a:rPr>
              <a:t>อุปสรรค </a:t>
            </a:r>
            <a:r>
              <a:rPr lang="en-US" sz="3200" smtClean="0">
                <a:solidFill>
                  <a:srgbClr val="00B050"/>
                </a:solidFill>
                <a:latin typeface="Angsana New" pitchFamily="18" charset="-34"/>
                <a:cs typeface="Angsana New" pitchFamily="18" charset="-34"/>
              </a:rPr>
              <a:t>(Threats = T) </a:t>
            </a:r>
            <a:endParaRPr lang="th-TH" sz="3200" smtClean="0">
              <a:solidFill>
                <a:srgbClr val="00B05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900113" y="228600"/>
            <a:ext cx="7559675" cy="758825"/>
          </a:xfrm>
        </p:spPr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ส่วนประกอบของแผนการตลาด</a:t>
            </a:r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 </a:t>
            </a:r>
            <a:endParaRPr lang="th-TH" sz="4400" smtClean="0">
              <a:solidFill>
                <a:srgbClr val="7B9899"/>
              </a:solidFill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sz="quarter" idx="1"/>
          </p:nvPr>
        </p:nvSpPr>
        <p:spPr>
          <a:xfrm>
            <a:off x="611188" y="1989138"/>
            <a:ext cx="7151687" cy="2808287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การกำหนดกลุ่มตลาดเป้าหมาย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Target Segments)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200" smtClean="0">
                <a:latin typeface="Angsana New" pitchFamily="18" charset="-34"/>
              </a:rPr>
              <a:t>การแบ่งส่วนตลาด 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Market Segmentation)</a:t>
            </a:r>
            <a:r>
              <a:rPr lang="th-TH" sz="3200" smtClean="0">
                <a:latin typeface="Angsana New" pitchFamily="18" charset="-34"/>
              </a:rPr>
              <a:t> </a:t>
            </a:r>
          </a:p>
          <a:p>
            <a:pPr lvl="1"/>
            <a:r>
              <a:rPr lang="th-TH" sz="3200" smtClean="0">
                <a:latin typeface="Angsana New" pitchFamily="18" charset="-34"/>
              </a:rPr>
              <a:t>การเลือกตลาดเป้าหมาย</a:t>
            </a:r>
            <a:r>
              <a:rPr lang="th-TH" sz="3200" b="1" smtClean="0">
                <a:latin typeface="Angsana New" pitchFamily="18" charset="-34"/>
              </a:rPr>
              <a:t>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(Select Target Market)</a:t>
            </a:r>
            <a:r>
              <a:rPr lang="th-TH" sz="3200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ส่วนประกอบของแผนการตลาด</a:t>
            </a:r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 </a:t>
            </a:r>
            <a:endParaRPr lang="th-TH" sz="4400" smtClean="0">
              <a:solidFill>
                <a:srgbClr val="7B9899"/>
              </a:solidFill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sz="quarter" idx="1"/>
          </p:nvPr>
        </p:nvSpPr>
        <p:spPr>
          <a:xfrm>
            <a:off x="323850" y="1700213"/>
            <a:ext cx="8504238" cy="4135437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การกำหนดวัตถุประสงค์ทางการตลาด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Determine the Marketing Objectives) </a:t>
            </a:r>
            <a:r>
              <a:rPr lang="th-TH" sz="3200" smtClean="0">
                <a:latin typeface="Angsana New" pitchFamily="18" charset="-34"/>
              </a:rPr>
              <a:t>การเขียนวัตถุประสงค์</a:t>
            </a:r>
          </a:p>
          <a:p>
            <a:pPr lvl="1"/>
            <a:r>
              <a:rPr lang="th-TH" sz="3200" smtClean="0">
                <a:latin typeface="Angsana New" pitchFamily="18" charset="-34"/>
              </a:rPr>
              <a:t>จัดเรียงลำดับความสำคัญ</a:t>
            </a:r>
          </a:p>
          <a:p>
            <a:pPr lvl="1"/>
            <a:r>
              <a:rPr lang="th-TH" sz="3200" smtClean="0">
                <a:latin typeface="Angsana New" pitchFamily="18" charset="-34"/>
              </a:rPr>
              <a:t>การกำหนดวัตถุประสงค์ควรกำหนดในเชิงปริมาณ</a:t>
            </a:r>
            <a:r>
              <a:rPr lang="th-TH" sz="3200" b="1" smtClean="0">
                <a:latin typeface="Angsana New" pitchFamily="18" charset="-34"/>
              </a:rPr>
              <a:t> </a:t>
            </a:r>
            <a:r>
              <a:rPr lang="th-TH" sz="3200" smtClean="0">
                <a:latin typeface="Angsana New" pitchFamily="18" charset="-34"/>
              </a:rPr>
              <a:t>(ตัวเลข) ที่ชัดเจน </a:t>
            </a:r>
          </a:p>
          <a:p>
            <a:pPr lvl="1"/>
            <a:r>
              <a:rPr lang="th-TH" sz="3200" smtClean="0">
                <a:latin typeface="Angsana New" pitchFamily="18" charset="-34"/>
              </a:rPr>
              <a:t>การกำหนดวัตถุประสงค์ควรตั้งอยู่บนความเป็นจริง </a:t>
            </a:r>
          </a:p>
          <a:p>
            <a:pPr lvl="1"/>
            <a:r>
              <a:rPr lang="th-TH" sz="3200" smtClean="0">
                <a:latin typeface="Angsana New" pitchFamily="18" charset="-34"/>
              </a:rPr>
              <a:t>การกำหนดวัตถุประสงค์ต้องมีความสอดคล้องกัน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</a:rPr>
              <a:t>วัตถุประสงค์ทางการตลาด </a:t>
            </a:r>
            <a:endParaRPr lang="th-TH" sz="4400" smtClean="0">
              <a:solidFill>
                <a:srgbClr val="7B9899"/>
              </a:solidFill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2349500"/>
            <a:ext cx="8504238" cy="2663825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วัตถุประสงค์ด้าน</a:t>
            </a:r>
            <a:r>
              <a:rPr lang="th-TH" sz="4000" b="1" smtClean="0">
                <a:latin typeface="Angsana New" pitchFamily="18" charset="-34"/>
              </a:rPr>
              <a:t>การเงิน</a:t>
            </a:r>
            <a:r>
              <a:rPr lang="th-TH" sz="3600" b="1" smtClean="0">
                <a:latin typeface="Angsana New" pitchFamily="18" charset="-34"/>
              </a:rPr>
              <a:t>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(Financial Objective)</a:t>
            </a:r>
            <a:r>
              <a:rPr lang="en-US" sz="3600" b="1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r>
              <a:rPr lang="th-TH" sz="3600" b="1" smtClean="0">
                <a:latin typeface="Angsana New" pitchFamily="18" charset="-34"/>
              </a:rPr>
              <a:t>วัตถุประสงค์ด้านการตลาด </a:t>
            </a:r>
            <a:r>
              <a:rPr lang="th-TH" sz="3600" smtClean="0">
                <a:latin typeface="Angsana New" pitchFamily="18" charset="-34"/>
              </a:rPr>
              <a:t>(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Marketing Objective)</a:t>
            </a:r>
            <a:r>
              <a:rPr lang="en-US" sz="3600" b="1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ส่วนประกอบของแผนการตลาด</a:t>
            </a:r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 </a:t>
            </a:r>
            <a:endParaRPr lang="th-TH" sz="4400" b="1" smtClean="0">
              <a:solidFill>
                <a:srgbClr val="7B9899"/>
              </a:solidFill>
            </a:endParaRPr>
          </a:p>
        </p:txBody>
      </p:sp>
      <p:sp>
        <p:nvSpPr>
          <p:cNvPr id="39939" name="Content Placeholder 2"/>
          <p:cNvSpPr>
            <a:spLocks noGrp="1"/>
          </p:cNvSpPr>
          <p:nvPr>
            <p:ph sz="quarter" idx="1"/>
          </p:nvPr>
        </p:nvSpPr>
        <p:spPr>
          <a:xfrm>
            <a:off x="900113" y="1989138"/>
            <a:ext cx="7221537" cy="3486150"/>
          </a:xfrm>
        </p:spPr>
        <p:txBody>
          <a:bodyPr/>
          <a:lstStyle/>
          <a:p>
            <a:r>
              <a:rPr lang="th-TH" sz="3200" b="1" smtClean="0">
                <a:latin typeface="Angsana New" pitchFamily="18" charset="-34"/>
              </a:rPr>
              <a:t>การกำหนดกลยุทธ์ทางการตลาด</a:t>
            </a:r>
            <a:r>
              <a:rPr lang="th-TH" sz="3200" smtClean="0">
                <a:latin typeface="Angsana New" pitchFamily="18" charset="-34"/>
              </a:rPr>
              <a:t> 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Marketing Strategy)</a:t>
            </a:r>
            <a:endParaRPr lang="th-TH" sz="3200" smtClean="0">
              <a:latin typeface="Angsana New" pitchFamily="18" charset="-34"/>
            </a:endParaRPr>
          </a:p>
          <a:p>
            <a:pPr lvl="1"/>
            <a:r>
              <a:rPr lang="th-TH" sz="3200" b="1" smtClean="0">
                <a:latin typeface="Angsana New" pitchFamily="18" charset="-34"/>
              </a:rPr>
              <a:t>กลยุทธ์ด้านผลิตภัณฑ์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Product Strategy)</a:t>
            </a:r>
            <a:endParaRPr lang="th-TH" sz="3200" smtClean="0">
              <a:latin typeface="Angsana New" pitchFamily="18" charset="-34"/>
            </a:endParaRPr>
          </a:p>
          <a:p>
            <a:pPr lvl="1"/>
            <a:r>
              <a:rPr lang="th-TH" sz="3200" b="1" smtClean="0">
                <a:latin typeface="Angsana New" pitchFamily="18" charset="-34"/>
              </a:rPr>
              <a:t>กลยุทธ์ด้านราคา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(Price Strategy) </a:t>
            </a:r>
            <a:endParaRPr lang="th-TH" sz="3200" smtClean="0">
              <a:latin typeface="Angsana New" pitchFamily="18" charset="-34"/>
            </a:endParaRPr>
          </a:p>
          <a:p>
            <a:pPr lvl="1"/>
            <a:r>
              <a:rPr lang="th-TH" sz="3200" b="1" smtClean="0">
                <a:latin typeface="Angsana New" pitchFamily="18" charset="-34"/>
              </a:rPr>
              <a:t>กลยุทธ์ด้านการจัดจำหน่าย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Place Strategy) </a:t>
            </a:r>
            <a:endParaRPr lang="th-TH" sz="3200" smtClean="0">
              <a:latin typeface="Angsana New" pitchFamily="18" charset="-34"/>
            </a:endParaRPr>
          </a:p>
          <a:p>
            <a:pPr lvl="1"/>
            <a:r>
              <a:rPr lang="th-TH" sz="3200" b="1" smtClean="0">
                <a:latin typeface="Angsana New" pitchFamily="18" charset="-34"/>
              </a:rPr>
              <a:t>กลยุทธ์การส่งเสริมการตลาด </a:t>
            </a:r>
            <a:r>
              <a:rPr lang="th-TH" sz="3200" smtClean="0">
                <a:latin typeface="Angsana New" pitchFamily="18" charset="-34"/>
              </a:rPr>
              <a:t>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Promotion Strategy)</a:t>
            </a:r>
            <a:r>
              <a:rPr lang="th-TH" sz="3200" smtClean="0">
                <a:latin typeface="Angsana New" pitchFamily="18" charset="-34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ส่วนประกอบของแผนการตลาด (ต่อ)</a:t>
            </a:r>
          </a:p>
        </p:txBody>
      </p:sp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569913" y="2565400"/>
            <a:ext cx="82296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h-TH" sz="3200" b="1">
                <a:latin typeface="Angsana New" pitchFamily="18" charset="-34"/>
              </a:rPr>
              <a:t>การจัดทำแผนปฏิบัติการ </a:t>
            </a:r>
            <a:r>
              <a:rPr lang="th-TH" sz="3200">
                <a:latin typeface="Angsana New" pitchFamily="18" charset="-34"/>
              </a:rPr>
              <a:t>(</a:t>
            </a:r>
            <a:r>
              <a:rPr lang="en-US" sz="3200">
                <a:latin typeface="Angsana New" pitchFamily="18" charset="-34"/>
              </a:rPr>
              <a:t>Action Programs)</a:t>
            </a:r>
            <a:r>
              <a:rPr lang="th-TH" sz="3200">
                <a:latin typeface="Angsana New" pitchFamily="18" charset="-34"/>
              </a:rPr>
              <a:t> </a:t>
            </a:r>
            <a:endParaRPr lang="en-US" sz="3200">
              <a:latin typeface="Angsana New" pitchFamily="18" charset="-34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h-TH" sz="3200" b="1">
                <a:latin typeface="Angsana New" pitchFamily="18" charset="-34"/>
              </a:rPr>
              <a:t>งบกำไรขาดทุนโดยประมาณการ </a:t>
            </a:r>
            <a:r>
              <a:rPr lang="th-TH" sz="3200">
                <a:latin typeface="Angsana New" pitchFamily="18" charset="-34"/>
              </a:rPr>
              <a:t>(</a:t>
            </a:r>
            <a:r>
              <a:rPr lang="en-US" sz="3200">
                <a:latin typeface="Angsana New" pitchFamily="18" charset="-34"/>
              </a:rPr>
              <a:t>Projected Profit and Loss Statements)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h-TH" sz="3200" b="1">
                <a:latin typeface="Angsana New" pitchFamily="18" charset="-34"/>
              </a:rPr>
              <a:t>การควบคุมการปฏิบัติงาน</a:t>
            </a:r>
            <a:r>
              <a:rPr lang="th-TH" sz="3200">
                <a:latin typeface="Angsana New" pitchFamily="18" charset="-34"/>
              </a:rPr>
              <a:t> (</a:t>
            </a:r>
            <a:r>
              <a:rPr lang="en-US" sz="3200">
                <a:latin typeface="Angsana New" pitchFamily="18" charset="-34"/>
              </a:rPr>
              <a:t>Implementation Controls)</a:t>
            </a:r>
            <a:endParaRPr lang="th-TH" sz="3200">
              <a:latin typeface="Angsana New" pitchFamily="18" charset="-34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th-TH" sz="360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sz="3600" b="1" smtClean="0">
                <a:solidFill>
                  <a:srgbClr val="7B9899"/>
                </a:solidFill>
                <a:latin typeface="Angsana New" pitchFamily="18" charset="-34"/>
              </a:rPr>
              <a:t>แนวความคิดการดำเนินงานทางการตลาดของ ฟิลิป คอตเลอร์</a:t>
            </a:r>
            <a:r>
              <a:rPr lang="en-US" sz="40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 </a:t>
            </a:r>
            <a:endParaRPr lang="th-TH" sz="4000" b="1" smtClean="0">
              <a:solidFill>
                <a:srgbClr val="7B9899"/>
              </a:solidFill>
              <a:latin typeface="Angsana New" pitchFamily="18" charset="-34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1773238"/>
            <a:ext cx="8504238" cy="3702050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แนวความคิดมุ่งการผลิต</a:t>
            </a:r>
            <a:r>
              <a:rPr lang="th-TH" sz="3600" smtClean="0">
                <a:latin typeface="Angsana New" pitchFamily="18" charset="-34"/>
              </a:rPr>
              <a:t> (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Production Concept)</a:t>
            </a:r>
            <a:endParaRPr lang="th-TH" sz="3600" smtClean="0">
              <a:latin typeface="Angsana New" pitchFamily="18" charset="-34"/>
            </a:endParaRPr>
          </a:p>
          <a:p>
            <a:r>
              <a:rPr lang="th-TH" sz="3600" smtClean="0">
                <a:latin typeface="Angsana New" pitchFamily="18" charset="-34"/>
              </a:rPr>
              <a:t> </a:t>
            </a:r>
            <a:r>
              <a:rPr lang="th-TH" sz="3600" b="1" smtClean="0">
                <a:latin typeface="Angsana New" pitchFamily="18" charset="-34"/>
              </a:rPr>
              <a:t>แนวความคิดมุ่งตัวผลิตภัณฑ์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(Product</a:t>
            </a:r>
            <a:r>
              <a:rPr lang="en-US" sz="3600" b="1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Concept) </a:t>
            </a:r>
            <a:endParaRPr lang="th-TH" sz="3600" smtClean="0">
              <a:latin typeface="Angsana New" pitchFamily="18" charset="-34"/>
            </a:endParaRPr>
          </a:p>
          <a:p>
            <a:r>
              <a:rPr lang="th-TH" sz="3600" b="1" smtClean="0">
                <a:latin typeface="Angsana New" pitchFamily="18" charset="-34"/>
              </a:rPr>
              <a:t>แนวความคิดมุ่งการขาย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 (Selling Concept)</a:t>
            </a:r>
            <a:r>
              <a:rPr lang="th-TH" sz="3600" smtClean="0">
                <a:latin typeface="Angsana New" pitchFamily="18" charset="-34"/>
              </a:rPr>
              <a:t> </a:t>
            </a:r>
          </a:p>
          <a:p>
            <a:r>
              <a:rPr lang="th-TH" sz="3600" b="1" smtClean="0">
                <a:latin typeface="Angsana New" pitchFamily="18" charset="-34"/>
              </a:rPr>
              <a:t>แนวความคิดมุ่งการตลาด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(Marketing Concept) </a:t>
            </a:r>
            <a:endParaRPr lang="th-TH" sz="3600" smtClean="0">
              <a:latin typeface="Angsana New" pitchFamily="18" charset="-34"/>
            </a:endParaRPr>
          </a:p>
          <a:p>
            <a:r>
              <a:rPr lang="th-TH" sz="3600" b="1" smtClean="0">
                <a:latin typeface="Angsana New" pitchFamily="18" charset="-34"/>
              </a:rPr>
              <a:t>แนวความคิดมุ่งการตลาดเพื่อสังคม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(Societal Marketing Concept) </a:t>
            </a:r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b="1" smtClean="0">
                <a:solidFill>
                  <a:srgbClr val="7B9899"/>
                </a:solidFill>
                <a:latin typeface="Angsana New" pitchFamily="18" charset="-34"/>
              </a:rPr>
              <a:t>การตลาดสีเขียว (</a:t>
            </a:r>
            <a:r>
              <a:rPr lang="en-US" sz="40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Green Marketing) </a:t>
            </a:r>
            <a:endParaRPr lang="th-TH" sz="4000" b="1" smtClean="0">
              <a:solidFill>
                <a:srgbClr val="7B9899"/>
              </a:solidFill>
              <a:latin typeface="Angsana New" pitchFamily="18" charset="-34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042988" y="1628775"/>
            <a:ext cx="4103687" cy="4525963"/>
          </a:xfrm>
        </p:spPr>
        <p:txBody>
          <a:bodyPr/>
          <a:lstStyle/>
          <a:p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Recycle</a:t>
            </a:r>
          </a:p>
          <a:p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Reuse</a:t>
            </a:r>
          </a:p>
          <a:p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Reduce</a:t>
            </a:r>
          </a:p>
          <a:p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Refill</a:t>
            </a:r>
          </a:p>
          <a:p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Reject </a:t>
            </a:r>
            <a:endParaRPr lang="th-TH" sz="3600" b="1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5638800" cy="758825"/>
          </a:xfrm>
        </p:spPr>
        <p:txBody>
          <a:bodyPr/>
          <a:lstStyle/>
          <a:p>
            <a:pPr algn="l"/>
            <a:r>
              <a:rPr lang="en-US" sz="40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2.2 </a:t>
            </a:r>
            <a:r>
              <a:rPr lang="th-TH" sz="4000" b="1" smtClean="0">
                <a:solidFill>
                  <a:srgbClr val="7B9899"/>
                </a:solidFill>
                <a:latin typeface="Angsana New" pitchFamily="18" charset="-34"/>
              </a:rPr>
              <a:t>การบริหารการตลาด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1916113"/>
            <a:ext cx="8504238" cy="3846512"/>
          </a:xfrm>
        </p:spPr>
        <p:txBody>
          <a:bodyPr/>
          <a:lstStyle/>
          <a:p>
            <a:r>
              <a:rPr lang="th-TH" sz="3600" b="1" smtClean="0">
                <a:latin typeface="Angsana New" pitchFamily="18" charset="-34"/>
              </a:rPr>
              <a:t>การดำเนินธุรกิจหรือองค์กร </a:t>
            </a:r>
            <a:r>
              <a:rPr lang="th-TH" sz="4000" smtClean="0">
                <a:latin typeface="Angsana New" pitchFamily="18" charset="-34"/>
              </a:rPr>
              <a:t>ก็คือ </a:t>
            </a:r>
            <a:r>
              <a:rPr lang="th-TH" sz="3600" smtClean="0">
                <a:latin typeface="Angsana New" pitchFamily="18" charset="-34"/>
              </a:rPr>
              <a:t>การทำงานร่วมกันของกลุ่มบุคคลภายใต้โครงสร้างและการประสานงานที่ชัดเจนแน่นอน โดยมีวัตถุประสงค์เพื่อให้บรรลุเป้าหมายตามที่กำหนดไว้ ซึ่งต้องอาศัยปัจจัยทางธุรกิจได้แก่ คน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 (Man) </a:t>
            </a:r>
            <a:r>
              <a:rPr lang="th-TH" sz="3600" smtClean="0">
                <a:latin typeface="Angsana New" pitchFamily="18" charset="-34"/>
              </a:rPr>
              <a:t>เงิน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 (Money)</a:t>
            </a:r>
            <a:r>
              <a:rPr lang="th-TH" sz="3600" smtClean="0">
                <a:latin typeface="Angsana New" pitchFamily="18" charset="-34"/>
              </a:rPr>
              <a:t> วัสดุ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(Material)</a:t>
            </a:r>
            <a:r>
              <a:rPr lang="th-TH" sz="3600" smtClean="0">
                <a:latin typeface="Angsana New" pitchFamily="18" charset="-34"/>
              </a:rPr>
              <a:t> เครื่องจักร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 (Machine)</a:t>
            </a:r>
            <a:r>
              <a:rPr lang="th-TH" sz="3600" smtClean="0">
                <a:latin typeface="Angsana New" pitchFamily="18" charset="-34"/>
              </a:rPr>
              <a:t> วิธีการ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(Method)</a:t>
            </a:r>
            <a:r>
              <a:rPr lang="th-TH" sz="3600" smtClean="0">
                <a:latin typeface="Angsana New" pitchFamily="18" charset="-34"/>
              </a:rPr>
              <a:t> และการบริหาร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(Management)</a:t>
            </a:r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14375"/>
          </a:xfrm>
        </p:spPr>
        <p:txBody>
          <a:bodyPr/>
          <a:lstStyle/>
          <a:p>
            <a:r>
              <a:rPr lang="en-US" sz="40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“</a:t>
            </a:r>
            <a:r>
              <a:rPr lang="th-TH" sz="4000" b="1" smtClean="0">
                <a:solidFill>
                  <a:srgbClr val="7B9899"/>
                </a:solidFill>
                <a:latin typeface="Angsana New" pitchFamily="18" charset="-34"/>
              </a:rPr>
              <a:t>การบริหาร”</a:t>
            </a:r>
            <a:endParaRPr lang="th-TH" sz="4000" smtClean="0">
              <a:solidFill>
                <a:srgbClr val="7B9899"/>
              </a:solidFill>
              <a:latin typeface="Angsana New" pitchFamily="18" charset="-34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sz="quarter" idx="1"/>
          </p:nvPr>
        </p:nvSpPr>
        <p:spPr>
          <a:xfrm>
            <a:off x="357188" y="1557338"/>
            <a:ext cx="8535987" cy="4824412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r>
              <a:rPr lang="th-TH" sz="3000" dirty="0" smtClean="0"/>
              <a:t>  ลู</a:t>
            </a:r>
            <a:r>
              <a:rPr lang="th-TH" sz="3000" dirty="0" smtClean="0">
                <a:latin typeface="Angsana New" pitchFamily="18" charset="-34"/>
              </a:rPr>
              <a:t>เทอร์ กูลิค (</a:t>
            </a:r>
            <a:r>
              <a:rPr lang="en-US" sz="3000" dirty="0" smtClean="0">
                <a:latin typeface="Angsana New" pitchFamily="18" charset="-34"/>
              </a:rPr>
              <a:t>Luther </a:t>
            </a:r>
            <a:r>
              <a:rPr lang="en-US" sz="3000" dirty="0" err="1" smtClean="0">
                <a:latin typeface="Angsana New" pitchFamily="18" charset="-34"/>
              </a:rPr>
              <a:t>Gulick</a:t>
            </a:r>
            <a:r>
              <a:rPr lang="en-US" sz="3000" dirty="0" smtClean="0">
                <a:latin typeface="Angsana New" pitchFamily="18" charset="-34"/>
              </a:rPr>
              <a:t>) </a:t>
            </a:r>
            <a:r>
              <a:rPr lang="th-TH" sz="3000" dirty="0" smtClean="0">
                <a:latin typeface="Angsana New" pitchFamily="18" charset="-34"/>
              </a:rPr>
              <a:t>และลินดอล เออร์วิค (</a:t>
            </a:r>
            <a:r>
              <a:rPr lang="en-US" sz="3000" dirty="0" err="1" smtClean="0">
                <a:latin typeface="Angsana New" pitchFamily="18" charset="-34"/>
              </a:rPr>
              <a:t>Lyndall</a:t>
            </a:r>
            <a:r>
              <a:rPr lang="en-US" sz="3000" dirty="0" smtClean="0">
                <a:latin typeface="Angsana New" pitchFamily="18" charset="-34"/>
              </a:rPr>
              <a:t> </a:t>
            </a:r>
            <a:r>
              <a:rPr lang="en-US" sz="3000" dirty="0" err="1" smtClean="0">
                <a:latin typeface="Angsana New" pitchFamily="18" charset="-34"/>
              </a:rPr>
              <a:t>Urwick</a:t>
            </a:r>
            <a:r>
              <a:rPr lang="en-US" sz="3000" dirty="0" smtClean="0">
                <a:latin typeface="Angsana New" pitchFamily="18" charset="-34"/>
              </a:rPr>
              <a:t>)</a:t>
            </a:r>
            <a:r>
              <a:rPr lang="th-TH" sz="3000" dirty="0" smtClean="0">
                <a:latin typeface="Angsana New" pitchFamily="18" charset="-34"/>
              </a:rPr>
              <a:t> กล่าวว่า การบริหารเป็นกระบวนการ ประกอบด้วยขั้นตอนการบริหาร 7 ประการ ได้แก่</a:t>
            </a:r>
            <a:endParaRPr lang="en-US" sz="3000" dirty="0" smtClean="0">
              <a:latin typeface="Angsana New" pitchFamily="18" charset="-34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th-TH" sz="3000" dirty="0" smtClean="0">
                <a:latin typeface="Angsana New" pitchFamily="18" charset="-34"/>
              </a:rPr>
              <a:t>การวางแผน </a:t>
            </a:r>
            <a:r>
              <a:rPr lang="en-US" sz="3000" dirty="0" smtClean="0">
                <a:latin typeface="Angsana New" pitchFamily="18" charset="-34"/>
              </a:rPr>
              <a:t>(Planning)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th-TH" sz="3000" dirty="0" smtClean="0">
                <a:latin typeface="Angsana New" pitchFamily="18" charset="-34"/>
              </a:rPr>
              <a:t>การจัดองค์กร </a:t>
            </a:r>
            <a:r>
              <a:rPr lang="en-US" sz="3000" dirty="0" smtClean="0">
                <a:latin typeface="Angsana New" pitchFamily="18" charset="-34"/>
              </a:rPr>
              <a:t>(Organizing)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th-TH" sz="3000" dirty="0" smtClean="0">
                <a:latin typeface="Angsana New" pitchFamily="18" charset="-34"/>
              </a:rPr>
              <a:t>การบริหารบุคคล</a:t>
            </a:r>
            <a:r>
              <a:rPr lang="en-US" sz="3000" dirty="0" smtClean="0">
                <a:latin typeface="Angsana New" pitchFamily="18" charset="-34"/>
              </a:rPr>
              <a:t> (Staffing)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th-TH" sz="3000" dirty="0" smtClean="0">
                <a:latin typeface="Angsana New" pitchFamily="18" charset="-34"/>
              </a:rPr>
              <a:t>การอำนวยการ </a:t>
            </a:r>
            <a:r>
              <a:rPr lang="en-US" sz="3000" dirty="0" smtClean="0">
                <a:latin typeface="Angsana New" pitchFamily="18" charset="-34"/>
              </a:rPr>
              <a:t>(Directing)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th-TH" sz="3000" dirty="0" smtClean="0">
                <a:latin typeface="Angsana New" pitchFamily="18" charset="-34"/>
              </a:rPr>
              <a:t>การประสานงาน </a:t>
            </a:r>
            <a:r>
              <a:rPr lang="en-US" sz="3000" dirty="0" smtClean="0">
                <a:latin typeface="Angsana New" pitchFamily="18" charset="-34"/>
              </a:rPr>
              <a:t>(Coordinating)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th-TH" sz="3000" dirty="0" smtClean="0">
                <a:latin typeface="Angsana New" pitchFamily="18" charset="-34"/>
              </a:rPr>
              <a:t>การรายงาน </a:t>
            </a:r>
            <a:r>
              <a:rPr lang="en-US" sz="3000" dirty="0" smtClean="0">
                <a:latin typeface="Angsana New" pitchFamily="18" charset="-34"/>
              </a:rPr>
              <a:t>(Reporting)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th-TH" sz="3000" dirty="0" smtClean="0">
                <a:latin typeface="Angsana New" pitchFamily="18" charset="-34"/>
              </a:rPr>
              <a:t>การงบประมาณ </a:t>
            </a:r>
            <a:r>
              <a:rPr lang="en-US" sz="3000" dirty="0" smtClean="0">
                <a:latin typeface="Angsana New" pitchFamily="18" charset="-34"/>
              </a:rPr>
              <a:t>(Budgeting)</a:t>
            </a:r>
          </a:p>
          <a:p>
            <a:pPr marL="274320" indent="-274320" fontAlgn="auto">
              <a:spcAft>
                <a:spcPts val="0"/>
              </a:spcAft>
              <a:buFontTx/>
              <a:buNone/>
              <a:defRPr/>
            </a:pPr>
            <a:r>
              <a:rPr lang="th-TH" sz="3000" dirty="0" smtClean="0">
                <a:latin typeface="Angsana New" pitchFamily="18" charset="-34"/>
              </a:rPr>
              <a:t>	หรือรวมเรียกว่า  </a:t>
            </a:r>
            <a:r>
              <a:rPr lang="th-TH" sz="3000" dirty="0" smtClean="0">
                <a:solidFill>
                  <a:srgbClr val="FF0000"/>
                </a:solidFill>
                <a:latin typeface="Angsana New" pitchFamily="18" charset="-34"/>
              </a:rPr>
              <a:t>โพสคอร์บ ( </a:t>
            </a:r>
            <a:r>
              <a:rPr lang="en-US" sz="3000" dirty="0" smtClean="0">
                <a:solidFill>
                  <a:srgbClr val="FF0000"/>
                </a:solidFill>
                <a:latin typeface="Angsana New" pitchFamily="18" charset="-34"/>
              </a:rPr>
              <a:t>POSDC</a:t>
            </a:r>
            <a:r>
              <a:rPr lang="en-US" sz="3000" dirty="0">
                <a:solidFill>
                  <a:srgbClr val="FF0000"/>
                </a:solidFill>
                <a:latin typeface="Angsana New" pitchFamily="18" charset="-34"/>
              </a:rPr>
              <a:t>O</a:t>
            </a:r>
            <a:r>
              <a:rPr lang="en-US" sz="3000" dirty="0" smtClean="0">
                <a:solidFill>
                  <a:srgbClr val="FF0000"/>
                </a:solidFill>
                <a:latin typeface="Angsana New" pitchFamily="18" charset="-34"/>
              </a:rPr>
              <a:t>RB)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th-T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88"/>
          </a:xfrm>
        </p:spPr>
        <p:txBody>
          <a:bodyPr/>
          <a:lstStyle/>
          <a:p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“</a:t>
            </a:r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การบริหาร”</a:t>
            </a:r>
            <a:endParaRPr lang="th-TH" sz="4400" b="1" smtClean="0">
              <a:solidFill>
                <a:srgbClr val="7B9899"/>
              </a:solidFill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214313" y="1557338"/>
            <a:ext cx="8715375" cy="4751387"/>
          </a:xfrm>
        </p:spPr>
        <p:txBody>
          <a:bodyPr/>
          <a:lstStyle/>
          <a:p>
            <a:pPr>
              <a:buFontTx/>
              <a:buNone/>
            </a:pPr>
            <a:r>
              <a:rPr lang="th-TH" sz="3200" smtClean="0">
                <a:latin typeface="Angsana New" pitchFamily="18" charset="-34"/>
              </a:rPr>
              <a:t>เฮนรี ฟาโยล 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Henry Fayol) </a:t>
            </a:r>
            <a:r>
              <a:rPr lang="th-TH" sz="3200" smtClean="0">
                <a:latin typeface="Angsana New" pitchFamily="18" charset="-34"/>
              </a:rPr>
              <a:t>มีแนวคิดกับการบริหารว่าเป็นกระบวนการ ประกอบด้วยขั้นตอนการบริหาร 5 ประการ คือ</a:t>
            </a:r>
            <a:endParaRPr lang="en-US" sz="320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smtClean="0">
                <a:latin typeface="Angsana New" pitchFamily="18" charset="-34"/>
              </a:rPr>
              <a:t>การวางแผน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(Planning)</a:t>
            </a:r>
          </a:p>
          <a:p>
            <a:r>
              <a:rPr lang="th-TH" sz="3200" smtClean="0">
                <a:latin typeface="Angsana New" pitchFamily="18" charset="-34"/>
              </a:rPr>
              <a:t>การจัดองค์กร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(Organizing)</a:t>
            </a:r>
          </a:p>
          <a:p>
            <a:r>
              <a:rPr lang="th-TH" sz="3200" smtClean="0">
                <a:latin typeface="Angsana New" pitchFamily="18" charset="-34"/>
              </a:rPr>
              <a:t>การบังคับบัญชา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(Commanding)</a:t>
            </a:r>
          </a:p>
          <a:p>
            <a:r>
              <a:rPr lang="th-TH" sz="3200" smtClean="0">
                <a:latin typeface="Angsana New" pitchFamily="18" charset="-34"/>
              </a:rPr>
              <a:t>การประสานงาน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(Coordinating)</a:t>
            </a:r>
          </a:p>
          <a:p>
            <a:r>
              <a:rPr lang="th-TH" sz="3200" smtClean="0">
                <a:latin typeface="Angsana New" pitchFamily="18" charset="-34"/>
              </a:rPr>
              <a:t>การควบคุมงาน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(Controlling)</a:t>
            </a:r>
          </a:p>
          <a:p>
            <a:pPr>
              <a:buFontTx/>
              <a:buNone/>
            </a:pPr>
            <a:r>
              <a:rPr lang="th-TH" sz="3200" smtClean="0">
                <a:latin typeface="Angsana New" pitchFamily="18" charset="-34"/>
              </a:rPr>
              <a:t>	หรือรวมเรียกว่า  พอคค์ (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POCCC)</a:t>
            </a:r>
          </a:p>
          <a:p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857250"/>
          </a:xfrm>
        </p:spPr>
        <p:txBody>
          <a:bodyPr/>
          <a:lstStyle/>
          <a:p>
            <a:r>
              <a:rPr lang="en-US" sz="4400" b="1" smtClean="0">
                <a:solidFill>
                  <a:srgbClr val="7B9899"/>
                </a:solidFill>
                <a:latin typeface="Angsana New" pitchFamily="18" charset="-34"/>
                <a:cs typeface="Cordia New" pitchFamily="34" charset="-34"/>
              </a:rPr>
              <a:t>“</a:t>
            </a:r>
            <a:r>
              <a:rPr lang="th-TH" sz="4400" b="1" smtClean="0">
                <a:solidFill>
                  <a:srgbClr val="7B9899"/>
                </a:solidFill>
                <a:latin typeface="Angsana New" pitchFamily="18" charset="-34"/>
              </a:rPr>
              <a:t>การบริหาร”</a:t>
            </a:r>
            <a:endParaRPr lang="th-TH" sz="4400" smtClean="0">
              <a:solidFill>
                <a:srgbClr val="7B9899"/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sz="quarter" idx="1"/>
          </p:nvPr>
        </p:nvSpPr>
        <p:spPr>
          <a:xfrm>
            <a:off x="0" y="1412875"/>
            <a:ext cx="9144000" cy="4968875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th-TH" dirty="0" smtClean="0">
              <a:latin typeface="Angsana New" pitchFamily="18" charset="-34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th-TH" sz="3200" dirty="0" smtClean="0">
                <a:latin typeface="Angsana New" pitchFamily="18" charset="-34"/>
              </a:rPr>
              <a:t>แฮโรลด์ คูนตซ์ </a:t>
            </a:r>
            <a:r>
              <a:rPr lang="en-US" sz="3200" dirty="0" smtClean="0">
                <a:latin typeface="Angsana New" pitchFamily="18" charset="-34"/>
              </a:rPr>
              <a:t>(Harold Koontz) </a:t>
            </a:r>
            <a:r>
              <a:rPr lang="th-TH" sz="3200" dirty="0" smtClean="0">
                <a:latin typeface="Angsana New" pitchFamily="18" charset="-34"/>
              </a:rPr>
              <a:t>ได้ให้ความหมาย</a:t>
            </a:r>
            <a:r>
              <a:rPr lang="en-US" sz="3200" dirty="0" smtClean="0">
                <a:latin typeface="Angsana New" pitchFamily="18" charset="-34"/>
              </a:rPr>
              <a:t> </a:t>
            </a:r>
            <a:r>
              <a:rPr lang="th-TH" sz="3200" dirty="0" smtClean="0">
                <a:latin typeface="Angsana New" pitchFamily="18" charset="-34"/>
              </a:rPr>
              <a:t>ของการจัดการว่า </a:t>
            </a:r>
            <a:r>
              <a:rPr lang="en-US" sz="3200" dirty="0" smtClean="0">
                <a:latin typeface="Angsana New" pitchFamily="18" charset="-34"/>
              </a:rPr>
              <a:t>“</a:t>
            </a:r>
            <a:r>
              <a:rPr lang="th-TH" sz="3200" dirty="0" smtClean="0">
                <a:latin typeface="Angsana New" pitchFamily="18" charset="-34"/>
              </a:rPr>
              <a:t>การจัดการหมายถึง</a:t>
            </a:r>
            <a:r>
              <a:rPr lang="en-US" sz="3200" dirty="0" smtClean="0">
                <a:latin typeface="Angsana New" pitchFamily="18" charset="-34"/>
              </a:rPr>
              <a:t> </a:t>
            </a:r>
            <a:r>
              <a:rPr lang="th-TH" sz="3200" dirty="0" smtClean="0">
                <a:latin typeface="Angsana New" pitchFamily="18" charset="-34"/>
              </a:rPr>
              <a:t>การดำเนินงานให้บรรลุวัตถุประสงค์ที่ตั้งไว้ โดยอาศัยปัจจัยทั้งหลาย ได้แก่ คน เงิน วัสดุ เป็นอุปกรณ์จัดการนั้น</a:t>
            </a:r>
            <a:r>
              <a:rPr lang="en-US" sz="3200" dirty="0" smtClean="0">
                <a:latin typeface="Angsana New" pitchFamily="18" charset="-34"/>
              </a:rPr>
              <a:t>”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th-TH" sz="3200" dirty="0" smtClean="0">
                <a:latin typeface="Angsana New" pitchFamily="18" charset="-34"/>
              </a:rPr>
              <a:t>การบริหาร คือ กลุ่มของกิจกรรม</a:t>
            </a:r>
            <a:r>
              <a:rPr lang="en-US" sz="3200" dirty="0" smtClean="0">
                <a:latin typeface="Angsana New" pitchFamily="18" charset="-34"/>
              </a:rPr>
              <a:t> </a:t>
            </a:r>
            <a:r>
              <a:rPr lang="th-TH" sz="3200" dirty="0" smtClean="0">
                <a:latin typeface="Angsana New" pitchFamily="18" charset="-34"/>
              </a:rPr>
              <a:t>ประกอบด้วย การวางแผน</a:t>
            </a:r>
            <a:r>
              <a:rPr lang="en-US" sz="3200" dirty="0" smtClean="0">
                <a:latin typeface="Angsana New" pitchFamily="18" charset="-34"/>
              </a:rPr>
              <a:t> (Planning) </a:t>
            </a:r>
            <a:r>
              <a:rPr lang="th-TH" sz="3200" dirty="0" smtClean="0">
                <a:latin typeface="Angsana New" pitchFamily="18" charset="-34"/>
              </a:rPr>
              <a:t>การจัดองค์กร </a:t>
            </a:r>
            <a:r>
              <a:rPr lang="en-US" sz="3200" dirty="0" smtClean="0">
                <a:latin typeface="Angsana New" pitchFamily="18" charset="-34"/>
              </a:rPr>
              <a:t>(Organizing)</a:t>
            </a:r>
            <a:r>
              <a:rPr lang="th-TH" sz="3200" dirty="0" smtClean="0">
                <a:latin typeface="Angsana New" pitchFamily="18" charset="-34"/>
              </a:rPr>
              <a:t> การสั่งการหรือการอำนวยการ </a:t>
            </a:r>
            <a:r>
              <a:rPr lang="en-US" sz="3200" dirty="0" smtClean="0">
                <a:latin typeface="Angsana New" pitchFamily="18" charset="-34"/>
              </a:rPr>
              <a:t>(Directing)</a:t>
            </a:r>
            <a:r>
              <a:rPr lang="th-TH" sz="3200" dirty="0" smtClean="0">
                <a:latin typeface="Angsana New" pitchFamily="18" charset="-34"/>
              </a:rPr>
              <a:t> และการควบคุมงาน </a:t>
            </a:r>
            <a:r>
              <a:rPr lang="en-US" sz="3200" dirty="0" smtClean="0">
                <a:latin typeface="Angsana New" pitchFamily="18" charset="-34"/>
              </a:rPr>
              <a:t>(Controlling)</a:t>
            </a:r>
            <a:r>
              <a:rPr lang="th-TH" sz="3200" dirty="0" smtClean="0">
                <a:latin typeface="Angsana New" pitchFamily="18" charset="-34"/>
              </a:rPr>
              <a:t> ซึ่งมีความสัมพันธ์โดยตรงกับทรัพยากรขององค์กร (6 </a:t>
            </a:r>
            <a:r>
              <a:rPr lang="en-US" sz="3200" dirty="0" smtClean="0">
                <a:latin typeface="Angsana New" pitchFamily="18" charset="-34"/>
              </a:rPr>
              <a:t>M’s</a:t>
            </a:r>
            <a:r>
              <a:rPr lang="th-TH" sz="3200" dirty="0" smtClean="0">
                <a:latin typeface="Angsana New" pitchFamily="18" charset="-34"/>
              </a:rPr>
              <a:t>) เพื่อนำไปใช้ให้เกิดประโยชน์ และด้วยจุดมุ่งหมายสำคัญในการบรรลุความสำเร็จตามเป้าหมายขององค์กร อย่างมีประสิทธิภาพและเกิดประสิทธิผลครบถ้วน </a:t>
            </a:r>
            <a:endParaRPr lang="en-US" sz="3200" dirty="0" smtClean="0">
              <a:latin typeface="Angsana New" pitchFamily="18" charset="-34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th-TH" dirty="0" smtClean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smtClean="0">
                <a:solidFill>
                  <a:srgbClr val="7B9899"/>
                </a:solidFill>
              </a:rPr>
              <a:t>ความหมายของการบริหารการตลาด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1"/>
          </p:nvPr>
        </p:nvSpPr>
        <p:spPr>
          <a:xfrm>
            <a:off x="250825" y="1700213"/>
            <a:ext cx="8715375" cy="4349750"/>
          </a:xfrm>
        </p:spPr>
        <p:txBody>
          <a:bodyPr/>
          <a:lstStyle/>
          <a:p>
            <a:r>
              <a:rPr lang="th-TH" sz="4400" smtClean="0">
                <a:latin typeface="Angsana New" pitchFamily="18" charset="-34"/>
              </a:rPr>
              <a:t>การบริหารการตลาด</a:t>
            </a:r>
            <a:r>
              <a:rPr lang="en-US" sz="440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400" smtClean="0">
                <a:latin typeface="Angsana New" pitchFamily="18" charset="-34"/>
              </a:rPr>
              <a:t>(</a:t>
            </a:r>
            <a:r>
              <a:rPr lang="en-US" sz="4400" smtClean="0">
                <a:latin typeface="Angsana New" pitchFamily="18" charset="-34"/>
                <a:cs typeface="Angsana New" pitchFamily="18" charset="-34"/>
              </a:rPr>
              <a:t>Marketing Management)</a:t>
            </a:r>
            <a:r>
              <a:rPr lang="th-TH" sz="4400" smtClean="0">
                <a:latin typeface="Angsana New" pitchFamily="18" charset="-34"/>
              </a:rPr>
              <a:t> หมายถึง การวิเคราะห์ การวางแผนการปฏิบัติการ และการควบคุมโปรแกรมที่ได้ถูกออกแบบไว้อย่างสร้างสรรค์ ธำรงรักษาผลประโยชน์จากการแลกเปลี่ยนกับผู้ซื้อเป้าหมาย โดยมีจุดมุ่งหมายเพื่อให้บรรลุวัตถุประสงค์ขององค์กร (</a:t>
            </a:r>
            <a:r>
              <a:rPr lang="en-US" sz="4400" smtClean="0">
                <a:latin typeface="Angsana New" pitchFamily="18" charset="-34"/>
                <a:cs typeface="Angsana New" pitchFamily="18" charset="-34"/>
              </a:rPr>
              <a:t>Kotler. 2545:10)</a:t>
            </a:r>
          </a:p>
          <a:p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1283</TotalTime>
  <Words>1184</Words>
  <Application>Microsoft Office PowerPoint</Application>
  <PresentationFormat>On-screen Show (4:3)</PresentationFormat>
  <Paragraphs>122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Angsana New</vt:lpstr>
      <vt:lpstr>Georgia</vt:lpstr>
      <vt:lpstr>Cordia New</vt:lpstr>
      <vt:lpstr>Wingdings 2</vt:lpstr>
      <vt:lpstr>Wingdings</vt:lpstr>
      <vt:lpstr>Calibri</vt:lpstr>
      <vt:lpstr>Civic</vt:lpstr>
      <vt:lpstr>หน่วยที่ 2</vt:lpstr>
      <vt:lpstr>2.1 แนวความคิดทางการตลาด</vt:lpstr>
      <vt:lpstr>แนวความคิดการดำเนินงานทางการตลาดของ ฟิลิป คอตเลอร์ </vt:lpstr>
      <vt:lpstr>การตลาดสีเขียว (Green Marketing) </vt:lpstr>
      <vt:lpstr>2.2 การบริหารการตลาด</vt:lpstr>
      <vt:lpstr>“การบริหาร”</vt:lpstr>
      <vt:lpstr>“การบริหาร”</vt:lpstr>
      <vt:lpstr>“การบริหาร”</vt:lpstr>
      <vt:lpstr>ความหมายของการบริหารการตลาด</vt:lpstr>
      <vt:lpstr>ความหมายของการบริหารการตลาด (ต่อ)</vt:lpstr>
      <vt:lpstr>2.3 กระบวนการบริหารการตลาด</vt:lpstr>
      <vt:lpstr>กระบวนการบริหารการตลาด</vt:lpstr>
      <vt:lpstr>วิเคราะห์ SWOT ก่อนวางแผน</vt:lpstr>
      <vt:lpstr>กระบวนการบริหารการตลาด (ต่อ)</vt:lpstr>
      <vt:lpstr>กระบวนการบริหารการตลาด (ต่อ)</vt:lpstr>
      <vt:lpstr>2.4 การวางแผนการตลาด</vt:lpstr>
      <vt:lpstr>2.4 การวางแผนการตลาด (ต่อ)</vt:lpstr>
      <vt:lpstr>ส่วนประกอบของแผนการตลาด </vt:lpstr>
      <vt:lpstr>ส่วนประกอบของแผนการตลาด</vt:lpstr>
      <vt:lpstr>ส่วนประกอบของแผนการตลาด </vt:lpstr>
      <vt:lpstr>ส่วนประกอบของแผนการตลาด </vt:lpstr>
      <vt:lpstr>ส่วนประกอบของแผนการตลาด </vt:lpstr>
      <vt:lpstr>ส่วนประกอบของแผนการตลาด </vt:lpstr>
      <vt:lpstr>ส่วนประกอบของแผนการตลาด </vt:lpstr>
      <vt:lpstr>ส่วนประกอบของแผนการตลาด </vt:lpstr>
      <vt:lpstr>วัตถุประสงค์ทางการตลาด </vt:lpstr>
      <vt:lpstr>ส่วนประกอบของแผนการตลาด </vt:lpstr>
      <vt:lpstr>ส่วนประกอบของแผนการตลาด (ต่อ)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2</dc:title>
  <dc:creator>ideapad G460</dc:creator>
  <cp:lastModifiedBy>aom</cp:lastModifiedBy>
  <cp:revision>65</cp:revision>
  <dcterms:created xsi:type="dcterms:W3CDTF">2010-08-29T13:14:32Z</dcterms:created>
  <dcterms:modified xsi:type="dcterms:W3CDTF">2015-05-30T02:26:54Z</dcterms:modified>
</cp:coreProperties>
</file>