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4"/>
  </p:notesMasterIdLst>
  <p:sldIdLst>
    <p:sldId id="257" r:id="rId2"/>
    <p:sldId id="258" r:id="rId3"/>
    <p:sldId id="259" r:id="rId4"/>
    <p:sldId id="267" r:id="rId5"/>
    <p:sldId id="260" r:id="rId6"/>
    <p:sldId id="261" r:id="rId7"/>
    <p:sldId id="269" r:id="rId8"/>
    <p:sldId id="271" r:id="rId9"/>
    <p:sldId id="268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48445D6-686C-4FCB-8F1B-10221756EAFD}" type="datetimeFigureOut">
              <a:rPr lang="th-TH"/>
              <a:pPr>
                <a:defRPr/>
              </a:pPr>
              <a:t>30/05/58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753132FC-A2D8-4EBE-BE33-C79E36A76EE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73277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cs typeface="Cordia New" pitchFamily="34" charset="-34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B5F1C81E-ECAD-4DF7-91D7-998942CB2542}" type="slidenum">
              <a:rPr lang="th-TH" sz="1200" smtClean="0"/>
              <a:pPr eaLnBrk="1" hangingPunct="1"/>
              <a:t>1</a:t>
            </a:fld>
            <a:endParaRPr lang="th-TH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cs typeface="Cordia New" pitchFamily="34" charset="-34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7FF58A07-C695-42DE-A671-A139F4BBA809}" type="slidenum">
              <a:rPr lang="th-TH" sz="1200" smtClean="0"/>
              <a:pPr eaLnBrk="1" hangingPunct="1"/>
              <a:t>4</a:t>
            </a:fld>
            <a:endParaRPr lang="th-TH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cs typeface="Cordia New" pitchFamily="34" charset="-34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90F10C3A-4021-4EB3-A2EB-AE655E964B43}" type="slidenum">
              <a:rPr lang="th-TH" sz="1200" smtClean="0"/>
              <a:pPr eaLnBrk="1" hangingPunct="1"/>
              <a:t>10</a:t>
            </a:fld>
            <a:endParaRPr lang="th-TH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25765BEF-5F4B-4461-9058-EC2BD462E1F4}" type="slidenum">
              <a:rPr lang="th-TH" sz="1200" smtClean="0"/>
              <a:pPr eaLnBrk="1" hangingPunct="1"/>
              <a:t>11</a:t>
            </a:fld>
            <a:endParaRPr lang="th-TH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85800" y="339883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AC37D-EAA1-4F6A-8764-6A0DB3C799F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7171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33A42-1D56-4F19-BCAB-3A9D8855025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36628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B683F-B1F2-40B0-89FE-6750E3347AA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07874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5A90C-23D2-4318-84F9-259F6E590B1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71163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731838" y="459898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528C5-B7E0-4661-8500-B2248D45635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97285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E7DF7-9D64-43F2-91AF-50EE7DDDBB7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3489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rot="5400000">
            <a:off x="2218531" y="4045744"/>
            <a:ext cx="470852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2E417-4B41-4447-9394-B4E484CEC23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412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BE1FE-36FB-40B0-BC10-EE563004A75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8547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6C75B-44EF-42CB-995E-BB59D00361F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13622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-13494" y="3580607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BBC5B-638D-4A8A-90A8-9B5B8F981BB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2038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2BDBA-68F6-4FEE-8390-F1A1D17905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26656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F9A5267-8AA1-48C2-8BAD-D96DBA0E1BF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796" r:id="rId2"/>
    <p:sldLayoutId id="2147483804" r:id="rId3"/>
    <p:sldLayoutId id="2147483797" r:id="rId4"/>
    <p:sldLayoutId id="2147483805" r:id="rId5"/>
    <p:sldLayoutId id="2147483798" r:id="rId6"/>
    <p:sldLayoutId id="2147483799" r:id="rId7"/>
    <p:sldLayoutId id="2147483806" r:id="rId8"/>
    <p:sldLayoutId id="2147483800" r:id="rId9"/>
    <p:sldLayoutId id="2147483801" r:id="rId10"/>
    <p:sldLayoutId id="214748380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Cordia New" pitchFamily="34" charset="-34"/>
        </a:defRPr>
      </a:lvl9pPr>
    </p:titleStyle>
    <p:bodyStyle>
      <a:lvl1pPr marL="182563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365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35150" y="692150"/>
            <a:ext cx="4968875" cy="108108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800" b="1" dirty="0" smtClean="0">
                <a:latin typeface="Angsana New" pitchFamily="18" charset="-34"/>
              </a:rPr>
              <a:t>หน่วยที่ 3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00113" y="1916113"/>
            <a:ext cx="7200900" cy="135731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800" b="1" dirty="0" smtClean="0">
                <a:latin typeface="Angsana New" pitchFamily="18" charset="-34"/>
              </a:rPr>
              <a:t>บทบาทและหน้าที่การตลาด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3.2 </a:t>
            </a:r>
            <a:r>
              <a:rPr lang="th-TH" b="1" dirty="0" smtClean="0">
                <a:latin typeface="Angsana New" pitchFamily="18" charset="-34"/>
              </a:rPr>
              <a:t>หน้าที่ทางการตลาด</a:t>
            </a:r>
            <a:r>
              <a:rPr lang="en-US" b="1" dirty="0" smtClean="0">
                <a:latin typeface="Angsana New" pitchFamily="18" charset="-34"/>
              </a:rPr>
              <a:t> </a:t>
            </a:r>
            <a:r>
              <a:rPr lang="th-TH" b="1" dirty="0" smtClean="0">
                <a:latin typeface="Angsana New" pitchFamily="18" charset="-34"/>
              </a:rPr>
              <a:t>(ต่อ)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3700463"/>
          </a:xfrm>
        </p:spPr>
        <p:txBody>
          <a:bodyPr/>
          <a:lstStyle/>
          <a:p>
            <a:pPr>
              <a:buFontTx/>
              <a:buNone/>
            </a:pPr>
            <a:r>
              <a:rPr lang="en-US" sz="4000" b="1" smtClean="0">
                <a:latin typeface="Angsana New" pitchFamily="18" charset="-34"/>
                <a:cs typeface="Cordia New" pitchFamily="34" charset="-34"/>
              </a:rPr>
              <a:t>3.2.2 </a:t>
            </a:r>
            <a:r>
              <a:rPr lang="th-TH" sz="4000" b="1" smtClean="0">
                <a:latin typeface="Angsana New" pitchFamily="18" charset="-34"/>
              </a:rPr>
              <a:t> หน้าที่ที่เกี่ยวกับการกระจายสินค้า</a:t>
            </a:r>
            <a:r>
              <a:rPr lang="th-TH" sz="4000" smtClean="0">
                <a:latin typeface="Angsana New" pitchFamily="18" charset="-34"/>
              </a:rPr>
              <a:t> (</a:t>
            </a:r>
            <a:r>
              <a:rPr lang="en-US" sz="4000" smtClean="0">
                <a:latin typeface="Angsana New" pitchFamily="18" charset="-34"/>
                <a:cs typeface="Cordia New" pitchFamily="34" charset="-34"/>
              </a:rPr>
              <a:t>Physical </a:t>
            </a:r>
            <a:r>
              <a:rPr lang="th-TH" sz="4000" smtClean="0">
                <a:latin typeface="Angsana New" pitchFamily="18" charset="-34"/>
              </a:rPr>
              <a:t>	</a:t>
            </a:r>
            <a:r>
              <a:rPr lang="en-US" sz="4000" smtClean="0">
                <a:latin typeface="Angsana New" pitchFamily="18" charset="-34"/>
                <a:cs typeface="Cordia New" pitchFamily="34" charset="-34"/>
              </a:rPr>
              <a:t>Distribution Functions)</a:t>
            </a:r>
            <a:endParaRPr lang="th-TH" sz="4000" b="1" smtClean="0">
              <a:latin typeface="Angsana New" pitchFamily="18" charset="-34"/>
            </a:endParaRPr>
          </a:p>
          <a:p>
            <a:r>
              <a:rPr lang="th-TH" sz="4000" b="1" smtClean="0">
                <a:latin typeface="Angsana New" pitchFamily="18" charset="-34"/>
              </a:rPr>
              <a:t>การกระจายสินค้า</a:t>
            </a:r>
            <a:r>
              <a:rPr lang="th-TH" sz="4000" smtClean="0">
                <a:latin typeface="Angsana New" pitchFamily="18" charset="-34"/>
              </a:rPr>
              <a:t> หมายถึง การจัดส่งสินค้าจากผู้ผลิตไปยังสถานที่ที่เหมาะสม ในวัน เวลาที่ถูกต้องเหมาะสม ด้วยต้นทุนที่ต่ำที่สุด (</a:t>
            </a:r>
            <a:r>
              <a:rPr lang="en-US" sz="4000" smtClean="0">
                <a:latin typeface="Angsana New" pitchFamily="18" charset="-34"/>
                <a:cs typeface="Cordia New" pitchFamily="34" charset="-34"/>
              </a:rPr>
              <a:t>Kotler.2003: 554) </a:t>
            </a:r>
            <a:endParaRPr lang="th-TH" sz="40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3.2 </a:t>
            </a:r>
            <a:r>
              <a:rPr lang="th-TH" b="1" dirty="0" smtClean="0">
                <a:latin typeface="Angsana New" pitchFamily="18" charset="-34"/>
              </a:rPr>
              <a:t>หน้าที่ทางการตลาด</a:t>
            </a:r>
            <a:r>
              <a:rPr lang="en-US" b="1" dirty="0" smtClean="0">
                <a:latin typeface="Angsana New" pitchFamily="18" charset="-34"/>
              </a:rPr>
              <a:t> </a:t>
            </a:r>
            <a:r>
              <a:rPr lang="th-TH" b="1" dirty="0" smtClean="0">
                <a:latin typeface="Angsana New" pitchFamily="18" charset="-34"/>
              </a:rPr>
              <a:t>(ต่อ)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4438"/>
            <a:ext cx="8229600" cy="41592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 smtClean="0">
                <a:latin typeface="Angsana New" pitchFamily="18" charset="-34"/>
                <a:cs typeface="Cordia New" pitchFamily="34" charset="-34"/>
              </a:rPr>
              <a:t>3.2.2 </a:t>
            </a:r>
            <a:r>
              <a:rPr lang="th-TH" b="1" smtClean="0">
                <a:latin typeface="Angsana New" pitchFamily="18" charset="-34"/>
              </a:rPr>
              <a:t>หน้าที่ที่เกี่ยวกับการกระจายสินค้า</a:t>
            </a:r>
            <a:r>
              <a:rPr lang="th-TH" smtClean="0">
                <a:latin typeface="Angsana New" pitchFamily="18" charset="-34"/>
              </a:rPr>
              <a:t>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Physical Distribution Functions) </a:t>
            </a:r>
            <a:endParaRPr lang="th-TH" smtClean="0">
              <a:latin typeface="Angsana New" pitchFamily="18" charset="-34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th-TH" smtClean="0">
                <a:latin typeface="Angsana New" pitchFamily="18" charset="-34"/>
              </a:rPr>
              <a:t>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3.2.2.1</a:t>
            </a:r>
            <a:r>
              <a:rPr lang="th-TH" smtClean="0">
                <a:latin typeface="Angsana New" pitchFamily="18" charset="-34"/>
              </a:rPr>
              <a:t> การขนส่ง 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Transportation)</a:t>
            </a:r>
            <a:endParaRPr lang="th-TH" smtClean="0">
              <a:latin typeface="Angsana New" pitchFamily="18" charset="-34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th-TH" smtClean="0">
                <a:latin typeface="Angsana New" pitchFamily="18" charset="-34"/>
              </a:rPr>
              <a:t>	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1) </a:t>
            </a:r>
            <a:r>
              <a:rPr lang="th-TH" smtClean="0">
                <a:latin typeface="Angsana New" pitchFamily="18" charset="-34"/>
              </a:rPr>
              <a:t>การขนส่งทางบก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h-TH" smtClean="0">
                <a:latin typeface="Angsana New" pitchFamily="18" charset="-34"/>
              </a:rPr>
              <a:t>	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2) </a:t>
            </a:r>
            <a:r>
              <a:rPr lang="th-TH" smtClean="0">
                <a:latin typeface="Angsana New" pitchFamily="18" charset="-34"/>
              </a:rPr>
              <a:t>การขนส่งทางน้ำ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h-TH" smtClean="0">
                <a:latin typeface="Angsana New" pitchFamily="18" charset="-34"/>
              </a:rPr>
              <a:t>	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3 )</a:t>
            </a:r>
            <a:r>
              <a:rPr lang="th-TH" smtClean="0">
                <a:latin typeface="Angsana New" pitchFamily="18" charset="-34"/>
              </a:rPr>
              <a:t> การขนส่งทางอากาศ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h-TH" smtClean="0">
                <a:latin typeface="Angsana New" pitchFamily="18" charset="-34"/>
              </a:rPr>
              <a:t>	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4) </a:t>
            </a:r>
            <a:r>
              <a:rPr lang="th-TH" smtClean="0">
                <a:latin typeface="Angsana New" pitchFamily="18" charset="-34"/>
              </a:rPr>
              <a:t>การขนส่งทางท่อ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h-TH" smtClean="0">
                <a:latin typeface="Angsana New" pitchFamily="18" charset="-34"/>
              </a:rPr>
              <a:t>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3.2.2.2 </a:t>
            </a:r>
            <a:r>
              <a:rPr lang="th-TH" smtClean="0">
                <a:latin typeface="Angsana New" pitchFamily="18" charset="-34"/>
              </a:rPr>
              <a:t>การเก็บรักษาและการคลังสินค้า 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(Storing and Warehousing)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		1) </a:t>
            </a:r>
            <a:r>
              <a:rPr lang="th-TH" smtClean="0">
                <a:latin typeface="Angsana New" pitchFamily="18" charset="-34"/>
              </a:rPr>
              <a:t>คลังสินค้าเอกชน 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Private Warehouse)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		2) </a:t>
            </a:r>
            <a:r>
              <a:rPr lang="th-TH" smtClean="0">
                <a:latin typeface="Angsana New" pitchFamily="18" charset="-34"/>
              </a:rPr>
              <a:t>คลังสินค้าสาธารณะหรือคลังสินค้าให้เช่า 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Public Warehouse)</a:t>
            </a:r>
            <a:r>
              <a:rPr lang="th-TH" smtClean="0">
                <a:latin typeface="Angsana New" pitchFamily="18" charset="-34"/>
              </a:rPr>
              <a:t> 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smtClean="0">
                <a:latin typeface="Angsana New" pitchFamily="18" charset="-34"/>
              </a:rPr>
              <a:t>3.2 </a:t>
            </a:r>
            <a:r>
              <a:rPr lang="th-TH" b="1" smtClean="0">
                <a:latin typeface="Angsana New" pitchFamily="18" charset="-34"/>
              </a:rPr>
              <a:t>หน้าที่ทางการตลาด</a:t>
            </a:r>
            <a:r>
              <a:rPr lang="en-US" b="1" smtClean="0">
                <a:latin typeface="Angsana New" pitchFamily="18" charset="-34"/>
              </a:rPr>
              <a:t> </a:t>
            </a:r>
            <a:r>
              <a:rPr lang="th-TH" b="1" smtClean="0">
                <a:latin typeface="Angsana New" pitchFamily="18" charset="-34"/>
              </a:rPr>
              <a:t>(ต่อ)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3600" smtClean="0">
                <a:latin typeface="Angsana New" pitchFamily="18" charset="-34"/>
                <a:cs typeface="Cordia New" pitchFamily="34" charset="-34"/>
              </a:rPr>
              <a:t> 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3.2.3 </a:t>
            </a:r>
            <a:r>
              <a:rPr lang="th-TH" sz="3600" b="1" smtClean="0">
                <a:latin typeface="Angsana New" pitchFamily="18" charset="-34"/>
              </a:rPr>
              <a:t>หน้าที่ที่เกี่ยวกับการอำนวยความสะดวกต่างๆ</a:t>
            </a:r>
            <a:r>
              <a:rPr lang="th-TH" sz="3600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(Facilitation Functions)</a:t>
            </a:r>
            <a:endParaRPr lang="th-TH" sz="3600" smtClean="0">
              <a:latin typeface="Angsana New" pitchFamily="18" charset="-34"/>
            </a:endParaRPr>
          </a:p>
          <a:p>
            <a:r>
              <a:rPr lang="th-TH" sz="3600" smtClean="0">
                <a:latin typeface="Angsana New" pitchFamily="18" charset="-34"/>
              </a:rPr>
              <a:t>การเงิน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(Finance)</a:t>
            </a:r>
            <a:r>
              <a:rPr lang="th-TH" sz="3600" smtClean="0">
                <a:latin typeface="Angsana New" pitchFamily="18" charset="-34"/>
              </a:rPr>
              <a:t> </a:t>
            </a:r>
            <a:endParaRPr lang="en-US" sz="3600" smtClean="0">
              <a:latin typeface="Angsana New" pitchFamily="18" charset="-34"/>
              <a:cs typeface="Cordia New" pitchFamily="34" charset="-34"/>
            </a:endParaRPr>
          </a:p>
          <a:p>
            <a:r>
              <a:rPr lang="th-TH" sz="3600" smtClean="0">
                <a:latin typeface="Angsana New" pitchFamily="18" charset="-34"/>
              </a:rPr>
              <a:t>การรับความเสี่ยง(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Risk Bearing) </a:t>
            </a:r>
          </a:p>
          <a:p>
            <a:r>
              <a:rPr lang="th-TH" sz="3600" smtClean="0">
                <a:latin typeface="Angsana New" pitchFamily="18" charset="-34"/>
              </a:rPr>
              <a:t>ข้อมูลด้านตลาด/ลูกค้า(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Market Information)</a:t>
            </a:r>
            <a:r>
              <a:rPr lang="th-TH" sz="3600" smtClean="0">
                <a:latin typeface="Angsana New" pitchFamily="18" charset="-34"/>
              </a:rPr>
              <a:t> </a:t>
            </a:r>
            <a:endParaRPr lang="en-US" sz="3600" smtClean="0">
              <a:latin typeface="Angsana New" pitchFamily="18" charset="-34"/>
              <a:cs typeface="Cordia New" pitchFamily="34" charset="-34"/>
            </a:endParaRPr>
          </a:p>
          <a:p>
            <a:r>
              <a:rPr lang="th-TH" sz="3600" smtClean="0">
                <a:latin typeface="Angsana New" pitchFamily="18" charset="-34"/>
              </a:rPr>
              <a:t>การให้บริการด้านการจัดการและการให้คำแนะนำปรึกษา (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Management Services and Counseling)</a:t>
            </a:r>
            <a:r>
              <a:rPr lang="th-TH" smtClean="0"/>
              <a:t> </a:t>
            </a:r>
          </a:p>
          <a:p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51943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3.1 </a:t>
            </a:r>
            <a:r>
              <a:rPr lang="th-TH" b="1" dirty="0" smtClean="0">
                <a:solidFill>
                  <a:schemeClr val="tx1"/>
                </a:solidFill>
              </a:rPr>
              <a:t>บทบาทของการตลาด</a:t>
            </a:r>
            <a:endParaRPr lang="th-TH" b="1" dirty="0" smtClean="0">
              <a:latin typeface="Angsana New" pitchFamily="18" charset="-34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3.1.1</a:t>
            </a:r>
            <a:r>
              <a:rPr lang="en-US" sz="3600" b="1" smtClean="0">
                <a:cs typeface="Cordia New" pitchFamily="34" charset="-34"/>
              </a:rPr>
              <a:t> </a:t>
            </a:r>
            <a:r>
              <a:rPr lang="th-TH" sz="3600" b="1" smtClean="0"/>
              <a:t>บทบาทของการตลาดต่อสังคม</a:t>
            </a:r>
            <a:r>
              <a:rPr lang="th-TH" sz="3600" smtClean="0"/>
              <a:t> </a:t>
            </a:r>
            <a:endParaRPr lang="th-TH" sz="3600" b="1" smtClean="0"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z="3600" b="1" smtClean="0">
                <a:latin typeface="Angsana New" pitchFamily="18" charset="-34"/>
              </a:rPr>
              <a:t>	</a:t>
            </a:r>
            <a:r>
              <a:rPr lang="en-US" sz="3600" b="1" smtClean="0">
                <a:cs typeface="Cordia New" pitchFamily="34" charset="-34"/>
              </a:rPr>
              <a:t> 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3.1.1.1 </a:t>
            </a:r>
            <a:r>
              <a:rPr lang="th-TH" sz="3600" b="1" smtClean="0"/>
              <a:t>การตลาดก่อให้เกิดการเปลี่ยนแปลงพฤติกรรมใน	   การดำรงชีวิต</a:t>
            </a:r>
            <a:r>
              <a:rPr lang="th-TH" sz="3600" smtClean="0"/>
              <a:t> </a:t>
            </a:r>
            <a:r>
              <a:rPr lang="en-US" sz="3600" smtClean="0">
                <a:cs typeface="Cordia New" pitchFamily="34" charset="-34"/>
              </a:rPr>
              <a:t> </a:t>
            </a:r>
          </a:p>
          <a:p>
            <a:pPr>
              <a:buFontTx/>
              <a:buNone/>
            </a:pPr>
            <a:r>
              <a:rPr lang="en-US" sz="3600" b="1" smtClean="0">
                <a:cs typeface="Cordia New" pitchFamily="34" charset="-34"/>
              </a:rPr>
              <a:t>	 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3.1.1.2 </a:t>
            </a:r>
            <a:r>
              <a:rPr lang="th-TH" sz="3600" b="1" smtClean="0"/>
              <a:t>ความสัมพันธ์ทางครอบครัว</a:t>
            </a:r>
            <a:r>
              <a:rPr lang="en-US" sz="3600" b="1" smtClean="0">
                <a:cs typeface="Cordia New" pitchFamily="34" charset="-34"/>
              </a:rPr>
              <a:t> </a:t>
            </a:r>
            <a:r>
              <a:rPr lang="th-TH" sz="3600" b="1" smtClean="0"/>
              <a:t>มีความมั่นคงน้อยลง</a:t>
            </a:r>
          </a:p>
          <a:p>
            <a:pPr>
              <a:buFontTx/>
              <a:buNone/>
            </a:pPr>
            <a:r>
              <a:rPr lang="th-TH" sz="3600" b="1" smtClean="0"/>
              <a:t>	</a:t>
            </a:r>
            <a:r>
              <a:rPr lang="th-TH" sz="3600" smtClean="0"/>
              <a:t> </a:t>
            </a:r>
            <a:r>
              <a:rPr lang="th-TH" sz="3600" b="1" smtClean="0">
                <a:latin typeface="Angsana New" pitchFamily="18" charset="-34"/>
              </a:rPr>
              <a:t>3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.1</a:t>
            </a:r>
            <a:r>
              <a:rPr lang="th-TH" sz="3600" b="1" smtClean="0">
                <a:latin typeface="Angsana New" pitchFamily="18" charset="-34"/>
              </a:rPr>
              <a:t>.</a:t>
            </a: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1.3 </a:t>
            </a:r>
            <a:r>
              <a:rPr lang="th-TH" sz="3600" b="1" smtClean="0"/>
              <a:t>ความสัมพันธ์ของสังคมและชุมชนเปลี่ยนแปลง</a:t>
            </a:r>
          </a:p>
          <a:p>
            <a:pPr>
              <a:buFontTx/>
              <a:buNone/>
            </a:pPr>
            <a:r>
              <a:rPr lang="th-TH" sz="3600" b="1" smtClean="0"/>
              <a:t>	</a:t>
            </a:r>
          </a:p>
          <a:p>
            <a:pPr>
              <a:buFontTx/>
              <a:buNone/>
            </a:pPr>
            <a:r>
              <a:rPr lang="th-TH" sz="3600" b="1" smtClean="0"/>
              <a:t>	</a:t>
            </a:r>
            <a:endParaRPr lang="th-TH" sz="36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3.1 </a:t>
            </a:r>
            <a:r>
              <a:rPr lang="th-TH" b="1" dirty="0" smtClean="0">
                <a:solidFill>
                  <a:schemeClr val="tx1"/>
                </a:solidFill>
              </a:rPr>
              <a:t>บทบาทของการตลาด</a:t>
            </a:r>
            <a:endParaRPr lang="th-TH" b="1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844675"/>
            <a:ext cx="8858250" cy="4513263"/>
          </a:xfrm>
        </p:spPr>
        <p:txBody>
          <a:bodyPr rtlCol="0">
            <a:normAutofit fontScale="92500" lnSpcReduction="20000"/>
          </a:bodyPr>
          <a:lstStyle/>
          <a:p>
            <a:pPr marL="182880" indent="-182880" fontAlgn="auto">
              <a:spcAft>
                <a:spcPts val="0"/>
              </a:spcAft>
              <a:buFontTx/>
              <a:buNone/>
              <a:defRPr/>
            </a:pPr>
            <a:r>
              <a:rPr lang="en-US" sz="4000" b="1" dirty="0" smtClean="0">
                <a:latin typeface="Angsana New" pitchFamily="18" charset="-34"/>
              </a:rPr>
              <a:t>3.1.2 </a:t>
            </a:r>
            <a:r>
              <a:rPr lang="th-TH" sz="4000" b="1" dirty="0" smtClean="0">
                <a:latin typeface="Angsana New" pitchFamily="18" charset="-34"/>
              </a:rPr>
              <a:t>บทบาทของการตลาดต่อเศรษฐกิจ</a:t>
            </a:r>
            <a:r>
              <a:rPr lang="th-TH" sz="4000" dirty="0" smtClean="0">
                <a:latin typeface="Angsana New" pitchFamily="18" charset="-34"/>
              </a:rPr>
              <a:t> </a:t>
            </a:r>
            <a:endParaRPr lang="en-US" sz="4000" dirty="0" smtClean="0">
              <a:latin typeface="Angsana New" pitchFamily="18" charset="-34"/>
            </a:endParaRPr>
          </a:p>
          <a:p>
            <a:pPr marL="182880" indent="-182880" fontAlgn="auto">
              <a:spcAft>
                <a:spcPts val="0"/>
              </a:spcAft>
              <a:buFontTx/>
              <a:buNone/>
              <a:defRPr/>
            </a:pPr>
            <a:r>
              <a:rPr lang="en-US" sz="4000" b="1" dirty="0" smtClean="0">
                <a:latin typeface="Angsana New" pitchFamily="18" charset="-34"/>
              </a:rPr>
              <a:t>	 3.1.2.1</a:t>
            </a:r>
            <a:r>
              <a:rPr lang="th-TH" sz="4000" b="1" dirty="0" smtClean="0">
                <a:latin typeface="Angsana New" pitchFamily="18" charset="-34"/>
              </a:rPr>
              <a:t> มีการเพิ่มงานอาชีพมากขึ้น </a:t>
            </a:r>
            <a:endParaRPr lang="en-US" sz="4000" b="1" dirty="0" smtClean="0">
              <a:latin typeface="Angsana New" pitchFamily="18" charset="-34"/>
            </a:endParaRPr>
          </a:p>
          <a:p>
            <a:pPr marL="182880" indent="-182880" fontAlgn="auto">
              <a:spcAft>
                <a:spcPts val="0"/>
              </a:spcAft>
              <a:buFontTx/>
              <a:buNone/>
              <a:defRPr/>
            </a:pPr>
            <a:r>
              <a:rPr lang="en-US" sz="4000" b="1" dirty="0" smtClean="0">
                <a:latin typeface="Angsana New" pitchFamily="18" charset="-34"/>
              </a:rPr>
              <a:t>	 3.1.2.2</a:t>
            </a:r>
            <a:r>
              <a:rPr lang="th-TH" sz="4000" b="1" dirty="0" smtClean="0">
                <a:latin typeface="Angsana New" pitchFamily="18" charset="-34"/>
              </a:rPr>
              <a:t> ประชาชนมีรายได้สูงขึ้น </a:t>
            </a:r>
            <a:endParaRPr lang="en-US" sz="4000" b="1" dirty="0" smtClean="0">
              <a:latin typeface="Angsana New" pitchFamily="18" charset="-34"/>
            </a:endParaRPr>
          </a:p>
          <a:p>
            <a:pPr marL="182880" indent="-182880" fontAlgn="auto">
              <a:spcAft>
                <a:spcPts val="0"/>
              </a:spcAft>
              <a:buFontTx/>
              <a:buNone/>
              <a:defRPr/>
            </a:pPr>
            <a:r>
              <a:rPr lang="en-US" sz="4000" b="1" dirty="0" smtClean="0">
                <a:latin typeface="Angsana New" pitchFamily="18" charset="-34"/>
              </a:rPr>
              <a:t>	3.1.2.3</a:t>
            </a:r>
            <a:r>
              <a:rPr lang="th-TH" sz="4000" b="1" dirty="0" smtClean="0">
                <a:latin typeface="Angsana New" pitchFamily="18" charset="-34"/>
              </a:rPr>
              <a:t> มีการหมุนเวียนปัจจัยการผลิต ก่อให้เกิดการกระจาย	   รายได้อย่างทั่วถึง</a:t>
            </a:r>
          </a:p>
          <a:p>
            <a:pPr marL="182880" indent="-182880" fontAlgn="auto">
              <a:spcAft>
                <a:spcPts val="0"/>
              </a:spcAft>
              <a:buFontTx/>
              <a:buNone/>
              <a:defRPr/>
            </a:pPr>
            <a:r>
              <a:rPr lang="th-TH" sz="4000" b="1" dirty="0" smtClean="0">
                <a:latin typeface="Angsana New" pitchFamily="18" charset="-34"/>
              </a:rPr>
              <a:t> 	</a:t>
            </a:r>
            <a:r>
              <a:rPr lang="en-US" sz="4000" b="1" dirty="0" smtClean="0">
                <a:latin typeface="Angsana New" pitchFamily="18" charset="-34"/>
              </a:rPr>
              <a:t>3.1.2.4</a:t>
            </a:r>
            <a:r>
              <a:rPr lang="th-TH" sz="4000" b="1" dirty="0" smtClean="0">
                <a:latin typeface="Angsana New" pitchFamily="18" charset="-34"/>
              </a:rPr>
              <a:t> ก</a:t>
            </a:r>
            <a:r>
              <a:rPr lang="th-TH" sz="4000" b="1" dirty="0" smtClean="0"/>
              <a:t>ารแข่งขันทางการตลาด ทำให้ต้นทุนของสินค้าและ	  บริการเพิ่มสูงขึ้น </a:t>
            </a:r>
            <a:endParaRPr lang="en-US" sz="4000" b="1" dirty="0" smtClean="0"/>
          </a:p>
          <a:p>
            <a:pPr marL="182880" indent="-182880" fontAlgn="auto">
              <a:spcAft>
                <a:spcPts val="0"/>
              </a:spcAft>
              <a:buFontTx/>
              <a:buNone/>
              <a:defRPr/>
            </a:pPr>
            <a:r>
              <a:rPr lang="en-US" sz="4000" b="1" dirty="0" smtClean="0"/>
              <a:t>	</a:t>
            </a:r>
            <a:r>
              <a:rPr lang="en-US" sz="4000" b="1" dirty="0" smtClean="0">
                <a:latin typeface="Angsana New" pitchFamily="18" charset="-34"/>
              </a:rPr>
              <a:t> </a:t>
            </a:r>
          </a:p>
          <a:p>
            <a:pPr lvl="1" indent="-182880" fontAlgn="auto">
              <a:spcAft>
                <a:spcPts val="0"/>
              </a:spcAft>
              <a:buFontTx/>
              <a:buNone/>
              <a:defRPr/>
            </a:pPr>
            <a:endParaRPr lang="th-TH" dirty="0" smtClean="0"/>
          </a:p>
          <a:p>
            <a:pPr lvl="1" indent="-182880" fontAlgn="auto">
              <a:spcAft>
                <a:spcPts val="0"/>
              </a:spcAft>
              <a:buFontTx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8229600" cy="79216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4900" b="1" dirty="0" smtClean="0"/>
              <a:t>3.2</a:t>
            </a:r>
            <a:r>
              <a:rPr lang="en-US" sz="4900" b="1" dirty="0" smtClean="0"/>
              <a:t> </a:t>
            </a:r>
            <a:r>
              <a:rPr lang="th-TH" sz="4900" b="1" dirty="0" smtClean="0"/>
              <a:t>หน้าที่ทางการตลาด</a:t>
            </a:r>
            <a:r>
              <a:rPr lang="th-TH" sz="49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4000" b="1" smtClean="0">
                <a:latin typeface="Angsana New" pitchFamily="18" charset="-34"/>
              </a:rPr>
              <a:t>หน้าที่ทาการตลาด  </a:t>
            </a:r>
            <a:r>
              <a:rPr lang="th-TH" sz="4000" smtClean="0">
                <a:latin typeface="Angsana New" pitchFamily="18" charset="-34"/>
              </a:rPr>
              <a:t>(</a:t>
            </a:r>
            <a:r>
              <a:rPr lang="en-US" sz="4000" smtClean="0">
                <a:latin typeface="Angsana New" pitchFamily="18" charset="-34"/>
                <a:cs typeface="Cordia New" pitchFamily="34" charset="-34"/>
              </a:rPr>
              <a:t>Marketing Functions) </a:t>
            </a:r>
            <a:r>
              <a:rPr lang="th-TH" sz="4000" smtClean="0">
                <a:latin typeface="Angsana New" pitchFamily="18" charset="-34"/>
              </a:rPr>
              <a:t>คือ </a:t>
            </a:r>
            <a:r>
              <a:rPr lang="th-TH" sz="4000" b="1" smtClean="0">
                <a:latin typeface="Angsana New" pitchFamily="18" charset="-34"/>
              </a:rPr>
              <a:t>กิจกรรมทงางการตลาดของธุรกิจ ที่จะทำให้เกิดการเคลื่อนย้ายสินค้าและการโอนเปลี่ยนมือสินค้าจากผู้ผลิตไปยังผู้บริโภค อันจะทำให้เป้าหมายทางการตลาดของกิจการ ประสบความสำเร็จได้ด้วยดี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smtClean="0">
                <a:latin typeface="Angsana New" pitchFamily="18" charset="-34"/>
              </a:rPr>
              <a:t>3.2 </a:t>
            </a:r>
            <a:r>
              <a:rPr lang="th-TH" b="1" smtClean="0">
                <a:latin typeface="Angsana New" pitchFamily="18" charset="-34"/>
              </a:rPr>
              <a:t>หน้าที่ทางการตลาด</a:t>
            </a:r>
            <a:r>
              <a:rPr lang="th-TH" smtClean="0">
                <a:latin typeface="Angsana New" pitchFamily="18" charset="-34"/>
              </a:rPr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2692400"/>
          </a:xfrm>
        </p:spPr>
        <p:txBody>
          <a:bodyPr/>
          <a:lstStyle/>
          <a:p>
            <a:pPr marL="609600" indent="-609600"/>
            <a:r>
              <a:rPr lang="th-TH" sz="3600" b="1" smtClean="0"/>
              <a:t>หน้าที่ที่เกี่ยวข้องกับการสินค้า</a:t>
            </a:r>
          </a:p>
          <a:p>
            <a:pPr marL="609600" indent="-609600"/>
            <a:r>
              <a:rPr lang="th-TH" sz="3600" b="1" smtClean="0"/>
              <a:t>หน้าที่ที่เกี่ยวข้องกับการกระจายสินค้า</a:t>
            </a:r>
          </a:p>
          <a:p>
            <a:pPr marL="609600" indent="-609600"/>
            <a:r>
              <a:rPr lang="th-TH" sz="3600" b="1" smtClean="0"/>
              <a:t>หน้าที่ที่เกี่ยวข้องกับการอำนวยความสะดวกต่างๆ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3973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Angsana New" pitchFamily="18" charset="-34"/>
              </a:rPr>
              <a:t>3.2 </a:t>
            </a:r>
            <a:r>
              <a:rPr lang="th-TH" b="1" dirty="0" smtClean="0">
                <a:latin typeface="Angsana New" pitchFamily="18" charset="-34"/>
              </a:rPr>
              <a:t>หน้าที่ทางการตลาด</a:t>
            </a:r>
            <a:r>
              <a:rPr lang="en-US" b="1" dirty="0" smtClean="0">
                <a:latin typeface="Angsana New" pitchFamily="18" charset="-34"/>
              </a:rPr>
              <a:t> </a:t>
            </a:r>
            <a:r>
              <a:rPr lang="th-TH" b="1" dirty="0" smtClean="0">
                <a:latin typeface="Angsana New" pitchFamily="18" charset="-34"/>
              </a:rPr>
              <a:t>(ต่อ)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785813"/>
            <a:ext cx="8820150" cy="59277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3600" b="1" smtClean="0">
                <a:latin typeface="Angsana New" pitchFamily="18" charset="-34"/>
                <a:cs typeface="Cordia New" pitchFamily="34" charset="-34"/>
              </a:rPr>
              <a:t>3.2.1 </a:t>
            </a:r>
            <a:r>
              <a:rPr lang="th-TH" sz="3600" b="1" smtClean="0">
                <a:latin typeface="Angsana New" pitchFamily="18" charset="-34"/>
              </a:rPr>
              <a:t>หน้าที่ที่เกี่ยวข้องกับการสินค้า</a:t>
            </a:r>
            <a:r>
              <a:rPr lang="th-TH" sz="3600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  <a:cs typeface="Cordia New" pitchFamily="34" charset="-34"/>
              </a:rPr>
              <a:t>(Merchandising Functions)</a:t>
            </a:r>
            <a:endParaRPr lang="th-TH" sz="3600" smtClean="0">
              <a:latin typeface="Angsana New" pitchFamily="18" charset="-34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	</a:t>
            </a:r>
            <a:r>
              <a:rPr lang="en-US" b="1" smtClean="0">
                <a:latin typeface="Angsana New" pitchFamily="18" charset="-34"/>
                <a:cs typeface="Cordia New" pitchFamily="34" charset="-34"/>
              </a:rPr>
              <a:t>3.2.1.1 </a:t>
            </a:r>
            <a:r>
              <a:rPr lang="th-TH" b="1" smtClean="0">
                <a:latin typeface="Angsana New" pitchFamily="18" charset="-34"/>
              </a:rPr>
              <a:t>การซื้อ </a:t>
            </a:r>
            <a:r>
              <a:rPr lang="en-US" b="1" smtClean="0">
                <a:latin typeface="Angsana New" pitchFamily="18" charset="-34"/>
                <a:cs typeface="Cordia New" pitchFamily="34" charset="-34"/>
              </a:rPr>
              <a:t>(Buying</a:t>
            </a:r>
            <a:r>
              <a:rPr lang="th-TH" b="1" smtClean="0">
                <a:latin typeface="Angsana New" pitchFamily="18" charset="-34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mtClean="0">
                <a:latin typeface="Angsana New" pitchFamily="18" charset="-34"/>
              </a:rPr>
              <a:t>	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1)</a:t>
            </a:r>
            <a:r>
              <a:rPr lang="th-TH" smtClean="0">
                <a:latin typeface="Angsana New" pitchFamily="18" charset="-34"/>
              </a:rPr>
              <a:t> จุดประสงค์ของการซื้อ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mtClean="0">
                <a:latin typeface="Angsana New" pitchFamily="18" charset="-34"/>
              </a:rPr>
              <a:t>	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2)</a:t>
            </a:r>
            <a:r>
              <a:rPr lang="th-TH" smtClean="0">
                <a:latin typeface="Angsana New" pitchFamily="18" charset="-34"/>
              </a:rPr>
              <a:t> การเลือกแหล่งซื้อ ตามหลัก 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5 Rs</a:t>
            </a:r>
            <a:endParaRPr lang="th-TH" smtClean="0"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	(1)</a:t>
            </a:r>
            <a:r>
              <a:rPr lang="th-TH" smtClean="0">
                <a:latin typeface="Angsana New" pitchFamily="18" charset="-34"/>
              </a:rPr>
              <a:t> ซื้อได้ในคุณภาพที่ถูกต้อง 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Right Quality) </a:t>
            </a:r>
          </a:p>
          <a:p>
            <a:pPr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			(2)</a:t>
            </a:r>
            <a:r>
              <a:rPr lang="th-TH" smtClean="0">
                <a:latin typeface="Angsana New" pitchFamily="18" charset="-34"/>
              </a:rPr>
              <a:t> ซื้อได้ในปริมาณที่ถูกต้อง 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Right Quantity)</a:t>
            </a:r>
            <a:r>
              <a:rPr lang="th-TH" smtClean="0">
                <a:latin typeface="Angsana New" pitchFamily="18" charset="-34"/>
              </a:rPr>
              <a:t> </a:t>
            </a: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		(3)</a:t>
            </a:r>
            <a:r>
              <a:rPr lang="th-TH" smtClean="0">
                <a:latin typeface="Angsana New" pitchFamily="18" charset="-34"/>
              </a:rPr>
              <a:t> ซื้อได้ในราคาที่ถูกต้อง 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Right Price) </a:t>
            </a:r>
          </a:p>
          <a:p>
            <a:pPr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			(4)</a:t>
            </a:r>
            <a:r>
              <a:rPr lang="th-TH" smtClean="0">
                <a:latin typeface="Angsana New" pitchFamily="18" charset="-34"/>
              </a:rPr>
              <a:t> ซื้อได้ในเวลาที่ถูกต้อง(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Right Time)</a:t>
            </a:r>
          </a:p>
          <a:p>
            <a:pPr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			(5)</a:t>
            </a:r>
            <a:r>
              <a:rPr lang="th-TH" smtClean="0">
                <a:latin typeface="Angsana New" pitchFamily="18" charset="-34"/>
              </a:rPr>
              <a:t> ซื้อได้จากแหล่งผลิตหรือแหล่งขายที่ถูกต้อง</a:t>
            </a:r>
            <a:r>
              <a:rPr lang="th-TH" b="1" smtClean="0">
                <a:latin typeface="Angsana New" pitchFamily="18" charset="-34"/>
              </a:rPr>
              <a:t> </a:t>
            </a:r>
            <a:r>
              <a:rPr lang="th-TH" smtClean="0">
                <a:latin typeface="Angsana New" pitchFamily="18" charset="-34"/>
              </a:rPr>
              <a:t>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Right Sources of Supply) </a:t>
            </a:r>
            <a:endParaRPr lang="th-TH" smtClean="0">
              <a:latin typeface="Angsana New" pitchFamily="18" charset="-34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th-TH" smtClean="0">
                <a:latin typeface="Angsana New" pitchFamily="18" charset="-34"/>
              </a:rPr>
              <a:t>	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 3)</a:t>
            </a:r>
            <a:r>
              <a:rPr lang="th-TH" smtClean="0">
                <a:latin typeface="Angsana New" pitchFamily="18" charset="-34"/>
              </a:rPr>
              <a:t> วิธีการซื้อและเงื่อนไขในการซื้อ </a:t>
            </a:r>
            <a:endParaRPr lang="en-US" smtClean="0">
              <a:latin typeface="Angsana New" pitchFamily="18" charset="-34"/>
              <a:cs typeface="Cordia New" pitchFamily="34" charset="-34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smtClean="0">
                <a:cs typeface="Cordia New" pitchFamily="34" charset="-34"/>
              </a:rPr>
              <a:t>	</a:t>
            </a:r>
          </a:p>
          <a:p>
            <a:pPr>
              <a:lnSpc>
                <a:spcPct val="80000"/>
              </a:lnSpc>
            </a:pPr>
            <a:endParaRPr lang="th-TH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smtClean="0">
                <a:latin typeface="Angsana New" pitchFamily="18" charset="-34"/>
              </a:rPr>
              <a:t>3.2.1 </a:t>
            </a:r>
            <a:r>
              <a:rPr lang="th-TH" b="1" smtClean="0">
                <a:latin typeface="Angsana New" pitchFamily="18" charset="-34"/>
              </a:rPr>
              <a:t>หน้าที่ที่เกี่ยวข้องกับการสินค้า (ต่อ)</a:t>
            </a:r>
            <a:r>
              <a:rPr lang="th-TH" smtClean="0">
                <a:latin typeface="Angsana New" pitchFamily="18" charset="-34"/>
              </a:rPr>
              <a:t> </a:t>
            </a:r>
            <a:br>
              <a:rPr lang="th-TH" smtClean="0">
                <a:latin typeface="Angsana New" pitchFamily="18" charset="-34"/>
              </a:rPr>
            </a:br>
            <a:endParaRPr lang="th-TH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 smtClean="0">
                <a:latin typeface="Angsana New" pitchFamily="18" charset="-34"/>
                <a:cs typeface="Cordia New" pitchFamily="34" charset="-34"/>
              </a:rPr>
              <a:t>3.2.1.2</a:t>
            </a:r>
            <a:r>
              <a:rPr lang="th-TH" b="1" smtClean="0">
                <a:latin typeface="Angsana New" pitchFamily="18" charset="-34"/>
              </a:rPr>
              <a:t> การขาย </a:t>
            </a:r>
            <a:r>
              <a:rPr lang="en-US" b="1" smtClean="0">
                <a:latin typeface="Angsana New" pitchFamily="18" charset="-34"/>
                <a:cs typeface="Cordia New" pitchFamily="34" charset="-34"/>
              </a:rPr>
              <a:t>(Selling)</a:t>
            </a:r>
          </a:p>
          <a:p>
            <a:pPr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	1) </a:t>
            </a:r>
            <a:r>
              <a:rPr lang="th-TH" smtClean="0">
                <a:latin typeface="Angsana New" pitchFamily="18" charset="-34"/>
              </a:rPr>
              <a:t>ลักษณะการขาย มี 2 ลักษณะ คือ </a:t>
            </a:r>
            <a:endParaRPr lang="en-US" smtClean="0">
              <a:latin typeface="Angsana New" pitchFamily="18" charset="-34"/>
              <a:cs typeface="Cordia New" pitchFamily="34" charset="-34"/>
            </a:endParaRPr>
          </a:p>
          <a:p>
            <a:pPr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		(1)</a:t>
            </a:r>
            <a:r>
              <a:rPr lang="th-TH" smtClean="0">
                <a:latin typeface="Angsana New" pitchFamily="18" charset="-34"/>
              </a:rPr>
              <a:t> การขายทางตรง 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Direct Sales) </a:t>
            </a:r>
            <a:r>
              <a:rPr lang="th-TH" smtClean="0">
                <a:latin typeface="Angsana New" pitchFamily="18" charset="-34"/>
              </a:rPr>
              <a:t>ประกอบด้วยกระบวนการขายดังนี้</a:t>
            </a: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		ขั้นที่ 1 การเสาะแสวงหาลูกค้า 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Prospecting)</a:t>
            </a:r>
            <a:r>
              <a:rPr lang="th-TH" smtClean="0">
                <a:latin typeface="Angsana New" pitchFamily="18" charset="-34"/>
              </a:rPr>
              <a:t> </a:t>
            </a: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		ขั้นที่ 2 การเตรียมตัวก่อนการเข้าพบ(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Pre approach)</a:t>
            </a:r>
            <a:r>
              <a:rPr lang="th-TH" smtClean="0">
                <a:latin typeface="Angsana New" pitchFamily="18" charset="-34"/>
              </a:rPr>
              <a:t> </a:t>
            </a: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		ขั้นที่ 3 การเข้าพบ(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Approach) </a:t>
            </a:r>
            <a:endParaRPr lang="th-TH" smtClean="0"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		ขั้นที่ 4 การเสนอขาย 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Presentation)</a:t>
            </a:r>
            <a:r>
              <a:rPr lang="th-TH" smtClean="0">
                <a:latin typeface="Angsana New" pitchFamily="18" charset="-34"/>
              </a:rPr>
              <a:t> 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 </a:t>
            </a:r>
            <a:endParaRPr lang="th-TH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h-TH" sz="3200" b="1" smtClean="0">
                <a:solidFill>
                  <a:schemeClr val="tx1"/>
                </a:solidFill>
                <a:latin typeface="Angsana New" pitchFamily="18" charset="-34"/>
              </a:rPr>
              <a:t>ลักษณะการขาย (ต่อ)</a:t>
            </a:r>
            <a:endParaRPr lang="th-TH" sz="3200" b="1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h-TH" smtClean="0"/>
              <a:t>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 (1)</a:t>
            </a:r>
            <a:r>
              <a:rPr lang="th-TH" smtClean="0">
                <a:latin typeface="Angsana New" pitchFamily="18" charset="-34"/>
              </a:rPr>
              <a:t> การขายทางตรง(ต่อ)</a:t>
            </a:r>
            <a:endParaRPr lang="en-US" smtClean="0">
              <a:cs typeface="Cordia New" pitchFamily="34" charset="-34"/>
            </a:endParaRP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	ขั้นที่ 5 การเผชิญข้อโต้แย้ง 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(Meeting the Objection)</a:t>
            </a:r>
          </a:p>
          <a:p>
            <a:pPr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	</a:t>
            </a:r>
            <a:r>
              <a:rPr lang="th-TH" smtClean="0">
                <a:latin typeface="Angsana New" pitchFamily="18" charset="-34"/>
              </a:rPr>
              <a:t> 	ขั้นที่ 6 การปิดการขาย 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Closing the Sales) </a:t>
            </a:r>
          </a:p>
          <a:p>
            <a:pPr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	</a:t>
            </a:r>
            <a:r>
              <a:rPr lang="th-TH" smtClean="0">
                <a:latin typeface="Angsana New" pitchFamily="18" charset="-34"/>
              </a:rPr>
              <a:t> 	ขั้นที่ 7 กิจกรรมหลังการขาย (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Activities After the Sales)</a:t>
            </a:r>
          </a:p>
          <a:p>
            <a:pPr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 	(2)</a:t>
            </a:r>
            <a:r>
              <a:rPr lang="th-TH" smtClean="0">
                <a:latin typeface="Angsana New" pitchFamily="18" charset="-34"/>
              </a:rPr>
              <a:t> การขายทางอ้อม</a:t>
            </a:r>
            <a:r>
              <a:rPr lang="th-TH" b="1" smtClean="0">
                <a:latin typeface="Angsana New" pitchFamily="18" charset="-34"/>
              </a:rPr>
              <a:t> 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(Indirect Sales)</a:t>
            </a:r>
            <a:endParaRPr lang="th-TH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200" b="1" smtClean="0">
                <a:latin typeface="Angsana New" pitchFamily="18" charset="-34"/>
              </a:rPr>
              <a:t>3.2.1.2</a:t>
            </a:r>
            <a:r>
              <a:rPr lang="th-TH" sz="3200" b="1" smtClean="0">
                <a:latin typeface="Angsana New" pitchFamily="18" charset="-34"/>
              </a:rPr>
              <a:t> การขาย </a:t>
            </a:r>
            <a:r>
              <a:rPr lang="en-US" sz="3200" b="1" smtClean="0">
                <a:latin typeface="Angsana New" pitchFamily="18" charset="-34"/>
              </a:rPr>
              <a:t>(</a:t>
            </a:r>
            <a:r>
              <a:rPr lang="th-TH" sz="3200" b="1" smtClean="0">
                <a:latin typeface="Angsana New" pitchFamily="18" charset="-34"/>
              </a:rPr>
              <a:t>ต่อ)</a:t>
            </a:r>
            <a:r>
              <a:rPr lang="en-US" sz="3200" b="1" smtClean="0">
                <a:solidFill>
                  <a:schemeClr val="tx1"/>
                </a:solidFill>
                <a:latin typeface="Angsana New" pitchFamily="18" charset="-34"/>
              </a:rPr>
              <a:t> </a:t>
            </a:r>
            <a:endParaRPr lang="th-TH" sz="3200" b="1" smtClean="0">
              <a:latin typeface="Angsana New" pitchFamily="18" charset="-34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571500" y="1143000"/>
            <a:ext cx="8229600" cy="5715000"/>
          </a:xfrm>
        </p:spPr>
        <p:txBody>
          <a:bodyPr/>
          <a:lstStyle/>
          <a:p>
            <a:pPr>
              <a:buFontTx/>
              <a:buNone/>
            </a:pPr>
            <a:r>
              <a:rPr lang="en-US" smtClean="0">
                <a:cs typeface="Cordia New" pitchFamily="34" charset="-34"/>
              </a:rPr>
              <a:t>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 2) </a:t>
            </a:r>
            <a:r>
              <a:rPr lang="th-TH" smtClean="0">
                <a:latin typeface="Angsana New" pitchFamily="18" charset="-34"/>
              </a:rPr>
              <a:t>วิธีการขาย </a:t>
            </a:r>
            <a:endParaRPr lang="en-US" smtClean="0">
              <a:latin typeface="Angsana New" pitchFamily="18" charset="-34"/>
              <a:cs typeface="Cordia New" pitchFamily="34" charset="-34"/>
            </a:endParaRPr>
          </a:p>
          <a:p>
            <a:pPr>
              <a:buFontTx/>
              <a:buNone/>
            </a:pPr>
            <a:r>
              <a:rPr lang="en-US" smtClean="0">
                <a:latin typeface="Angsana New" pitchFamily="18" charset="-34"/>
                <a:cs typeface="Cordia New" pitchFamily="34" charset="-34"/>
              </a:rPr>
              <a:t>		 (1)</a:t>
            </a:r>
            <a:r>
              <a:rPr lang="th-TH" smtClean="0">
                <a:latin typeface="Angsana New" pitchFamily="18" charset="-34"/>
              </a:rPr>
              <a:t> การขายเป็นเงินสด</a:t>
            </a: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 (2)</a:t>
            </a:r>
            <a:r>
              <a:rPr lang="th-TH" smtClean="0">
                <a:latin typeface="Angsana New" pitchFamily="18" charset="-34"/>
              </a:rPr>
              <a:t> การขายเป็นเงินเชื่อ</a:t>
            </a: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 (3)</a:t>
            </a:r>
            <a:r>
              <a:rPr lang="th-TH" smtClean="0">
                <a:latin typeface="Angsana New" pitchFamily="18" charset="-34"/>
              </a:rPr>
              <a:t> การฝากขาย 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(Consignment)</a:t>
            </a:r>
            <a:endParaRPr lang="th-TH" smtClean="0"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	 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(4)</a:t>
            </a:r>
            <a:r>
              <a:rPr lang="th-TH" smtClean="0">
                <a:latin typeface="Angsana New" pitchFamily="18" charset="-34"/>
              </a:rPr>
              <a:t> การขายแบบผ่อนส่ง</a:t>
            </a: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 3) </a:t>
            </a:r>
            <a:r>
              <a:rPr lang="th-TH" smtClean="0">
                <a:latin typeface="Angsana New" pitchFamily="18" charset="-34"/>
              </a:rPr>
              <a:t>การเลือกคนกลาง</a:t>
            </a:r>
          </a:p>
          <a:p>
            <a:pPr>
              <a:buFontTx/>
              <a:buNone/>
            </a:pPr>
            <a:r>
              <a:rPr lang="th-TH" smtClean="0">
                <a:latin typeface="Angsana New" pitchFamily="18" charset="-34"/>
              </a:rPr>
              <a:t>	 </a:t>
            </a:r>
            <a:r>
              <a:rPr lang="en-US" smtClean="0">
                <a:latin typeface="Angsana New" pitchFamily="18" charset="-34"/>
                <a:cs typeface="Cordia New" pitchFamily="34" charset="-34"/>
              </a:rPr>
              <a:t>4)</a:t>
            </a:r>
            <a:r>
              <a:rPr lang="th-TH" smtClean="0">
                <a:latin typeface="Angsana New" pitchFamily="18" charset="-34"/>
              </a:rPr>
              <a:t> การให้บริการ</a:t>
            </a:r>
          </a:p>
          <a:p>
            <a:pPr>
              <a:buFontTx/>
              <a:buNone/>
            </a:pPr>
            <a:r>
              <a:rPr lang="th-TH" b="1" smtClean="0">
                <a:latin typeface="Angsana New" pitchFamily="18" charset="-34"/>
              </a:rPr>
              <a:t>3.</a:t>
            </a:r>
            <a:r>
              <a:rPr lang="en-US" b="1" smtClean="0">
                <a:latin typeface="Angsana New" pitchFamily="18" charset="-34"/>
                <a:cs typeface="Cordia New" pitchFamily="34" charset="-34"/>
              </a:rPr>
              <a:t>2.1.3</a:t>
            </a:r>
            <a:r>
              <a:rPr lang="th-TH" b="1" smtClean="0">
                <a:latin typeface="Angsana New" pitchFamily="18" charset="-34"/>
              </a:rPr>
              <a:t> การจัดมาตรฐานและระดับคุณภาพของสินค้า (</a:t>
            </a:r>
            <a:r>
              <a:rPr lang="en-US" b="1" smtClean="0">
                <a:latin typeface="Angsana New" pitchFamily="18" charset="-34"/>
                <a:cs typeface="Cordia New" pitchFamily="34" charset="-34"/>
              </a:rPr>
              <a:t>Standardization and Grading)</a:t>
            </a:r>
            <a:r>
              <a:rPr lang="th-TH" b="1" smtClean="0">
                <a:latin typeface="Angsana New" pitchFamily="18" charset="-34"/>
              </a:rPr>
              <a:t> </a:t>
            </a:r>
          </a:p>
          <a:p>
            <a:pPr>
              <a:buFontTx/>
              <a:buNone/>
            </a:pPr>
            <a:endParaRPr lang="th-TH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larity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1116</TotalTime>
  <Words>245</Words>
  <Application>Microsoft Office PowerPoint</Application>
  <PresentationFormat>On-screen Show (4:3)</PresentationFormat>
  <Paragraphs>80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Angsana New</vt:lpstr>
      <vt:lpstr>Cordia New</vt:lpstr>
      <vt:lpstr>Calibri</vt:lpstr>
      <vt:lpstr>Clarity</vt:lpstr>
      <vt:lpstr>หน่วยที่ 3</vt:lpstr>
      <vt:lpstr>3.1 บทบาทของการตลาด</vt:lpstr>
      <vt:lpstr>3.1 บทบาทของการตลาด</vt:lpstr>
      <vt:lpstr>3.2 หน้าที่ทางการตลาด  </vt:lpstr>
      <vt:lpstr>3.2 หน้าที่ทางการตลาด </vt:lpstr>
      <vt:lpstr>3.2 หน้าที่ทางการตลาด (ต่อ)</vt:lpstr>
      <vt:lpstr>3.2.1 หน้าที่ที่เกี่ยวข้องกับการสินค้า (ต่อ)  </vt:lpstr>
      <vt:lpstr>ลักษณะการขาย (ต่อ)</vt:lpstr>
      <vt:lpstr>3.2.1.2 การขาย (ต่อ) </vt:lpstr>
      <vt:lpstr>3.2 หน้าที่ทางการตลาด (ต่อ)</vt:lpstr>
      <vt:lpstr>3.2 หน้าที่ทางการตลาด (ต่อ)</vt:lpstr>
      <vt:lpstr>3.2 หน้าที่ทางการตลาด (ต่อ)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3</dc:title>
  <dc:creator>ideapad G460</dc:creator>
  <cp:lastModifiedBy>aom</cp:lastModifiedBy>
  <cp:revision>85</cp:revision>
  <dcterms:created xsi:type="dcterms:W3CDTF">2010-08-29T13:15:03Z</dcterms:created>
  <dcterms:modified xsi:type="dcterms:W3CDTF">2015-05-30T02:26:16Z</dcterms:modified>
</cp:coreProperties>
</file>