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3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2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A19DC-B02F-40D7-8115-AC200972C7E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7694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888F6-0073-4C58-B8EC-75C419A9E72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3080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FEF8F7-7BF6-47C3-90E5-1CD90EBA824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5808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3C66A-BF07-4484-863E-262F004F16D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1413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A2CD3-2780-470F-B862-40FEE1DA2D5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266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A1396-38DC-468D-929F-A399D458A24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0724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4BF46-4FF9-4AD0-8635-856D25C9C57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752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9272C-680C-41B2-926B-5168EB6517B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4314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4866E-9DC1-4DA4-B9EC-791C0D0AD33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2417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B1BA4-FCC4-496D-9572-E8F68DDA989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4841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06EC9-E617-4C63-B7EF-D965665B9FF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937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CCFF"/>
            </a:gs>
            <a:gs pos="100000">
              <a:srgbClr val="E6F7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ECCA08A-BE0A-49B2-988A-909F5090629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548680"/>
            <a:ext cx="7772400" cy="1470025"/>
          </a:xfrm>
        </p:spPr>
        <p:txBody>
          <a:bodyPr/>
          <a:lstStyle/>
          <a:p>
            <a:pPr eaLnBrk="1" hangingPunct="1"/>
            <a:r>
              <a:rPr lang="th-TH" sz="7200" b="1" dirty="0" smtClean="0">
                <a:latin typeface="Angsana New" pitchFamily="18" charset="-34"/>
              </a:rPr>
              <a:t>หน่วยที่ </a:t>
            </a:r>
            <a:r>
              <a:rPr lang="th-TH" sz="7200" b="1" dirty="0" smtClean="0">
                <a:latin typeface="Angsana New" pitchFamily="18" charset="-34"/>
              </a:rPr>
              <a:t>11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348880"/>
            <a:ext cx="9144000" cy="1752600"/>
          </a:xfrm>
        </p:spPr>
        <p:txBody>
          <a:bodyPr/>
          <a:lstStyle/>
          <a:p>
            <a:pPr eaLnBrk="1" hangingPunct="1"/>
            <a:r>
              <a:rPr lang="th-TH" sz="6600" b="1" dirty="0" smtClean="0">
                <a:latin typeface="Angsana New" pitchFamily="18" charset="-34"/>
              </a:rPr>
              <a:t>เทคโนโยลีกับการตลาดและจรรยาบรรณนักการตลาด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74638"/>
            <a:ext cx="8472487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latin typeface="Angsana New" pitchFamily="18" charset="-34"/>
              </a:rPr>
              <a:t>11.4 </a:t>
            </a:r>
            <a:r>
              <a:rPr lang="th-TH" sz="4800" b="1" smtClean="0">
                <a:latin typeface="Angsana New" pitchFamily="18" charset="-34"/>
              </a:rPr>
              <a:t>สาระสำคัญของการใช้พาณิชย์อิเล็กทรอนิกส์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700808"/>
            <a:ext cx="8715375" cy="4429125"/>
          </a:xfrm>
        </p:spPr>
        <p:txBody>
          <a:bodyPr/>
          <a:lstStyle/>
          <a:p>
            <a:pPr eaLnBrk="1" hangingPunct="1"/>
            <a:r>
              <a:rPr lang="th-TH" sz="3600" dirty="0" smtClean="0">
                <a:latin typeface="Angsana New" pitchFamily="18" charset="-34"/>
              </a:rPr>
              <a:t>การขาย การโฆษณา แสดงสินค้า เสนอสินค้า สั่งซื้อ คำนวณราคา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การชำระเงิน การตกลงวิธีการชำระเงิน สั่งโอนเงิน ให้ข้อมูลบัญชีธนาคารที่ใช้ตัดบัญชี ตลอดจนเงินดิจิทัลรูปแบบใหม่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การขนส่ง แจ้งวิธีการส่งมอบของ ค่าขนส่ง สถานที่ติดต่อและระบบติดตามสินค้าที่ส่ง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บริการหลังการขาย การติดต่อภายในบริษัท</a:t>
            </a:r>
            <a:r>
              <a:rPr lang="th-TH" dirty="0" smtClean="0"/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85750"/>
            <a:ext cx="8515350" cy="1143000"/>
          </a:xfrm>
        </p:spPr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11.5.1</a:t>
            </a:r>
            <a:r>
              <a:rPr lang="en-US" sz="5400" smtClean="0">
                <a:latin typeface="Angsana New" pitchFamily="18" charset="-34"/>
              </a:rPr>
              <a:t> </a:t>
            </a:r>
            <a:r>
              <a:rPr lang="th-TH" sz="5400" b="1" smtClean="0">
                <a:latin typeface="Angsana New" pitchFamily="18" charset="-34"/>
              </a:rPr>
              <a:t>ข้อดีของพาณิชย์อิเล็กทรอนิกส์</a:t>
            </a:r>
            <a:r>
              <a:rPr lang="en-US" sz="5400" smtClean="0">
                <a:latin typeface="Angsana New" pitchFamily="18" charset="-34"/>
              </a:rPr>
              <a:t> </a:t>
            </a:r>
            <a:endParaRPr lang="th-TH" sz="5400" smtClean="0">
              <a:latin typeface="Angsana New" pitchFamily="18" charset="-34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640763" cy="50434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Angsana New" pitchFamily="18" charset="-34"/>
              </a:rPr>
              <a:t>ผู้ประกอบการสามารถเก็บข้อมูลส่วนตัวของลูกค้าได้อย่างละเอียดครบถ้วน </a:t>
            </a: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Angsana New" pitchFamily="18" charset="-34"/>
              </a:rPr>
              <a:t>เป็นการติดต่อระหว่างลูกค้ากับผู้ประกอบการโดยตรง </a:t>
            </a: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Angsana New" pitchFamily="18" charset="-34"/>
              </a:rPr>
              <a:t>ผู้ประกอบการรู้ข้อมูลลูกค้าทั้งด้านความต้องการในสินค้าของตนและความต้องการด้านอื่นๆ ของลูกค้าด้วย</a:t>
            </a:r>
            <a:r>
              <a:rPr lang="en-US" dirty="0" smtClean="0">
                <a:latin typeface="Angsana New" pitchFamily="18" charset="-34"/>
              </a:rPr>
              <a:t> </a:t>
            </a:r>
            <a:endParaRPr lang="th-TH" dirty="0" smtClean="0">
              <a:latin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Angsana New" pitchFamily="18" charset="-34"/>
              </a:rPr>
              <a:t>สามารถเปิดดำเนินการได้ตลอด 24 ชั่วโมง </a:t>
            </a: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Angsana New" pitchFamily="18" charset="-34"/>
              </a:rPr>
              <a:t>สามารถเข้าถึงลูกค้าต่างเพศได้อย่างมีประสิทธิภาพ </a:t>
            </a: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Angsana New" pitchFamily="18" charset="-34"/>
              </a:rPr>
              <a:t>ตัดปัญหาด้านการต่อรองราคาหรือปัญหาเรื่องนายหน้า </a:t>
            </a: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Angsana New" pitchFamily="18" charset="-34"/>
              </a:rPr>
              <a:t>โอกาสทางธุรกิจเท่าเทียมกัน </a:t>
            </a:r>
          </a:p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Angsana New" pitchFamily="18" charset="-34"/>
              </a:rPr>
              <a:t>การประชาสัมพันธ์ทำได้ง่ายขึ้น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11.5.2</a:t>
            </a:r>
            <a:r>
              <a:rPr lang="th-TH" sz="5400" b="1" smtClean="0">
                <a:latin typeface="Angsana New" pitchFamily="18" charset="-34"/>
              </a:rPr>
              <a:t> ข้อจำกัดของพาณิชย์อิเล็กทรอนิกส์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72050"/>
          </a:xfrm>
        </p:spPr>
        <p:txBody>
          <a:bodyPr/>
          <a:lstStyle/>
          <a:p>
            <a:pPr eaLnBrk="1" hangingPunct="1"/>
            <a:r>
              <a:rPr lang="th-TH" sz="3600" dirty="0" smtClean="0">
                <a:latin typeface="Angsana New" pitchFamily="18" charset="-34"/>
              </a:rPr>
              <a:t>ขาดความปลอดภัย ขาดมาตรฐานสากล</a:t>
            </a:r>
            <a:r>
              <a:rPr lang="en-US" sz="3600" dirty="0" smtClean="0">
                <a:latin typeface="Angsana New" pitchFamily="18" charset="-34"/>
              </a:rPr>
              <a:t> </a:t>
            </a:r>
            <a:endParaRPr lang="th-TH" sz="3600" dirty="0" smtClean="0">
              <a:latin typeface="Angsana New" pitchFamily="18" charset="-34"/>
            </a:endParaRP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ความกว้างของช่องทางสื่อสารมีจำกัด 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โปรแกรมสำหรับการพัฒนาเปลี่ยนแปลงเร็วมาก 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การเชื่อมต่อระบบต้องใช้มาตรฐานเดียวกัน 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ต้องการ เว็บเซิร์ฟเวอร์ (</a:t>
            </a:r>
            <a:r>
              <a:rPr lang="en-US" sz="3600" dirty="0" smtClean="0">
                <a:latin typeface="Angsana New" pitchFamily="18" charset="-34"/>
              </a:rPr>
              <a:t>Web Server) </a:t>
            </a:r>
            <a:r>
              <a:rPr lang="th-TH" sz="3600" dirty="0" smtClean="0">
                <a:latin typeface="Angsana New" pitchFamily="18" charset="-34"/>
              </a:rPr>
              <a:t>และเน็ตเวิร์ค เซิร์ฟเวอร์ (</a:t>
            </a:r>
            <a:r>
              <a:rPr lang="en-US" sz="3600" dirty="0" smtClean="0">
                <a:latin typeface="Angsana New" pitchFamily="18" charset="-34"/>
              </a:rPr>
              <a:t>Network Server</a:t>
            </a:r>
            <a:r>
              <a:rPr lang="th-TH" sz="3600" dirty="0" smtClean="0">
                <a:latin typeface="Angsana New" pitchFamily="18" charset="-34"/>
              </a:rPr>
              <a:t>) ที่ออกแบบเป็นพิเศษ</a:t>
            </a:r>
            <a:r>
              <a:rPr lang="en-US" sz="3600" dirty="0" smtClean="0">
                <a:latin typeface="Angsana New" pitchFamily="18" charset="-34"/>
              </a:rPr>
              <a:t> </a:t>
            </a:r>
            <a:endParaRPr lang="th-TH" sz="3600" dirty="0" smtClean="0">
              <a:latin typeface="Angsana New" pitchFamily="18" charset="-34"/>
            </a:endParaRP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ความเสี่ยงในการชำระเงินทางคอมพิวเตอร์ระบบเครือข่าย </a:t>
            </a:r>
          </a:p>
          <a:p>
            <a:pPr eaLnBrk="1" hangingPunct="1"/>
            <a:endParaRPr lang="th-TH" sz="3600" dirty="0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b="1" smtClean="0">
                <a:latin typeface="Angsana New" pitchFamily="18" charset="-34"/>
              </a:rPr>
              <a:t>11.6.1 </a:t>
            </a:r>
            <a:r>
              <a:rPr lang="th-TH" sz="4800" b="1" smtClean="0">
                <a:latin typeface="Angsana New" pitchFamily="18" charset="-34"/>
              </a:rPr>
              <a:t>ประโยชน์ของพาณิชย์อิเล็กทรอนิกส์</a:t>
            </a:r>
            <a:br>
              <a:rPr lang="th-TH" sz="4800" b="1" smtClean="0">
                <a:latin typeface="Angsana New" pitchFamily="18" charset="-34"/>
              </a:rPr>
            </a:br>
            <a:r>
              <a:rPr lang="th-TH" sz="4800" b="1" smtClean="0">
                <a:latin typeface="Angsana New" pitchFamily="18" charset="-34"/>
              </a:rPr>
              <a:t>ต่อผู้ซื้อ/ผู้บริโภค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h-TH" sz="3600" dirty="0" smtClean="0">
                <a:latin typeface="Angsana New" pitchFamily="18" charset="-34"/>
              </a:rPr>
              <a:t>มีสินค้าหรือบริการราคาถูกจำหน่าย 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ลูกค้ามีทางเลือกมากขึ้น 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สามารถทำธุรกิจได้ตลอด 24 ชั่วโมง 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ลูกค้าสามารถเลือกซื้อสินค้าได้ตรงตามความต้องการมากที่สุด 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ทราบข้อมูลเกี่ยวกับสินค้าและบริการได้ในเวลาอันรวดเร็ว </a:t>
            </a: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หาข้อมูลเพื่อเปรียบเทียบเรื่องราคา คุณภาพสินค้าหรือข้อมูลอื่นๆ เพื่อประกอบการตัดสินใจซื้อได้ง่าย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Angsana New" pitchFamily="18" charset="-34"/>
              </a:rPr>
              <a:t>11.6.2</a:t>
            </a:r>
            <a:r>
              <a:rPr lang="th-TH" b="1" smtClean="0">
                <a:latin typeface="Angsana New" pitchFamily="18" charset="-34"/>
              </a:rPr>
              <a:t> ประโยชน์ของพาณิชย์อิเล็กทรอนิกส์ต่อธุรกิจ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สามารถขยายตลาดได้กว้างขวางมากขึ้น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ลดปริมาณการใช้เอกสารที่เกี่ยวข้องได้ถึงร้อยละ 90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มีต้นทุนต่ำแต่ได้ประสิทธิผล สามารถวัดผลได้ทันที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สามารถสื่อสารไปยังทั่วทุกมุมโลกตลอด 24 ชั่วโมง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ทำให้ธุรกิจขนาดเล็ก สามารถแข่งขันกับธุรกิจขนาดใหญ่ได้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ลดค่าใช้จ่ายด้านต่างๆได้มากขึ้น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สามารถเก็บเงินและโอนเงินเข้าบัญชีกิจการอัตโนมัติ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ทำให้การจัดการผลิตมีประสิทธิภาพยิ่งขึ้น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ช่วยยกระดับการค้าของกิจการให้มีความน่าเชื่อถือมากขึ้น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เพิ่มประสิทธิภาพในระบบสำนักงานส่วนหลัง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เพิ่มประสิทธิภาพในการจัดการสินค้าคงคลัง </a:t>
            </a:r>
          </a:p>
          <a:p>
            <a:pPr eaLnBrk="1" hangingPunct="1">
              <a:lnSpc>
                <a:spcPct val="80000"/>
              </a:lnSpc>
            </a:pPr>
            <a:r>
              <a:rPr lang="th-TH" sz="2400" smtClean="0">
                <a:latin typeface="Angsana New" pitchFamily="18" charset="-34"/>
              </a:rPr>
              <a:t>การให้บริการหลังการขาย ให้คำปรึกษาเรื่องผลิตภัณฑ์ หรือการแก้ไขเบื้องต้นได้อย่างรวดเร็ว</a:t>
            </a:r>
            <a:r>
              <a:rPr lang="th-TH" sz="2000" smtClean="0"/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latin typeface="Angsana New" pitchFamily="18" charset="-34"/>
              </a:rPr>
              <a:t>11.7 </a:t>
            </a:r>
            <a:r>
              <a:rPr lang="th-TH" sz="6000" b="1" smtClean="0">
                <a:latin typeface="Angsana New" pitchFamily="18" charset="-34"/>
              </a:rPr>
              <a:t>จรรยาบรรณนักการตลาด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600200"/>
            <a:ext cx="8715375" cy="3701008"/>
          </a:xfrm>
        </p:spPr>
        <p:txBody>
          <a:bodyPr/>
          <a:lstStyle/>
          <a:p>
            <a:pPr eaLnBrk="1" hangingPunct="1"/>
            <a:r>
              <a:rPr lang="th-TH" dirty="0" smtClean="0">
                <a:latin typeface="Angsana New" pitchFamily="18" charset="-34"/>
              </a:rPr>
              <a:t>จรรยาบรรณ คือ ความประพฤติที่ดีงามของผู้ประกอบวิชาชีพ ที่องค์กรวิชาชีพกำหนดให้คนในวงการพึงประพฤติปฏิบัติเพื่อรักษาและส่งเสริมเกียรติคุณชื่อเสียงฐานะของสมาชิก</a:t>
            </a:r>
          </a:p>
          <a:p>
            <a:pPr eaLnBrk="1" hangingPunct="1"/>
            <a:r>
              <a:rPr lang="th-TH" dirty="0" smtClean="0">
                <a:latin typeface="Angsana New" pitchFamily="18" charset="-34"/>
              </a:rPr>
              <a:t>จรรยาบรรณนักการตลาด คือ ความประพฤติปฏิบัติตนที่ดีงามของผู้ประกอบการอาชีพนักการตลาดพึงประพฤติปฏิบัติ เพื่อรักษาศักดิ์ศรีและเกียรติภูมิให้ดำรงอยู่ตลอดไป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/>
            <a:r>
              <a:rPr lang="th-TH" sz="4800" b="1" smtClean="0">
                <a:latin typeface="Angsana New" pitchFamily="18" charset="-34"/>
              </a:rPr>
              <a:t>ความรับผิดชอบขององค์กรต่อสังคม</a:t>
            </a:r>
            <a:br>
              <a:rPr lang="th-TH" sz="4800" b="1" smtClean="0">
                <a:latin typeface="Angsana New" pitchFamily="18" charset="-34"/>
              </a:rPr>
            </a:br>
            <a:r>
              <a:rPr lang="en-US" sz="4800" b="1" smtClean="0">
                <a:latin typeface="Angsana New" pitchFamily="18" charset="-34"/>
              </a:rPr>
              <a:t>(Corporate Social Responsibility: CSR) </a:t>
            </a:r>
            <a:endParaRPr lang="th-TH" sz="4800" b="1" smtClean="0">
              <a:latin typeface="Angsana New" pitchFamily="18" charset="-34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85225" cy="44210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dirty="0" smtClean="0">
                <a:latin typeface="Angsana New" pitchFamily="18" charset="-34"/>
              </a:rPr>
              <a:t>คณะกรรมการกำกับหลักทรัพย์และตลาดหลักทรัพย์ (กลต.) ให้ความหมายว่า </a:t>
            </a:r>
            <a:r>
              <a:rPr lang="en-US" dirty="0" smtClean="0">
                <a:latin typeface="Angsana New" pitchFamily="18" charset="-34"/>
              </a:rPr>
              <a:t>CSR</a:t>
            </a:r>
            <a:r>
              <a:rPr lang="th-TH" dirty="0" smtClean="0">
                <a:latin typeface="Angsana New" pitchFamily="18" charset="-34"/>
              </a:rPr>
              <a:t> หมายถึง การดำเนินธุรกิจภายใต้หลักจริยธรรมและการกำกับที่ดีควบคู่ไปกับการใส่ใจและดูแลรักษาสังคมและสิ่งแวดล้อม เพื่อนำไปสู่การพัฒนาอย่างยั่งยืน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Angsana New" pitchFamily="18" charset="-34"/>
              </a:rPr>
              <a:t>The World Business Council for Sustainable Development (WBCSD)</a:t>
            </a:r>
            <a:r>
              <a:rPr lang="th-TH" dirty="0" smtClean="0">
                <a:latin typeface="Angsana New" pitchFamily="18" charset="-34"/>
              </a:rPr>
              <a:t> กล่าวว่า </a:t>
            </a:r>
            <a:r>
              <a:rPr lang="en-US" dirty="0" smtClean="0">
                <a:latin typeface="Angsana New" pitchFamily="18" charset="-34"/>
              </a:rPr>
              <a:t>CSR </a:t>
            </a:r>
            <a:r>
              <a:rPr lang="th-TH" dirty="0" smtClean="0">
                <a:latin typeface="Angsana New" pitchFamily="18" charset="-34"/>
              </a:rPr>
              <a:t>คือ การปฏิบัติตามคำมั่นสัญญาอย่างต่อเนื่องของบริษัทในการดำเนินธุรกิจโดยใช้พื้นฐานของจริยธรรมเข้ามาเป็นเครื่องมือในการพัฒนาเศรษฐกิจควบคู่ไปพร้อมๆ กัน กับการพัฒนาคุณภาพชีวิตในการทำงานและคุณภาพชุมชนท้องถิ่น รวมถึงสถานะสังคมโดยร่วม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ความรับผิดชอบขององค์กรต่อสังคม</a:t>
            </a:r>
            <a:br>
              <a:rPr lang="th-TH" sz="4000" b="1" smtClean="0">
                <a:latin typeface="Angsana New" pitchFamily="18" charset="-34"/>
              </a:rPr>
            </a:br>
            <a:r>
              <a:rPr lang="en-US" sz="4000" b="1" smtClean="0">
                <a:latin typeface="Angsana New" pitchFamily="18" charset="-34"/>
              </a:rPr>
              <a:t>(Corporate Social Responsibility: CSR)</a:t>
            </a:r>
            <a:r>
              <a:rPr lang="th-TH" sz="4000" b="1" smtClean="0">
                <a:latin typeface="Angsana New" pitchFamily="18" charset="-34"/>
              </a:rPr>
              <a:t> (ต่อ)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964613" cy="5043488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ngsana New" pitchFamily="18" charset="-34"/>
              </a:rPr>
              <a:t>The European Commission </a:t>
            </a:r>
            <a:r>
              <a:rPr lang="th-TH" dirty="0" smtClean="0">
                <a:latin typeface="Angsana New" pitchFamily="18" charset="-34"/>
              </a:rPr>
              <a:t>ได้ให้ความหมายว่า </a:t>
            </a:r>
            <a:r>
              <a:rPr lang="en-US" dirty="0" smtClean="0">
                <a:latin typeface="Angsana New" pitchFamily="18" charset="-34"/>
              </a:rPr>
              <a:t>CSR </a:t>
            </a:r>
            <a:r>
              <a:rPr lang="th-TH" dirty="0" smtClean="0">
                <a:latin typeface="Angsana New" pitchFamily="18" charset="-34"/>
              </a:rPr>
              <a:t>คือ แนวคิดที่บริษัทผสานความห่วงใยต่อสังคมและสิ่งแวดล้อมไว้ในกระบวนการดำเนินธุรกิจและการมีปฏิสัมพันธ์กับผู้มีส่วนได้เสีย ภายใต้พื้นฐานการกระทำความสมัครใจ</a:t>
            </a:r>
          </a:p>
          <a:p>
            <a:pPr eaLnBrk="1" hangingPunct="1"/>
            <a:r>
              <a:rPr lang="th-TH" dirty="0" smtClean="0">
                <a:latin typeface="Angsana New" pitchFamily="18" charset="-34"/>
              </a:rPr>
              <a:t>สถาบันไทยพัฒน์ของประเทศไทย ให้ความหมายว่า </a:t>
            </a:r>
            <a:r>
              <a:rPr lang="en-US" dirty="0" smtClean="0">
                <a:latin typeface="Angsana New" pitchFamily="18" charset="-34"/>
              </a:rPr>
              <a:t>CSR </a:t>
            </a:r>
            <a:r>
              <a:rPr lang="th-TH" dirty="0" smtClean="0">
                <a:latin typeface="Angsana New" pitchFamily="18" charset="-34"/>
              </a:rPr>
              <a:t>คือ การดำเนินกิจกรรรมภายในและภายนอกองค์กรที่คำนึงถึงผลกระทบต่อสังคมทั้งในระดับใกล้ (ผู้มีส่วนที่เกี่ยวข้องโดยตรงกับองค์กร เช่นลูกค้า คู่ค้า ครอบครัว พนักงาน ชุมชนท้องถิ่นที่องค์กรตั้งอยู่) และระดับไกล (ผู้มีส่วนเกี่ยวข้องกับองค์กรทางอ้อม เช่น คู่แข่งขันทางธุรกิจ ประชาชนทั่วไป) ด้วยการใช้ทรัพยากรที่มีอยู่ในองค์กรหรือทรัพยากรจากภายนอกองค์กร ในอันนี้จะทำให้อยู่ร่วมกันในสังคมได้อย่างปกติสุข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5400" b="1" smtClean="0">
                <a:latin typeface="Angsana New" pitchFamily="18" charset="-34"/>
              </a:rPr>
              <a:t>ธุรกิจสังคม </a:t>
            </a:r>
            <a:r>
              <a:rPr lang="en-US" sz="5400" b="1" smtClean="0">
                <a:latin typeface="Angsana New" pitchFamily="18" charset="-34"/>
              </a:rPr>
              <a:t>(Social Enterprise: SE) </a:t>
            </a:r>
            <a:endParaRPr lang="th-TH" sz="5400" b="1" smtClean="0">
              <a:latin typeface="Angsana New" pitchFamily="18" charset="-34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2143125"/>
            <a:ext cx="8643937" cy="3374107"/>
          </a:xfrm>
        </p:spPr>
        <p:txBody>
          <a:bodyPr/>
          <a:lstStyle/>
          <a:p>
            <a:pPr eaLnBrk="1" hangingPunct="1"/>
            <a:r>
              <a:rPr lang="th-TH" dirty="0" smtClean="0">
                <a:latin typeface="Angsana New" pitchFamily="18" charset="-34"/>
              </a:rPr>
              <a:t>ธุรกิจสังคม </a:t>
            </a:r>
            <a:r>
              <a:rPr lang="en-US" dirty="0" smtClean="0">
                <a:latin typeface="Angsana New" pitchFamily="18" charset="-34"/>
              </a:rPr>
              <a:t>(Social Enterprise: SE) </a:t>
            </a:r>
            <a:r>
              <a:rPr lang="th-TH" dirty="0" smtClean="0">
                <a:latin typeface="Angsana New" pitchFamily="18" charset="-34"/>
              </a:rPr>
              <a:t>คือ หน่วยธุรกิจที่ดำเนินกิจการเพื่อแสวงหากำไรโดยไม่มุ่งหวังกำไรสูงสุด กำไรที่ได้รับจะส่งมอบให้สาธารณกุศลหรือเพื่อประโยชน์ของสังคม </a:t>
            </a:r>
            <a:br>
              <a:rPr lang="th-TH" dirty="0" smtClean="0">
                <a:latin typeface="Angsana New" pitchFamily="18" charset="-34"/>
              </a:rPr>
            </a:br>
            <a:r>
              <a:rPr lang="th-TH" dirty="0" smtClean="0">
                <a:latin typeface="Angsana New" pitchFamily="18" charset="-34"/>
              </a:rPr>
              <a:t>ธุรกิจสังคมเป็นรูปแบบของการให้แบบใหม่ของภาคเอกชนที่มีประสิทธิภาพมากกว่าความรับผิดชอบขององค์กรต่อสังคม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th-TH" sz="6000" b="1" smtClean="0">
                <a:latin typeface="Angsana New" pitchFamily="18" charset="-34"/>
              </a:rPr>
              <a:t>การสร้างคุณค่าเพิ่มร่วมกันให้กับสังคม</a:t>
            </a:r>
            <a:r>
              <a:rPr lang="th-TH" sz="6000" smtClean="0">
                <a:latin typeface="Angsana New" pitchFamily="18" charset="-34"/>
              </a:rPr>
              <a:t> </a:t>
            </a:r>
            <a:r>
              <a:rPr lang="en-US" sz="6000" smtClean="0">
                <a:latin typeface="Angsana New" pitchFamily="18" charset="-34"/>
              </a:rPr>
              <a:t/>
            </a:r>
            <a:br>
              <a:rPr lang="en-US" sz="6000" smtClean="0">
                <a:latin typeface="Angsana New" pitchFamily="18" charset="-34"/>
              </a:rPr>
            </a:br>
            <a:r>
              <a:rPr lang="en-US" sz="5400" b="1" smtClean="0">
                <a:latin typeface="Angsana New" pitchFamily="18" charset="-34"/>
              </a:rPr>
              <a:t>(Creating Shared Value: CSV)</a:t>
            </a:r>
            <a:r>
              <a:rPr lang="th-TH" sz="5400" b="1" smtClean="0">
                <a:latin typeface="Angsana New" pitchFamily="18" charset="-34"/>
              </a:rPr>
              <a:t> </a:t>
            </a: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323528" y="2132856"/>
            <a:ext cx="87153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3600" dirty="0"/>
              <a:t>การสร้างคุณค่าเพิ่มร่วมกันให้กับสังคม </a:t>
            </a:r>
            <a:r>
              <a:rPr lang="en-US" sz="3600" dirty="0">
                <a:latin typeface="Angsana New" pitchFamily="18" charset="-34"/>
              </a:rPr>
              <a:t>(CSV)</a:t>
            </a:r>
            <a:r>
              <a:rPr lang="th-TH" sz="3600" dirty="0">
                <a:latin typeface="Angsana New" pitchFamily="18" charset="-34"/>
              </a:rPr>
              <a:t> </a:t>
            </a:r>
            <a:r>
              <a:rPr lang="th-TH" sz="3600" dirty="0"/>
              <a:t>คือ การที่องค์กรธุรกิจมุ่งมั่นดำเนินงานที่ก่อให้เกิดประโยชน์แก่สังคมในขณะเดียวกันก็ส่งเสริมให้ธุรกิจสามารถแข่งขันได้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sz="5400" b="1" dirty="0" smtClean="0">
                <a:latin typeface="Angsana New" pitchFamily="18" charset="-34"/>
              </a:rPr>
              <a:t>11.1 </a:t>
            </a:r>
            <a:r>
              <a:rPr lang="th-TH" sz="5400" b="1" dirty="0" smtClean="0">
                <a:latin typeface="Angsana New" pitchFamily="18" charset="-34"/>
              </a:rPr>
              <a:t>เทคโนโลยีกับธุรกิจ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13787" cy="5302250"/>
          </a:xfrm>
        </p:spPr>
        <p:txBody>
          <a:bodyPr/>
          <a:lstStyle/>
          <a:p>
            <a:pPr eaLnBrk="1" hangingPunct="1"/>
            <a:r>
              <a:rPr lang="th-TH" sz="3600" dirty="0" smtClean="0">
                <a:latin typeface="Angsana New" pitchFamily="18" charset="-34"/>
              </a:rPr>
              <a:t>ธุรกิจอิเล็กทรอนิกส์</a:t>
            </a:r>
            <a:r>
              <a:rPr lang="en-US" sz="3600" dirty="0" smtClean="0">
                <a:latin typeface="Angsana New" pitchFamily="18" charset="-34"/>
              </a:rPr>
              <a:t> </a:t>
            </a:r>
            <a:r>
              <a:rPr lang="en-US" dirty="0" smtClean="0">
                <a:latin typeface="Angsana New" pitchFamily="18" charset="-34"/>
              </a:rPr>
              <a:t>(Electronic Business: E-Business) </a:t>
            </a:r>
            <a:r>
              <a:rPr lang="th-TH" dirty="0" smtClean="0">
                <a:latin typeface="Angsana New" pitchFamily="18" charset="-34"/>
              </a:rPr>
              <a:t>คือ การทำกิจกรรมทุกๆอย่างทุกขั้นตอนผ่านสื่ออิเล็กทรอนิกส์ ไม่ได้พิจารณาเฉพาะกิจกรรมการซื้อขายเท่านั้น ทำให้ธุรกิจมีความเป็นระบบ การดำเนินงานมีประสิทธิภาพ ช่วยเพิ่มศักยภาพของธุรกิจในรูปแบบออนไลน์ (</a:t>
            </a:r>
            <a:r>
              <a:rPr lang="en-US" dirty="0" smtClean="0">
                <a:latin typeface="Angsana New" pitchFamily="18" charset="-34"/>
              </a:rPr>
              <a:t>Online) </a:t>
            </a:r>
            <a:r>
              <a:rPr lang="th-TH" dirty="0" smtClean="0">
                <a:latin typeface="Angsana New" pitchFamily="18" charset="-34"/>
              </a:rPr>
              <a:t>และครอบคลุมทั่วโลก</a:t>
            </a:r>
            <a:endParaRPr lang="en-US" dirty="0" smtClean="0">
              <a:latin typeface="Angsana New" pitchFamily="18" charset="-34"/>
            </a:endParaRPr>
          </a:p>
          <a:p>
            <a:pPr eaLnBrk="1" hangingPunct="1"/>
            <a:r>
              <a:rPr lang="th-TH" sz="3600" dirty="0" smtClean="0">
                <a:latin typeface="Angsana New" pitchFamily="18" charset="-34"/>
              </a:rPr>
              <a:t>สื่ออิเล็กทรอนิกส์ </a:t>
            </a:r>
            <a:r>
              <a:rPr lang="th-TH" dirty="0" smtClean="0">
                <a:latin typeface="Angsana New" pitchFamily="18" charset="-34"/>
              </a:rPr>
              <a:t>หมายถึง สื่อที่ใช้อุปกรณ์อิเล็กทรอนิกส์เป็นเครื่องมือหลักในการปฏิบัติ งานและติดต่อสื่อสารข้อมูลในพาณิชย์อิเล็กทรอนิกส์ สื่ออิเล็กทรอนิกส์ ได้แก่ สื่อโทรทัศน์ เคเบิล ทีวี เครื่องโทรสาร โทรศัพท์พื้นฐาน โทรศัพท์เคลื่อนที่ เครื่อง</a:t>
            </a:r>
            <a:r>
              <a:rPr lang="en-US" dirty="0" smtClean="0">
                <a:latin typeface="Angsana New" pitchFamily="18" charset="-34"/>
              </a:rPr>
              <a:t>ATM</a:t>
            </a:r>
            <a:r>
              <a:rPr lang="th-TH" dirty="0" smtClean="0">
                <a:latin typeface="Angsana New" pitchFamily="18" charset="-34"/>
              </a:rPr>
              <a:t> ระบบการชำระเงินและโอนเงินอัตโนมัติ รวมทั้งเครื่องข่ายอินเทอร์เน็ต (</a:t>
            </a:r>
            <a:r>
              <a:rPr lang="en-US" dirty="0" smtClean="0">
                <a:latin typeface="Angsana New" pitchFamily="18" charset="-34"/>
              </a:rPr>
              <a:t>http://www.pbj.ac.th/IT</a:t>
            </a:r>
            <a:r>
              <a:rPr lang="th-TH" dirty="0" smtClean="0">
                <a:latin typeface="Angsana New" pitchFamily="18" charset="-34"/>
              </a:rPr>
              <a:t>11/</a:t>
            </a:r>
            <a:r>
              <a:rPr lang="en-US" dirty="0" smtClean="0">
                <a:latin typeface="Angsana New" pitchFamily="18" charset="-34"/>
              </a:rPr>
              <a:t>C</a:t>
            </a:r>
            <a:r>
              <a:rPr lang="th-TH" dirty="0" smtClean="0">
                <a:latin typeface="Angsana New" pitchFamily="18" charset="-34"/>
              </a:rPr>
              <a:t>8.</a:t>
            </a:r>
            <a:r>
              <a:rPr lang="en-US" dirty="0" err="1" smtClean="0">
                <a:latin typeface="Angsana New" pitchFamily="18" charset="-34"/>
              </a:rPr>
              <a:t>htm</a:t>
            </a:r>
            <a:r>
              <a:rPr lang="th-TH" dirty="0" smtClean="0">
                <a:latin typeface="Angsana New" pitchFamily="18" charset="-34"/>
              </a:rPr>
              <a:t>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 จรรยาบรรณนักการตลาดที่สมาคมการตลาดแห่งประเทศไทย </a:t>
            </a:r>
            <a:r>
              <a:rPr lang="en-US" sz="4000" b="1" smtClean="0">
                <a:latin typeface="Angsana New" pitchFamily="18" charset="-34"/>
              </a:rPr>
              <a:t>(Marketing Association of Thailand (MAT)) </a:t>
            </a:r>
            <a:endParaRPr lang="th-TH" sz="4000" b="1" smtClean="0">
              <a:latin typeface="Angsana New" pitchFamily="18" charset="-34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357313"/>
            <a:ext cx="8715375" cy="52863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4000" dirty="0" smtClean="0">
                <a:latin typeface="Angsana New" pitchFamily="18" charset="-34"/>
              </a:rPr>
              <a:t>11.7.1 </a:t>
            </a:r>
            <a:r>
              <a:rPr lang="th-TH" sz="4000" dirty="0" smtClean="0">
                <a:latin typeface="Angsana New" pitchFamily="18" charset="-34"/>
              </a:rPr>
              <a:t>หลักการทั่วไป</a:t>
            </a:r>
            <a:r>
              <a:rPr lang="en-US" sz="4000" dirty="0" smtClean="0">
                <a:latin typeface="Angsana New" pitchFamily="18" charset="-34"/>
              </a:rPr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th-TH" sz="3200" dirty="0" smtClean="0">
                <a:latin typeface="Angsana New" pitchFamily="18" charset="-34"/>
              </a:rPr>
              <a:t>นักการตลาดไทยต้องมีจิตตระหนักในภาระหน้าที่</a:t>
            </a:r>
            <a:r>
              <a:rPr lang="en-US" sz="3200" dirty="0" smtClean="0">
                <a:latin typeface="Angsana New" pitchFamily="18" charset="-34"/>
              </a:rPr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th-TH" sz="3200" dirty="0" smtClean="0">
                <a:latin typeface="Angsana New" pitchFamily="18" charset="-34"/>
              </a:rPr>
              <a:t>ดำเนินกิจกรรมทางการตลาดด้วยคุณธรรมและความรับผิดชอบ</a:t>
            </a:r>
            <a:endParaRPr lang="en-US" sz="3200" dirty="0" smtClean="0">
              <a:latin typeface="Angsana New" pitchFamily="18" charset="-34"/>
            </a:endParaRPr>
          </a:p>
          <a:p>
            <a:pPr lvl="1" eaLnBrk="1" hangingPunct="1">
              <a:lnSpc>
                <a:spcPct val="80000"/>
              </a:lnSpc>
            </a:pPr>
            <a:r>
              <a:rPr lang="th-TH" sz="3200" dirty="0" smtClean="0">
                <a:latin typeface="Angsana New" pitchFamily="18" charset="-34"/>
              </a:rPr>
              <a:t>รับผิดชอบต่อผลการกระทำของตน</a:t>
            </a:r>
            <a:endParaRPr lang="en-US" sz="3200" dirty="0" smtClean="0">
              <a:latin typeface="Angsana New" pitchFamily="18" charset="-34"/>
            </a:endParaRPr>
          </a:p>
          <a:p>
            <a:pPr lvl="1" eaLnBrk="1" hangingPunct="1">
              <a:lnSpc>
                <a:spcPct val="80000"/>
              </a:lnSpc>
            </a:pPr>
            <a:r>
              <a:rPr lang="th-TH" sz="3200" dirty="0" smtClean="0">
                <a:latin typeface="Angsana New" pitchFamily="18" charset="-34"/>
              </a:rPr>
              <a:t>ปฏิบัติตามกฎหมายและค่านิยมที่ดีทางสังคม</a:t>
            </a:r>
            <a:endParaRPr lang="en-US" sz="3200" dirty="0" smtClean="0">
              <a:latin typeface="Angsana New" pitchFamily="18" charset="-34"/>
            </a:endParaRPr>
          </a:p>
          <a:p>
            <a:pPr lvl="1" eaLnBrk="1" hangingPunct="1">
              <a:lnSpc>
                <a:spcPct val="80000"/>
              </a:lnSpc>
            </a:pPr>
            <a:r>
              <a:rPr lang="th-TH" sz="3200" dirty="0" smtClean="0">
                <a:latin typeface="Angsana New" pitchFamily="18" charset="-34"/>
              </a:rPr>
              <a:t>ตั้งมั่นอยู่ในความซื่อสัตย์สุจริตและความเป็นธรรม</a:t>
            </a:r>
            <a:r>
              <a:rPr lang="en-US" sz="3200" dirty="0" smtClean="0">
                <a:latin typeface="Angsana New" pitchFamily="18" charset="-34"/>
              </a:rPr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th-TH" sz="3200" dirty="0" smtClean="0">
                <a:latin typeface="Angsana New" pitchFamily="18" charset="-34"/>
              </a:rPr>
              <a:t>กระทำตนให้เป็นแบบอย่างที่ดีต่อผู้ร่วมอาชีพและบุคคลอื่น</a:t>
            </a:r>
          </a:p>
          <a:p>
            <a:pPr lvl="1" eaLnBrk="1" hangingPunct="1">
              <a:lnSpc>
                <a:spcPct val="80000"/>
              </a:lnSpc>
            </a:pPr>
            <a:r>
              <a:rPr lang="th-TH" sz="3200" dirty="0" smtClean="0">
                <a:latin typeface="Angsana New" pitchFamily="18" charset="-34"/>
              </a:rPr>
              <a:t>ส่งเสริมและสนับสนุนให้มีการปฏิบัติตนตามจรรยาบรรณนักการตลาด</a:t>
            </a:r>
          </a:p>
          <a:p>
            <a:pPr lvl="1" eaLnBrk="1" hangingPunct="1">
              <a:lnSpc>
                <a:spcPct val="80000"/>
              </a:lnSpc>
            </a:pPr>
            <a:r>
              <a:rPr lang="th-TH" sz="3200" dirty="0" smtClean="0">
                <a:latin typeface="Angsana New" pitchFamily="18" charset="-34"/>
              </a:rPr>
              <a:t>ละเว้นการใช้อำนาจหน้าที่เพื่อผลประโยชน์ส่วนตน</a:t>
            </a:r>
          </a:p>
          <a:p>
            <a:pPr lvl="1" eaLnBrk="1" hangingPunct="1">
              <a:lnSpc>
                <a:spcPct val="80000"/>
              </a:lnSpc>
            </a:pPr>
            <a:r>
              <a:rPr lang="th-TH" sz="3200" dirty="0" smtClean="0">
                <a:latin typeface="Angsana New" pitchFamily="18" charset="-34"/>
              </a:rPr>
              <a:t>ยินดีเผยแพร่ความรู้ความสามารถในวิชาชีพของตนเพื่อสาธารณประโยชน์</a:t>
            </a:r>
            <a:r>
              <a:rPr lang="en-US" dirty="0" smtClean="0"/>
              <a:t> </a:t>
            </a:r>
            <a:endParaRPr lang="th-TH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</a:rPr>
              <a:t>จรรยาบรรณนักการตลาดที่สมาคมการตลาดแห่งประเทศไทย </a:t>
            </a:r>
            <a:r>
              <a:rPr lang="en-US" sz="4000" b="1" smtClean="0">
                <a:latin typeface="Angsana New" pitchFamily="18" charset="-34"/>
              </a:rPr>
              <a:t/>
            </a:r>
            <a:br>
              <a:rPr lang="en-US" sz="4000" b="1" smtClean="0">
                <a:latin typeface="Angsana New" pitchFamily="18" charset="-34"/>
              </a:rPr>
            </a:br>
            <a:r>
              <a:rPr lang="en-US" sz="4000" b="1" smtClean="0">
                <a:latin typeface="Angsana New" pitchFamily="18" charset="-34"/>
              </a:rPr>
              <a:t>(Marketing Association of Thailand (MAT))</a:t>
            </a:r>
            <a:r>
              <a:rPr lang="th-TH" sz="4000" b="1" smtClean="0">
                <a:latin typeface="Angsana New" pitchFamily="18" charset="-34"/>
              </a:rPr>
              <a:t> (ต่อ)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85225" cy="51149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3400" dirty="0" smtClean="0">
                <a:latin typeface="Angsana New" pitchFamily="18" charset="-34"/>
              </a:rPr>
              <a:t>11.7.2 </a:t>
            </a:r>
            <a:r>
              <a:rPr lang="th-TH" sz="3600" dirty="0" smtClean="0">
                <a:latin typeface="Angsana New" pitchFamily="18" charset="-34"/>
              </a:rPr>
              <a:t>ข้อพึงปฏิบัติต่อกลุ่มต่างๆ ที่เกี่ยวข้องในการบริหารงานการตลาด</a:t>
            </a:r>
          </a:p>
          <a:p>
            <a:pPr lvl="1" eaLnBrk="1" hangingPunct="1"/>
            <a:r>
              <a:rPr lang="th-TH" sz="3600" dirty="0" smtClean="0">
                <a:solidFill>
                  <a:srgbClr val="FF0000"/>
                </a:solidFill>
                <a:latin typeface="Angsana New" pitchFamily="18" charset="-34"/>
              </a:rPr>
              <a:t>ด้านการพัฒนาผลิตภัณฑ์และบริการ</a:t>
            </a:r>
            <a:r>
              <a:rPr lang="en-US" sz="3600" dirty="0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  <a:endParaRPr lang="th-TH" sz="3600" dirty="0" smtClean="0">
              <a:solidFill>
                <a:srgbClr val="FF0000"/>
              </a:solidFill>
              <a:latin typeface="Angsana New" pitchFamily="18" charset="-34"/>
            </a:endParaRPr>
          </a:p>
          <a:p>
            <a:pPr lvl="2" eaLnBrk="1" hangingPunct="1"/>
            <a:r>
              <a:rPr lang="th-TH" sz="3200" dirty="0" smtClean="0">
                <a:latin typeface="Angsana New" pitchFamily="18" charset="-34"/>
              </a:rPr>
              <a:t>มุ่งเสนอผลิตภัณฑ์และบริการที่มีความปลอดภัยต่อการอุปโภคบริโภค</a:t>
            </a:r>
          </a:p>
          <a:p>
            <a:pPr lvl="2" eaLnBrk="1" hangingPunct="1"/>
            <a:r>
              <a:rPr lang="th-TH" sz="3200" dirty="0" smtClean="0">
                <a:latin typeface="Angsana New" pitchFamily="18" charset="-34"/>
              </a:rPr>
              <a:t>ให้ข้อมูลเกี่ยวกับผลิตภัณฑ์และบริการที่เที่ยงตรงไม่หลอกลวง </a:t>
            </a:r>
          </a:p>
          <a:p>
            <a:pPr lvl="2" eaLnBrk="1" hangingPunct="1"/>
            <a:r>
              <a:rPr lang="th-TH" sz="3200" dirty="0" smtClean="0">
                <a:latin typeface="Angsana New" pitchFamily="18" charset="-34"/>
              </a:rPr>
              <a:t>มุ่งเสนอผลิตภัณฑ์และบริการที่ถูกต้องตามกฎหมาย วัฒนธรรมและศีลธรรมอันดีงามของสังคม</a:t>
            </a:r>
            <a:r>
              <a:rPr lang="en-US" sz="3200" dirty="0" smtClean="0">
                <a:latin typeface="Angsana New" pitchFamily="18" charset="-34"/>
              </a:rPr>
              <a:t> </a:t>
            </a:r>
            <a:endParaRPr lang="th-TH" sz="3200" dirty="0" smtClean="0">
              <a:latin typeface="Angsana New" pitchFamily="18" charset="-34"/>
            </a:endParaRPr>
          </a:p>
          <a:p>
            <a:pPr lvl="2" eaLnBrk="1" hangingPunct="1"/>
            <a:r>
              <a:rPr lang="th-TH" sz="3200" dirty="0" smtClean="0">
                <a:latin typeface="Angsana New" pitchFamily="18" charset="-34"/>
              </a:rPr>
              <a:t>พึงแจ้งให้ทราบถึงข้อมูลที่เกี่ยวกับคุณลักษณะหรือส่วนประกอบของผลิตภัณฑ์และบริการที่เปลี่ยนแปลงไป</a:t>
            </a:r>
            <a:r>
              <a:rPr lang="en-US" sz="3200" dirty="0" smtClean="0">
                <a:latin typeface="Angsana New" pitchFamily="18" charset="-34"/>
              </a:rPr>
              <a:t> </a:t>
            </a:r>
            <a:endParaRPr lang="th-TH" sz="3200" dirty="0" smtClean="0">
              <a:latin typeface="Angsana New" pitchFamily="18" charset="-34"/>
            </a:endParaRPr>
          </a:p>
          <a:p>
            <a:pPr lvl="2" eaLnBrk="1" hangingPunct="1"/>
            <a:r>
              <a:rPr lang="th-TH" sz="3200" dirty="0" smtClean="0">
                <a:latin typeface="Angsana New" pitchFamily="18" charset="-34"/>
              </a:rPr>
              <a:t>ไม่ลอกเลียนแบบสินค้าหรือบริการผู้อื่น</a:t>
            </a:r>
            <a:r>
              <a:rPr lang="en-US" sz="3200" dirty="0" smtClean="0">
                <a:latin typeface="Angsana New" pitchFamily="18" charset="-34"/>
              </a:rPr>
              <a:t> </a:t>
            </a:r>
            <a:endParaRPr lang="th-TH" sz="3200" dirty="0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Angsana New" pitchFamily="18" charset="-34"/>
              </a:rPr>
              <a:t>11.7.2 </a:t>
            </a:r>
            <a:r>
              <a:rPr lang="th-TH" b="1" smtClean="0">
                <a:latin typeface="Angsana New" pitchFamily="18" charset="-34"/>
              </a:rPr>
              <a:t>ข้อพึงปฏิบัติต่อกลุ่มต่างๆ ที่เกี่ยวข้อง</a:t>
            </a:r>
            <a:br>
              <a:rPr lang="th-TH" b="1" smtClean="0">
                <a:latin typeface="Angsana New" pitchFamily="18" charset="-34"/>
              </a:rPr>
            </a:br>
            <a:r>
              <a:rPr lang="th-TH" b="1" smtClean="0">
                <a:latin typeface="Angsana New" pitchFamily="18" charset="-34"/>
              </a:rPr>
              <a:t>ในการบริหารงานการตลาด (ต่อ)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600200"/>
            <a:ext cx="8715375" cy="4972050"/>
          </a:xfrm>
        </p:spPr>
        <p:txBody>
          <a:bodyPr/>
          <a:lstStyle/>
          <a:p>
            <a:pPr eaLnBrk="1" hangingPunct="1"/>
            <a:r>
              <a:rPr lang="th-TH" sz="4400" dirty="0" smtClean="0">
                <a:solidFill>
                  <a:srgbClr val="FF0000"/>
                </a:solidFill>
                <a:latin typeface="Angsana New" pitchFamily="18" charset="-34"/>
              </a:rPr>
              <a:t>ด้านการตั้งราคา</a:t>
            </a:r>
            <a:r>
              <a:rPr lang="en-US" sz="4400" dirty="0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</a:p>
          <a:p>
            <a:pPr lvl="1" eaLnBrk="1" hangingPunct="1"/>
            <a:r>
              <a:rPr lang="th-TH" sz="3600" dirty="0" smtClean="0">
                <a:latin typeface="Angsana New" pitchFamily="18" charset="-34"/>
              </a:rPr>
              <a:t>ไม่รวมกลุ่มกันตั้งราคาหรือสมยอมรู้เห็นในการกำหนดราคา </a:t>
            </a:r>
            <a:endParaRPr lang="en-US" sz="3600" dirty="0" smtClean="0">
              <a:latin typeface="Angsana New" pitchFamily="18" charset="-34"/>
            </a:endParaRPr>
          </a:p>
          <a:p>
            <a:pPr lvl="1" eaLnBrk="1" hangingPunct="1"/>
            <a:r>
              <a:rPr lang="th-TH" sz="3600" dirty="0" smtClean="0">
                <a:latin typeface="Angsana New" pitchFamily="18" charset="-34"/>
              </a:rPr>
              <a:t>กำหนดผลตอบแทนหรือค่าธรรมเนียมของทุกฝ่ายที่เกี่ยวข้องในขบวนการทางการตลาดอย่างเป็นธรรม</a:t>
            </a:r>
            <a:endParaRPr lang="en-US" sz="3600" dirty="0" smtClean="0">
              <a:latin typeface="Angsana New" pitchFamily="18" charset="-34"/>
            </a:endParaRPr>
          </a:p>
          <a:p>
            <a:pPr lvl="1" eaLnBrk="1" hangingPunct="1"/>
            <a:r>
              <a:rPr lang="th-TH" sz="3600" dirty="0" smtClean="0">
                <a:latin typeface="Angsana New" pitchFamily="18" charset="-34"/>
              </a:rPr>
              <a:t>ให้ข้อมูลเกี่ยวกับราคาของผลิตภัณฑ์และบริการอย่างครบถ้วนสมบูรณ์</a:t>
            </a:r>
            <a:endParaRPr lang="en-US" sz="3600" dirty="0" smtClean="0">
              <a:latin typeface="Angsana New" pitchFamily="18" charset="-34"/>
            </a:endParaRPr>
          </a:p>
          <a:p>
            <a:pPr lvl="1" eaLnBrk="1" hangingPunct="1"/>
            <a:r>
              <a:rPr lang="th-TH" sz="3600" dirty="0" smtClean="0">
                <a:latin typeface="Angsana New" pitchFamily="18" charset="-34"/>
              </a:rPr>
              <a:t>ไม่กระทำการใดๆ เพื่อให้สินค้าราคาสูงขึ้นโดยไม่มีเหตุผล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Angsana New" pitchFamily="18" charset="-34"/>
              </a:rPr>
              <a:t>11.7.2 </a:t>
            </a:r>
            <a:r>
              <a:rPr lang="th-TH" b="1" smtClean="0">
                <a:latin typeface="Angsana New" pitchFamily="18" charset="-34"/>
              </a:rPr>
              <a:t>ข้อพึงปฏิบัติต่อกลุ่มต่างๆ ที่เกี่ยวข้อง</a:t>
            </a:r>
            <a:br>
              <a:rPr lang="th-TH" b="1" smtClean="0">
                <a:latin typeface="Angsana New" pitchFamily="18" charset="-34"/>
              </a:rPr>
            </a:br>
            <a:r>
              <a:rPr lang="th-TH" b="1" smtClean="0">
                <a:latin typeface="Angsana New" pitchFamily="18" charset="-34"/>
              </a:rPr>
              <a:t>ในการบริหารงานการตลาด (ต่อ)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628800"/>
            <a:ext cx="8715375" cy="5043488"/>
          </a:xfrm>
        </p:spPr>
        <p:txBody>
          <a:bodyPr/>
          <a:lstStyle/>
          <a:p>
            <a:pPr eaLnBrk="1" hangingPunct="1"/>
            <a:r>
              <a:rPr lang="th-TH" sz="4400" dirty="0" smtClean="0">
                <a:solidFill>
                  <a:srgbClr val="FF0000"/>
                </a:solidFill>
                <a:latin typeface="Angsana New" pitchFamily="18" charset="-34"/>
              </a:rPr>
              <a:t>ด้านการกระจายสินค้า</a:t>
            </a:r>
            <a:r>
              <a:rPr lang="en-US" sz="4400" dirty="0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</a:p>
          <a:p>
            <a:pPr lvl="1" eaLnBrk="1" hangingPunct="1"/>
            <a:r>
              <a:rPr lang="th-TH" sz="4000" dirty="0" smtClean="0">
                <a:latin typeface="Angsana New" pitchFamily="18" charset="-34"/>
              </a:rPr>
              <a:t>ไม่กักตุนสินค้า</a:t>
            </a:r>
            <a:endParaRPr lang="en-US" sz="4000" dirty="0" smtClean="0">
              <a:latin typeface="Angsana New" pitchFamily="18" charset="-34"/>
            </a:endParaRPr>
          </a:p>
          <a:p>
            <a:pPr lvl="1" eaLnBrk="1" hangingPunct="1"/>
            <a:r>
              <a:rPr lang="th-TH" sz="4000" dirty="0" smtClean="0">
                <a:latin typeface="Angsana New" pitchFamily="18" charset="-34"/>
              </a:rPr>
              <a:t>ไม่ผูกขาดช่องทางการกระจายสินค้า</a:t>
            </a:r>
            <a:endParaRPr lang="en-US" sz="4000" dirty="0" smtClean="0">
              <a:latin typeface="Angsana New" pitchFamily="18" charset="-34"/>
            </a:endParaRPr>
          </a:p>
          <a:p>
            <a:pPr lvl="1" eaLnBrk="1" hangingPunct="1"/>
            <a:r>
              <a:rPr lang="th-TH" sz="4000" dirty="0" smtClean="0">
                <a:latin typeface="Angsana New" pitchFamily="18" charset="-34"/>
              </a:rPr>
              <a:t>ไม่พยายามบีบบังคับผู้ค้าอิสระให้ขายสินค้าเฉพาะของตน</a:t>
            </a:r>
            <a:endParaRPr lang="en-US" sz="4000" dirty="0" smtClean="0">
              <a:latin typeface="Angsana New" pitchFamily="18" charset="-34"/>
            </a:endParaRPr>
          </a:p>
          <a:p>
            <a:pPr lvl="1" eaLnBrk="1" hangingPunct="1"/>
            <a:r>
              <a:rPr lang="th-TH" sz="4000" dirty="0" smtClean="0">
                <a:latin typeface="Angsana New" pitchFamily="18" charset="-34"/>
              </a:rPr>
              <a:t>ควรให้บริการต่อผู้ค้าทุกรายเท่าเทียมกันในทุกสภาวะตลาด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74638"/>
            <a:ext cx="8786812" cy="1143000"/>
          </a:xfrm>
        </p:spPr>
        <p:txBody>
          <a:bodyPr/>
          <a:lstStyle/>
          <a:p>
            <a:pPr eaLnBrk="1" hangingPunct="1"/>
            <a:r>
              <a:rPr lang="en-US" sz="4000" b="1" smtClean="0">
                <a:latin typeface="Angsana New" pitchFamily="18" charset="-34"/>
              </a:rPr>
              <a:t>11.7.2 </a:t>
            </a:r>
            <a:r>
              <a:rPr lang="th-TH" sz="4000" b="1" smtClean="0">
                <a:latin typeface="Angsana New" pitchFamily="18" charset="-34"/>
              </a:rPr>
              <a:t>ข้อพึงปฏิบัติต่อกลุ่มต่างๆ ที่เกี่ยวข้องในการบริหารงานการตลาด (ต่อ)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600200"/>
            <a:ext cx="8643937" cy="4900613"/>
          </a:xfrm>
        </p:spPr>
        <p:txBody>
          <a:bodyPr/>
          <a:lstStyle/>
          <a:p>
            <a:pPr eaLnBrk="1" hangingPunct="1"/>
            <a:r>
              <a:rPr lang="th-TH" sz="4400" dirty="0" smtClean="0">
                <a:solidFill>
                  <a:srgbClr val="FF0000"/>
                </a:solidFill>
                <a:latin typeface="Angsana New" pitchFamily="18" charset="-34"/>
              </a:rPr>
              <a:t>ด้านการส่งเสริมการขาย</a:t>
            </a:r>
            <a:r>
              <a:rPr lang="en-US" sz="4400" dirty="0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</a:p>
          <a:p>
            <a:pPr lvl="1" eaLnBrk="1" hangingPunct="1"/>
            <a:r>
              <a:rPr lang="th-TH" sz="3600" dirty="0" smtClean="0">
                <a:latin typeface="Angsana New" pitchFamily="18" charset="-34"/>
              </a:rPr>
              <a:t>ละเว้นการโฆษณาที่เป็นเท็จหรืออาจก่อให้เกิดการเข้าใจผิด</a:t>
            </a:r>
            <a:r>
              <a:rPr lang="en-US" sz="3600" dirty="0" smtClean="0">
                <a:latin typeface="Angsana New" pitchFamily="18" charset="-34"/>
              </a:rPr>
              <a:t> </a:t>
            </a:r>
          </a:p>
          <a:p>
            <a:pPr lvl="1" eaLnBrk="1" hangingPunct="1"/>
            <a:r>
              <a:rPr lang="th-TH" sz="3600" dirty="0" smtClean="0">
                <a:latin typeface="Angsana New" pitchFamily="18" charset="-34"/>
              </a:rPr>
              <a:t>ละเว้นการส่งเสริมการขายที่เป็นการหลอกลวง</a:t>
            </a:r>
            <a:r>
              <a:rPr lang="en-US" sz="3600" dirty="0" smtClean="0">
                <a:latin typeface="Angsana New" pitchFamily="18" charset="-34"/>
              </a:rPr>
              <a:t> </a:t>
            </a:r>
          </a:p>
          <a:p>
            <a:pPr lvl="1" eaLnBrk="1" hangingPunct="1"/>
            <a:r>
              <a:rPr lang="th-TH" sz="3600" dirty="0" smtClean="0">
                <a:latin typeface="Angsana New" pitchFamily="18" charset="-34"/>
              </a:rPr>
              <a:t>ละเว้นกลวิธีการขายที่เป็นการบีบบังคับให้ลูกค้าซื้อผลิตภัณฑ์หรือบริการที่ลูกค้าไม่ต้องการ หรือทำให้ลูกค้าซื้อโดยสำคัญผิด</a:t>
            </a:r>
            <a:endParaRPr lang="en-US" sz="3600" dirty="0" smtClean="0">
              <a:latin typeface="Angsana New" pitchFamily="18" charset="-34"/>
            </a:endParaRPr>
          </a:p>
          <a:p>
            <a:pPr lvl="1" eaLnBrk="1" hangingPunct="1"/>
            <a:r>
              <a:rPr lang="th-TH" sz="3600" dirty="0" smtClean="0">
                <a:latin typeface="Angsana New" pitchFamily="18" charset="-34"/>
              </a:rPr>
              <a:t>ละเว้นการโฆษณาหรือให้ข่าวสารต่อสื่อมวลชนที่บิดเบือนความจริงหรือผิดวัฒนธรรมศีลธรรมอันดีงาม หรือเป็นการให้ร้ายป้ายสีคู่แข่งขันไม่ว่าโดยทางตรงหรือทางอ้อม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latin typeface="Angsana New" pitchFamily="18" charset="-34"/>
              </a:rPr>
              <a:t>11.7.2 </a:t>
            </a:r>
            <a:r>
              <a:rPr lang="th-TH" sz="4800" b="1" smtClean="0">
                <a:latin typeface="Angsana New" pitchFamily="18" charset="-34"/>
              </a:rPr>
              <a:t>ข้อพึงปฏิบัติต่อกลุ่มต่างๆ ที่เกี่ยวข้อง</a:t>
            </a:r>
            <a:br>
              <a:rPr lang="th-TH" sz="4800" b="1" smtClean="0">
                <a:latin typeface="Angsana New" pitchFamily="18" charset="-34"/>
              </a:rPr>
            </a:br>
            <a:r>
              <a:rPr lang="th-TH" sz="4800" b="1" smtClean="0">
                <a:latin typeface="Angsana New" pitchFamily="18" charset="-34"/>
              </a:rPr>
              <a:t>ในการบริหารงานการตลาด (ต่อ)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85938"/>
            <a:ext cx="8229600" cy="4786312"/>
          </a:xfrm>
        </p:spPr>
        <p:txBody>
          <a:bodyPr/>
          <a:lstStyle/>
          <a:p>
            <a:pPr eaLnBrk="1" hangingPunct="1"/>
            <a:r>
              <a:rPr lang="th-TH" sz="4400" dirty="0" smtClean="0">
                <a:solidFill>
                  <a:srgbClr val="FF0000"/>
                </a:solidFill>
              </a:rPr>
              <a:t>ด้านการวิจัยตลาด</a:t>
            </a:r>
            <a:endParaRPr lang="en-US" sz="4400" dirty="0" smtClean="0">
              <a:solidFill>
                <a:srgbClr val="FF0000"/>
              </a:solidFill>
            </a:endParaRPr>
          </a:p>
          <a:p>
            <a:pPr lvl="1" eaLnBrk="1" hangingPunct="1"/>
            <a:r>
              <a:rPr lang="th-TH" sz="3600" dirty="0" smtClean="0"/>
              <a:t>ละเว้นการแอบอ้างการวิจัยตลาดเพื่อใช้ในการขายสินค้าและบริการ หรือการระดมทุนเพื่อกิจกรรมใดๆ</a:t>
            </a:r>
            <a:endParaRPr lang="en-US" sz="3600" dirty="0" smtClean="0"/>
          </a:p>
          <a:p>
            <a:pPr lvl="1" eaLnBrk="1" hangingPunct="1"/>
            <a:r>
              <a:rPr lang="th-TH" sz="3600" dirty="0" smtClean="0"/>
              <a:t>ละเว้นการให้ข้อมูลที่บิดเบือนหรือบกพร่องไม่สมบูรณ์</a:t>
            </a:r>
            <a:endParaRPr lang="en-US" sz="3600" dirty="0" smtClean="0"/>
          </a:p>
          <a:p>
            <a:pPr lvl="1" eaLnBrk="1" hangingPunct="1"/>
            <a:r>
              <a:rPr lang="th-TH" sz="3600" dirty="0" smtClean="0"/>
              <a:t>ไม่นำข้อมูลวิจัยของลูกค้าไปใช้เพื่อประโยชน์ส่วนตน</a:t>
            </a:r>
            <a:endParaRPr lang="en-US" sz="3600" dirty="0" smtClean="0"/>
          </a:p>
          <a:p>
            <a:pPr lvl="1" eaLnBrk="1" hangingPunct="1"/>
            <a:r>
              <a:rPr lang="th-TH" sz="3600" dirty="0" smtClean="0"/>
              <a:t>ปฏิบัติต่อลูกค้าทุกรายอย่างเป็นธรรมและไม่นำข้อมูลอันเป็นความลับของลูกค้าไปเปิดเผยโดยมิได้รับอนุญาต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latin typeface="Angsana New" pitchFamily="18" charset="-34"/>
              </a:rPr>
              <a:t>11.7.3 </a:t>
            </a:r>
            <a:r>
              <a:rPr lang="th-TH" sz="4800" b="1" smtClean="0">
                <a:latin typeface="Angsana New" pitchFamily="18" charset="-34"/>
              </a:rPr>
              <a:t>ข้อพึงปฏิบัติเกี่ยวกับสัมพันธภาพขององค์กร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600200"/>
            <a:ext cx="8715375" cy="4900613"/>
          </a:xfrm>
        </p:spPr>
        <p:txBody>
          <a:bodyPr/>
          <a:lstStyle/>
          <a:p>
            <a:pPr eaLnBrk="1" hangingPunct="1"/>
            <a:r>
              <a:rPr lang="th-TH" sz="4000" dirty="0" smtClean="0">
                <a:latin typeface="Angsana New" pitchFamily="18" charset="-34"/>
              </a:rPr>
              <a:t>พึงรักษาความลับของข้อมูลทางองค์กร </a:t>
            </a:r>
            <a:endParaRPr lang="en-US" sz="4000" dirty="0" smtClean="0">
              <a:latin typeface="Angsana New" pitchFamily="18" charset="-34"/>
            </a:endParaRPr>
          </a:p>
          <a:p>
            <a:pPr eaLnBrk="1" hangingPunct="1"/>
            <a:r>
              <a:rPr lang="th-TH" sz="4000" dirty="0" smtClean="0">
                <a:latin typeface="Angsana New" pitchFamily="18" charset="-34"/>
              </a:rPr>
              <a:t>ปฏิบัติตามหน้าที่ความรับผิดชอบตามสัญญาต่างๆ ที่ได้ให้ไว้ด้วยความซื่อสัตย์สุจริต ตรงไปตรงมาและเป็นธรรม</a:t>
            </a:r>
            <a:endParaRPr lang="en-US" sz="4000" dirty="0" smtClean="0">
              <a:latin typeface="Angsana New" pitchFamily="18" charset="-34"/>
            </a:endParaRPr>
          </a:p>
          <a:p>
            <a:pPr eaLnBrk="1" hangingPunct="1"/>
            <a:r>
              <a:rPr lang="th-TH" sz="4000" dirty="0" smtClean="0">
                <a:latin typeface="Angsana New" pitchFamily="18" charset="-34"/>
              </a:rPr>
              <a:t>ไม่ฉวยโอกาสจากสถานการณ์ต่างๆ สร้างผลประโยชน์ให้กับตนเองหรือก่อให้เกิดความเสียหาย หรือความไม่เป็นธรรมต่อผู้อื่นและองค์กร</a:t>
            </a:r>
            <a:endParaRPr lang="en-US" sz="4000" dirty="0" smtClean="0">
              <a:latin typeface="Angsana New" pitchFamily="18" charset="-34"/>
            </a:endParaRPr>
          </a:p>
          <a:p>
            <a:pPr eaLnBrk="1" hangingPunct="1"/>
            <a:r>
              <a:rPr lang="th-TH" sz="4000" dirty="0" smtClean="0">
                <a:latin typeface="Angsana New" pitchFamily="18" charset="-34"/>
              </a:rPr>
              <a:t>เคารพสิทธิในทรัพย์สินทางปัญญาของผู้อื่น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74638"/>
            <a:ext cx="8786812" cy="1143000"/>
          </a:xfrm>
        </p:spPr>
        <p:txBody>
          <a:bodyPr/>
          <a:lstStyle/>
          <a:p>
            <a:pPr eaLnBrk="1" hangingPunct="1"/>
            <a:r>
              <a:rPr lang="en-US" sz="5400" b="1" smtClean="0">
                <a:latin typeface="Angsana New" pitchFamily="18" charset="-34"/>
              </a:rPr>
              <a:t>11.7.4 </a:t>
            </a:r>
            <a:r>
              <a:rPr lang="th-TH" sz="5400" b="1" smtClean="0">
                <a:latin typeface="Angsana New" pitchFamily="18" charset="-34"/>
              </a:rPr>
              <a:t>ข้อพึงปฏิบัติเกี่ยวกับสิ่งแวดล้อม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857375"/>
            <a:ext cx="8715375" cy="4379937"/>
          </a:xfrm>
        </p:spPr>
        <p:txBody>
          <a:bodyPr/>
          <a:lstStyle/>
          <a:p>
            <a:pPr eaLnBrk="1" hangingPunct="1"/>
            <a:r>
              <a:rPr lang="th-TH" sz="4000" dirty="0" smtClean="0">
                <a:latin typeface="Angsana New" pitchFamily="18" charset="-34"/>
              </a:rPr>
              <a:t>ใช้พลังงานและทรัพยากรธรรมชาติที่มีอยู่อย่างประหยัดและมีประสิทธิภาพสูงสุด</a:t>
            </a:r>
            <a:endParaRPr lang="en-US" sz="4000" dirty="0" smtClean="0">
              <a:latin typeface="Angsana New" pitchFamily="18" charset="-34"/>
            </a:endParaRPr>
          </a:p>
          <a:p>
            <a:pPr eaLnBrk="1" hangingPunct="1"/>
            <a:r>
              <a:rPr lang="th-TH" sz="4000" dirty="0" smtClean="0">
                <a:latin typeface="Angsana New" pitchFamily="18" charset="-34"/>
              </a:rPr>
              <a:t>ละเว้นจากการประกอบการ</a:t>
            </a:r>
            <a:r>
              <a:rPr lang="th-TH" sz="4000" dirty="0" smtClean="0">
                <a:latin typeface="Angsana New" pitchFamily="18" charset="-34"/>
              </a:rPr>
              <a:t>ใด ๆ </a:t>
            </a:r>
            <a:r>
              <a:rPr lang="th-TH" sz="4000" dirty="0" smtClean="0">
                <a:latin typeface="Angsana New" pitchFamily="18" charset="-34"/>
              </a:rPr>
              <a:t>อันเป็นการทำลายทรัพยากรธรรมชาติและสภาพแวดล้อม</a:t>
            </a:r>
            <a:endParaRPr lang="en-US" sz="4000" dirty="0" smtClean="0">
              <a:latin typeface="Angsana New" pitchFamily="18" charset="-34"/>
            </a:endParaRPr>
          </a:p>
          <a:p>
            <a:pPr eaLnBrk="1" hangingPunct="1"/>
            <a:r>
              <a:rPr lang="th-TH" sz="4000" dirty="0" smtClean="0">
                <a:latin typeface="Angsana New" pitchFamily="18" charset="-34"/>
              </a:rPr>
              <a:t>หาทางปรับปรุงสภาพแวดล้อมให้ดีขึ้นและพยายามใช้ทรัพยากรที่จะนำกลับมาใช้ได้อีก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1143000"/>
          </a:xfrm>
        </p:spPr>
        <p:txBody>
          <a:bodyPr/>
          <a:lstStyle/>
          <a:p>
            <a:r>
              <a:rPr lang="th-TH" sz="4800" b="1" smtClean="0"/>
              <a:t>การใช้เทคโนโลยีให้เกิดประโยชน์กับธุรกิจอย่างไร </a:t>
            </a:r>
            <a:endParaRPr lang="th-TH" sz="480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715375" cy="4572000"/>
          </a:xfrm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th-TH" sz="4000" dirty="0" smtClean="0">
                <a:latin typeface="Angsana New" pitchFamily="18" charset="-34"/>
              </a:rPr>
              <a:t>อย่ามองการใช้เงินด้านเทคโนโลยีเป็นค่าใช้จ่ายแต่ให้มองว่าเป็น </a:t>
            </a:r>
            <a:r>
              <a:rPr lang="en-US" sz="4000" dirty="0" smtClean="0">
                <a:latin typeface="Angsana New" pitchFamily="18" charset="-34"/>
              </a:rPr>
              <a:t>“</a:t>
            </a:r>
            <a:r>
              <a:rPr lang="th-TH" sz="4000" dirty="0" smtClean="0">
                <a:latin typeface="Angsana New" pitchFamily="18" charset="-34"/>
              </a:rPr>
              <a:t>การลงทุน</a:t>
            </a:r>
            <a:r>
              <a:rPr lang="en-US" sz="4000" dirty="0" smtClean="0">
                <a:latin typeface="Angsana New" pitchFamily="18" charset="-34"/>
              </a:rPr>
              <a:t>” </a:t>
            </a:r>
          </a:p>
          <a:p>
            <a:pPr marL="514350" indent="-514350">
              <a:buFontTx/>
              <a:buAutoNum type="arabicPeriod"/>
            </a:pPr>
            <a:r>
              <a:rPr lang="th-TH" sz="4000" dirty="0" smtClean="0">
                <a:latin typeface="Angsana New" pitchFamily="18" charset="-34"/>
              </a:rPr>
              <a:t>ให้ความสำคัญกับการสื่อสารออนไลน์ </a:t>
            </a:r>
          </a:p>
          <a:p>
            <a:pPr marL="514350" indent="-514350">
              <a:buFontTx/>
              <a:buAutoNum type="arabicPeriod"/>
            </a:pPr>
            <a:r>
              <a:rPr lang="th-TH" sz="4000" dirty="0" smtClean="0">
                <a:latin typeface="Angsana New" pitchFamily="18" charset="-34"/>
              </a:rPr>
              <a:t>นำเทคโนโลยีเคลื่อนที่มาใช้ในธุรกิจ </a:t>
            </a:r>
          </a:p>
          <a:p>
            <a:pPr marL="514350" indent="-514350">
              <a:buFontTx/>
              <a:buAutoNum type="arabicPeriod"/>
            </a:pPr>
            <a:r>
              <a:rPr lang="th-TH" sz="4000" dirty="0" smtClean="0">
                <a:latin typeface="Angsana New" pitchFamily="18" charset="-34"/>
              </a:rPr>
              <a:t>หาตัวช่วยด้านเทคโนโลยี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642350" cy="11430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Angsana New" pitchFamily="18" charset="-34"/>
              </a:rPr>
              <a:t>11.2 </a:t>
            </a:r>
            <a:r>
              <a:rPr lang="th-TH" b="1" smtClean="0">
                <a:latin typeface="Angsana New" pitchFamily="18" charset="-34"/>
              </a:rPr>
              <a:t>ความจำเป็นที่ต้องมีการนำเทคโนโลยีมาใช้ในธุรกิจ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785225" cy="4525963"/>
          </a:xfrm>
        </p:spPr>
        <p:txBody>
          <a:bodyPr/>
          <a:lstStyle/>
          <a:p>
            <a:pPr eaLnBrk="1" hangingPunct="1"/>
            <a:r>
              <a:rPr lang="th-TH" b="1" dirty="0" smtClean="0">
                <a:latin typeface="Angsana New" pitchFamily="18" charset="-34"/>
              </a:rPr>
              <a:t>การเปลี่ยนแปลงทางด้านเทคโนโลยีการสื่อสารข้อมูลและเครือข่ายคอมพิวเตอร์</a:t>
            </a:r>
            <a:r>
              <a:rPr lang="en-US" dirty="0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b="1" dirty="0" smtClean="0">
                <a:latin typeface="Angsana New" pitchFamily="18" charset="-34"/>
              </a:rPr>
              <a:t>ธุรกิจมีการแข่งขันกันรุนแรงมากขึ้น</a:t>
            </a:r>
            <a:r>
              <a:rPr lang="th-TH" dirty="0" smtClean="0">
                <a:latin typeface="Angsana New" pitchFamily="18" charset="-34"/>
              </a:rPr>
              <a:t> </a:t>
            </a:r>
            <a:endParaRPr lang="en-US" dirty="0" smtClean="0">
              <a:latin typeface="Angsana New" pitchFamily="18" charset="-34"/>
            </a:endParaRPr>
          </a:p>
          <a:p>
            <a:pPr eaLnBrk="1" hangingPunct="1"/>
            <a:r>
              <a:rPr lang="th-TH" b="1" dirty="0" smtClean="0">
                <a:latin typeface="Angsana New" pitchFamily="18" charset="-34"/>
              </a:rPr>
              <a:t>การถูกกดดันหลายด้าน</a:t>
            </a:r>
            <a:r>
              <a:rPr lang="th-TH" dirty="0" smtClean="0">
                <a:latin typeface="Angsana New" pitchFamily="18" charset="-34"/>
              </a:rPr>
              <a:t> </a:t>
            </a:r>
            <a:endParaRPr lang="en-US" dirty="0" smtClean="0">
              <a:latin typeface="Angsana New" pitchFamily="18" charset="-34"/>
            </a:endParaRPr>
          </a:p>
          <a:p>
            <a:pPr eaLnBrk="1" hangingPunct="1"/>
            <a:r>
              <a:rPr lang="th-TH" b="1" dirty="0" smtClean="0">
                <a:latin typeface="Angsana New" pitchFamily="18" charset="-34"/>
              </a:rPr>
              <a:t>การใช้เทคโนโลยีสารสนเทศจะทำให้องค์กรมีศักยภาพในการแสวงหาข้อมูลทางการตลาด</a:t>
            </a:r>
            <a:r>
              <a:rPr lang="th-TH" dirty="0" smtClean="0">
                <a:latin typeface="Angsana New" pitchFamily="18" charset="-34"/>
              </a:rPr>
              <a:t> </a:t>
            </a:r>
          </a:p>
          <a:p>
            <a:pPr eaLnBrk="1" hangingPunct="1"/>
            <a:r>
              <a:rPr lang="th-TH" b="1" dirty="0" smtClean="0">
                <a:latin typeface="Angsana New" pitchFamily="18" charset="-34"/>
              </a:rPr>
              <a:t>ความจำเป็นที่ต้องใช้เทคโนโลยีสารสนเทศเพื่อเสริมความแข็งแกร่งให้องค์กร</a:t>
            </a:r>
            <a:r>
              <a:rPr lang="en-US" dirty="0" smtClean="0">
                <a:latin typeface="Angsana New" pitchFamily="18" charset="-34"/>
              </a:rPr>
              <a:t> </a:t>
            </a:r>
            <a:endParaRPr lang="th-TH" dirty="0" smtClean="0">
              <a:latin typeface="Angsana New" pitchFamily="18" charset="-34"/>
            </a:endParaRPr>
          </a:p>
          <a:p>
            <a:pPr eaLnBrk="1" hangingPunct="1"/>
            <a:r>
              <a:rPr lang="th-TH" b="1" dirty="0" smtClean="0">
                <a:latin typeface="Angsana New" pitchFamily="18" charset="-34"/>
              </a:rPr>
              <a:t>เพื่อความสะดวกรวดเร็วในการแลกเปลี่ยนข้อมูลข่าวสารที่จำเป็นระหว่างผู้ร่วมงาน</a:t>
            </a:r>
            <a:r>
              <a:rPr lang="th-TH" dirty="0" smtClean="0">
                <a:latin typeface="Angsana New" pitchFamily="18" charset="-34"/>
              </a:rPr>
              <a:t> </a:t>
            </a:r>
            <a:r>
              <a:rPr lang="th-TH" b="1" dirty="0" smtClean="0">
                <a:latin typeface="Angsana New" pitchFamily="18" charset="-34"/>
              </a:rPr>
              <a:t>ระหว่างสาขา</a:t>
            </a:r>
            <a:r>
              <a:rPr lang="th-TH" dirty="0" smtClean="0">
                <a:latin typeface="Angsana New" pitchFamily="18" charset="-34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74638"/>
            <a:ext cx="8401050" cy="1143000"/>
          </a:xfrm>
        </p:spPr>
        <p:txBody>
          <a:bodyPr/>
          <a:lstStyle/>
          <a:p>
            <a:pPr eaLnBrk="1" hangingPunct="1"/>
            <a:r>
              <a:rPr lang="en-US" sz="4800" b="1" smtClean="0">
                <a:latin typeface="Angsana New" pitchFamily="18" charset="-34"/>
              </a:rPr>
              <a:t>11.3 </a:t>
            </a:r>
            <a:r>
              <a:rPr lang="th-TH" sz="4800" b="1" smtClean="0">
                <a:latin typeface="Angsana New" pitchFamily="18" charset="-34"/>
              </a:rPr>
              <a:t>การนำเทคโนโลยีมาใช้ในงานด้านการตลาด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556792"/>
            <a:ext cx="8572500" cy="2448272"/>
          </a:xfrm>
        </p:spPr>
        <p:txBody>
          <a:bodyPr/>
          <a:lstStyle/>
          <a:p>
            <a:pPr eaLnBrk="1" hangingPunct="1"/>
            <a:r>
              <a:rPr lang="th-TH" sz="3600" dirty="0" smtClean="0">
                <a:latin typeface="Angsana New" pitchFamily="18" charset="-34"/>
              </a:rPr>
              <a:t>เทคโนโลยีที่นำมาใช้ในงานด้านการตลาด คือ การซื้อขายสินค้าผ่านสื่อ อิเล็กทรอนิกส์และคอมพิวเตอร์ ที่เรียกว่า พาณิชย์อิเล็กทรอนิกส์หรืออีคอมเมิร์ซ</a:t>
            </a:r>
            <a:r>
              <a:rPr lang="en-US" sz="3600" dirty="0" smtClean="0">
                <a:latin typeface="Angsana New" pitchFamily="18" charset="-34"/>
              </a:rPr>
              <a:t> (E-Commerce) </a:t>
            </a:r>
            <a:endParaRPr lang="th-TH" sz="3600" dirty="0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6000" b="1" smtClean="0">
                <a:latin typeface="Angsana New" pitchFamily="18" charset="-34"/>
              </a:rPr>
              <a:t>ความหมายของพาณิชย์อิเล็กทรอนิกส์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713787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b="1" smtClean="0">
                <a:latin typeface="Angsana New" pitchFamily="18" charset="-34"/>
              </a:rPr>
              <a:t>พาณิชย์อิเล็กทรอนิกส์ </a:t>
            </a:r>
            <a:r>
              <a:rPr lang="th-TH" smtClean="0">
                <a:latin typeface="Angsana New" pitchFamily="18" charset="-34"/>
              </a:rPr>
              <a:t>คือ การผลิต การกระจาย การตลาด การขาย หรือการขนส่งผลิตภัณฑ์และบริการโดยใช้สื่ออิเล็กทรอนิกส์ </a:t>
            </a:r>
            <a:r>
              <a:rPr lang="en-US" smtClean="0">
                <a:latin typeface="Angsana New" pitchFamily="18" charset="-34"/>
              </a:rPr>
              <a:t>(WTO, 1998)</a:t>
            </a:r>
            <a:endParaRPr lang="th-TH" smtClean="0">
              <a:latin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b="1" smtClean="0">
                <a:latin typeface="Angsana New" pitchFamily="18" charset="-34"/>
              </a:rPr>
              <a:t>พาณิชย์อิเล็กทรอนิกส์ </a:t>
            </a:r>
            <a:r>
              <a:rPr lang="th-TH" smtClean="0">
                <a:latin typeface="Angsana New" pitchFamily="18" charset="-34"/>
              </a:rPr>
              <a:t>คือ ธุรกรรมทุกรูปแบบที่กิจกรรมเชิงพาณิชย์ทั้งในระดับองค์กรและส่วนฐานของการประมวลและการส่งข้อมูลดิจิทัลที่มีทั้งข้อความ เสียง และภาพ </a:t>
            </a:r>
            <a:r>
              <a:rPr lang="en-US" smtClean="0">
                <a:latin typeface="Angsana New" pitchFamily="18" charset="-34"/>
              </a:rPr>
              <a:t>(OECD, 1997) </a:t>
            </a:r>
            <a:endParaRPr lang="th-TH" smtClean="0">
              <a:latin typeface="Angsana New" pitchFamily="18" charset="-34"/>
            </a:endParaRPr>
          </a:p>
          <a:p>
            <a:pPr eaLnBrk="1" hangingPunct="1">
              <a:lnSpc>
                <a:spcPct val="90000"/>
              </a:lnSpc>
            </a:pPr>
            <a:r>
              <a:rPr lang="th-TH" b="1" smtClean="0">
                <a:latin typeface="Angsana New" pitchFamily="18" charset="-34"/>
              </a:rPr>
              <a:t>พาณิชย์อิเล็กทรอนิกส์ </a:t>
            </a:r>
            <a:r>
              <a:rPr lang="th-TH" smtClean="0">
                <a:latin typeface="Angsana New" pitchFamily="18" charset="-34"/>
              </a:rPr>
              <a:t>คือ ขบวนการใช้วิธีทางอิเล็กทรอนิกส์ เพื่อทำธุรกิจที่จะบรรลุเป้าหมายขององค์กร พาณิชย์อิเล็กทรอนิกส์ใช้เทคโนโลยีประเภทต่างๆ และครอบคลุมรูปแบบทางการเงินทั้งหลาย เช่น ธนาคารอิเล็กทรอนิกส์ การค้าอิเล็กทรอนิกส์ อีดีไอ</a:t>
            </a:r>
            <a:r>
              <a:rPr lang="en-US" smtClean="0">
                <a:latin typeface="Angsana New" pitchFamily="18" charset="-34"/>
              </a:rPr>
              <a:t>(EDI)</a:t>
            </a:r>
            <a:r>
              <a:rPr lang="th-TH" smtClean="0">
                <a:latin typeface="Angsana New" pitchFamily="18" charset="-34"/>
              </a:rPr>
              <a:t> หรือการแลกเปลี่ยนข้อมูลอิเล็กทรอนิกส์ ไปรษณีย์อีเล็กทรอนิกส์ โทรสาร แค็ตตาล็อกอิเล็กทรอนิกส์ การประชุมทางไกลและรูปแบบต่างๆ ที่เป็นข้อมูลระหว่างองค์กร (</a:t>
            </a:r>
            <a:r>
              <a:rPr lang="en-US" smtClean="0">
                <a:latin typeface="Angsana New" pitchFamily="18" charset="-34"/>
              </a:rPr>
              <a:t>ESCAP, 1998)</a:t>
            </a:r>
            <a:endParaRPr lang="th-TH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5400" b="1" smtClean="0">
                <a:latin typeface="Angsana New" pitchFamily="18" charset="-34"/>
              </a:rPr>
              <a:t>ความหมายของพาณิชย์อิเล็กทรอนิกส์ (ต่อ)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41438"/>
            <a:ext cx="8785225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3600" b="1" smtClean="0">
                <a:latin typeface="Angsana New" pitchFamily="18" charset="-34"/>
              </a:rPr>
              <a:t>พาณิชย์อิเล็กทรอนิกส์ </a:t>
            </a:r>
            <a:r>
              <a:rPr lang="th-TH" sz="3600" smtClean="0">
                <a:latin typeface="Angsana New" pitchFamily="18" charset="-34"/>
              </a:rPr>
              <a:t>คือ การทำธุรกิจทางอิเล็กทรอนิกส์ ซึ่งขึ้นอยู่กับการประมวลและการส่งข้อมูลที่มีข้อความ เสียงและภาพ ประเภทของพาณิชย์อิเล็กทรอนิกส์ รวมถึงการขายสินค้าและบริการด้วยสื่ออิเล็กทรอนิกส์ การขนส่งผลิตภัณฑ์ที่เป็นเนื้อหาข้อมูลที่เป็นแบบดิจิทัลในระบบออนไลน์ การโอนเงินแบบอิเล็กทรอนิกส์ การจำหน่ายหุ้นทางอิเล็กทรอนิกส์ การประมูล การออกแบบทางวิศวกรรมร่วมกัน การจัดซื้อจัดจ้างของภาครัฐ การขายตรง การให้บริการหลังการขาย ทั้งที่ใช้กับสินค้า เช่น สินค้าบริโภค อุปกรณ์ทางการแพทย์ และบริการ เช่น บริการขายข้อมูล บริการด้านการเงิน บริการด้านกฎหมาย รวมทั้งกิจการทั่วไป เช่น สาธารณสุข การศึกษา </a:t>
            </a:r>
            <a:r>
              <a:rPr lang="en-US" sz="3600" smtClean="0">
                <a:latin typeface="Angsana New" pitchFamily="18" charset="-34"/>
              </a:rPr>
              <a:t>(European Union, 1997)</a:t>
            </a:r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5400" b="1" smtClean="0"/>
              <a:t>ความหมายของพาณิชย์อิเล็กทรอนิกส์ (ต่อ)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b="1" smtClean="0">
                <a:latin typeface="Angsana New" pitchFamily="18" charset="-34"/>
              </a:rPr>
              <a:t>พาณิชย์อิเล็กทรอนิกส์ </a:t>
            </a:r>
            <a:r>
              <a:rPr lang="en-US" smtClean="0">
                <a:latin typeface="Angsana New" pitchFamily="18" charset="-34"/>
              </a:rPr>
              <a:t>(Electronic Commerce) </a:t>
            </a:r>
            <a:r>
              <a:rPr lang="th-TH" smtClean="0">
                <a:latin typeface="Angsana New" pitchFamily="18" charset="-34"/>
              </a:rPr>
              <a:t>หรือ </a:t>
            </a:r>
            <a:r>
              <a:rPr lang="th-TH" b="1" smtClean="0">
                <a:latin typeface="Angsana New" pitchFamily="18" charset="-34"/>
              </a:rPr>
              <a:t>อีคอมเมิร์ซ</a:t>
            </a:r>
            <a:r>
              <a:rPr lang="th-TH" smtClean="0">
                <a:latin typeface="Angsana New" pitchFamily="18" charset="-34"/>
              </a:rPr>
              <a:t> </a:t>
            </a:r>
            <a:r>
              <a:rPr lang="en-US" smtClean="0">
                <a:latin typeface="Angsana New" pitchFamily="18" charset="-34"/>
              </a:rPr>
              <a:t>        (E-Commerce) </a:t>
            </a:r>
            <a:r>
              <a:rPr lang="th-TH" smtClean="0">
                <a:latin typeface="Angsana New" pitchFamily="18" charset="-34"/>
              </a:rPr>
              <a:t>คือ การทำธุรกรรมผ่านสื่ออีเล็กทรอนิกส์ในทุกช่องทางที่เป็นอิเล็กทรอนิกส์ เช่น การซื้อขายสินค้าและบริการ การโฆษณาผ่านสื่ออิเล็กทรอนิกส์ ไม่ว่าจะเป็นโทรศัพท์ โทรทัศน์ วิทยุ หรือแม้แต่อินเทอร์เน็ต เป็นต้น โดยมีวัตถุประสงค์เพื่อลดค่าใช้จ่ายและเพิ่มประสิทธิภาพขององค์กร โดยการลดบทบาทองค์ประกอบทางธุรกิจลง เช่น ทำเลที่ตั้ง อาคารประกอบการ โกดังเก็บสินค้า ห้องแสดงสินค้า รวมถึงพนักงานขาย พนักงานแนะนำสินค้า พนักงานต้อนรับลูกค้า เป็นต้น จึงลดข้อจำกัดและระยะทางลงได้ (</a:t>
            </a:r>
            <a:r>
              <a:rPr lang="en-US" smtClean="0">
                <a:latin typeface="Angsana New" pitchFamily="18" charset="-34"/>
              </a:rPr>
              <a:t>http://www.thaiall.com/article/ecommerce.htm#wha </a:t>
            </a:r>
            <a:r>
              <a:rPr lang="th-TH" smtClean="0">
                <a:latin typeface="Angsana New" pitchFamily="18" charset="-34"/>
              </a:rPr>
              <a:t>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5400" b="1" smtClean="0"/>
              <a:t>ความหมายของพาณิชย์อิเล็กทรอนิกส์ (ต่อ)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h-TH" sz="3600" b="1" smtClean="0">
                <a:latin typeface="Angsana New" pitchFamily="18" charset="-34"/>
              </a:rPr>
              <a:t>พาณิชย์อิเล็กทรอนิกส์ หรือ </a:t>
            </a:r>
            <a:r>
              <a:rPr lang="en-US" sz="3600" b="1" smtClean="0">
                <a:latin typeface="Angsana New" pitchFamily="18" charset="-34"/>
              </a:rPr>
              <a:t>(E-Commerce) </a:t>
            </a:r>
            <a:r>
              <a:rPr lang="th-TH" sz="3600" smtClean="0">
                <a:latin typeface="Angsana New" pitchFamily="18" charset="-34"/>
              </a:rPr>
              <a:t>ก็คือ การทำธุรกรรมในเชิงธุรกิจทุกประเภทผ่านสื่ออิเล็กทรอนิกส์ ได้แก่ การซื้อ การขาย การแลกเปลี่ยนสินค้า การโฆษณา การประชาสัมพันธ์ การส่งสินค้า การชำระเงิน</a:t>
            </a:r>
            <a:r>
              <a:rPr lang="en-US" sz="3600" smtClean="0">
                <a:latin typeface="Angsana New" pitchFamily="18" charset="-34"/>
              </a:rPr>
              <a:t> </a:t>
            </a:r>
            <a:endParaRPr lang="th-TH" sz="3600" smtClean="0">
              <a:latin typeface="Angsana New" pitchFamily="18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2110</Words>
  <Application>Microsoft Office PowerPoint</Application>
  <PresentationFormat>On-screen Show (4:3)</PresentationFormat>
  <Paragraphs>135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Angsana New</vt:lpstr>
      <vt:lpstr>Calibri</vt:lpstr>
      <vt:lpstr>Cordia New</vt:lpstr>
      <vt:lpstr>Default Design</vt:lpstr>
      <vt:lpstr>หน่วยที่ 11</vt:lpstr>
      <vt:lpstr>11.1 เทคโนโลยีกับธุรกิจ</vt:lpstr>
      <vt:lpstr>การใช้เทคโนโลยีให้เกิดประโยชน์กับธุรกิจอย่างไร </vt:lpstr>
      <vt:lpstr>11.2 ความจำเป็นที่ต้องมีการนำเทคโนโลยีมาใช้ในธุรกิจ</vt:lpstr>
      <vt:lpstr>11.3 การนำเทคโนโลยีมาใช้ในงานด้านการตลาด</vt:lpstr>
      <vt:lpstr>ความหมายของพาณิชย์อิเล็กทรอนิกส์ </vt:lpstr>
      <vt:lpstr>ความหมายของพาณิชย์อิเล็กทรอนิกส์ (ต่อ)</vt:lpstr>
      <vt:lpstr>ความหมายของพาณิชย์อิเล็กทรอนิกส์ (ต่อ)</vt:lpstr>
      <vt:lpstr>ความหมายของพาณิชย์อิเล็กทรอนิกส์ (ต่อ)</vt:lpstr>
      <vt:lpstr>11.4 สาระสำคัญของการใช้พาณิชย์อิเล็กทรอนิกส์</vt:lpstr>
      <vt:lpstr>11.5.1 ข้อดีของพาณิชย์อิเล็กทรอนิกส์ </vt:lpstr>
      <vt:lpstr>11.5.2 ข้อจำกัดของพาณิชย์อิเล็กทรอนิกส์</vt:lpstr>
      <vt:lpstr>11.6.1 ประโยชน์ของพาณิชย์อิเล็กทรอนิกส์ ต่อผู้ซื้อ/ผู้บริโภค</vt:lpstr>
      <vt:lpstr>11.6.2 ประโยชน์ของพาณิชย์อิเล็กทรอนิกส์ต่อธุรกิจ</vt:lpstr>
      <vt:lpstr>11.7 จรรยาบรรณนักการตลาด</vt:lpstr>
      <vt:lpstr>ความรับผิดชอบขององค์กรต่อสังคม (Corporate Social Responsibility: CSR) </vt:lpstr>
      <vt:lpstr>ความรับผิดชอบขององค์กรต่อสังคม (Corporate Social Responsibility: CSR) (ต่อ)</vt:lpstr>
      <vt:lpstr>ธุรกิจสังคม (Social Enterprise: SE) </vt:lpstr>
      <vt:lpstr>การสร้างคุณค่าเพิ่มร่วมกันให้กับสังคม  (Creating Shared Value: CSV) </vt:lpstr>
      <vt:lpstr> จรรยาบรรณนักการตลาดที่สมาคมการตลาดแห่งประเทศไทย (Marketing Association of Thailand (MAT)) </vt:lpstr>
      <vt:lpstr>จรรยาบรรณนักการตลาดที่สมาคมการตลาดแห่งประเทศไทย  (Marketing Association of Thailand (MAT)) (ต่อ)</vt:lpstr>
      <vt:lpstr>11.7.2 ข้อพึงปฏิบัติต่อกลุ่มต่างๆ ที่เกี่ยวข้อง ในการบริหารงานการตลาด (ต่อ)</vt:lpstr>
      <vt:lpstr>11.7.2 ข้อพึงปฏิบัติต่อกลุ่มต่างๆ ที่เกี่ยวข้อง ในการบริหารงานการตลาด (ต่อ)</vt:lpstr>
      <vt:lpstr>11.7.2 ข้อพึงปฏิบัติต่อกลุ่มต่างๆ ที่เกี่ยวข้องในการบริหารงานการตลาด (ต่อ)</vt:lpstr>
      <vt:lpstr>11.7.2 ข้อพึงปฏิบัติต่อกลุ่มต่างๆ ที่เกี่ยวข้อง ในการบริหารงานการตลาด (ต่อ)</vt:lpstr>
      <vt:lpstr>11.7.3 ข้อพึงปฏิบัติเกี่ยวกับสัมพันธภาพขององค์กร</vt:lpstr>
      <vt:lpstr>11.7.4 ข้อพึงปฏิบัติเกี่ยวกับสิ่งแวดล้อม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11</dc:title>
  <dc:creator>ideapad G460</dc:creator>
  <cp:lastModifiedBy>aom</cp:lastModifiedBy>
  <cp:revision>14</cp:revision>
  <dcterms:created xsi:type="dcterms:W3CDTF">2010-08-29T13:28:22Z</dcterms:created>
  <dcterms:modified xsi:type="dcterms:W3CDTF">2015-05-30T02:19:44Z</dcterms:modified>
</cp:coreProperties>
</file>