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7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D769B-3A98-45FA-A650-1AD7789D197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5434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1B840-6333-4429-BAE3-DD65913742C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7044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8C5B8-3868-4E31-9C1F-43274771DC3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6127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1FEA4-8F13-4D39-BE19-3D1F2B7320F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9386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731838" y="459898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F1F7B-1616-4E00-A348-DD8F9CD8040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86904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BD222-3F37-416A-A639-07618CCF515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20346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F4F6D-DEC6-4EE0-8882-A7F1B6D68B4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9584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FA4CD-4093-47C4-921C-CD6EA59F421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4635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AED5F-487A-4C13-B93D-CF0572C87E9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2756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4FAF9-20CA-4A3D-B837-C180E68B455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7485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B26E1-4B23-498B-9755-57F9F3ADA05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3186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84250A4-7A98-4498-AC75-D422F7FAB9C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6" r:id="rId2"/>
    <p:sldLayoutId id="2147483684" r:id="rId3"/>
    <p:sldLayoutId id="2147483677" r:id="rId4"/>
    <p:sldLayoutId id="2147483685" r:id="rId5"/>
    <p:sldLayoutId id="2147483678" r:id="rId6"/>
    <p:sldLayoutId id="2147483679" r:id="rId7"/>
    <p:sldLayoutId id="2147483686" r:id="rId8"/>
    <p:sldLayoutId id="2147483680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9pPr>
    </p:titleStyle>
    <p:bodyStyle>
      <a:lvl1pPr marL="182563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412875"/>
            <a:ext cx="7772400" cy="14700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8000" b="1" dirty="0" smtClean="0">
                <a:latin typeface="Angsana New" pitchFamily="18" charset="-34"/>
              </a:rPr>
              <a:t>หน่วยที่ 8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44900"/>
            <a:ext cx="6400800" cy="17526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6600" b="1" dirty="0" smtClean="0">
                <a:latin typeface="Angsana New" pitchFamily="18" charset="-34"/>
              </a:rPr>
              <a:t>การกำหนดราคา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/>
              <a:t>นโยบายและกลยุทธ์การกำหนดราคา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3844925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การกำหนดราคาผลิตภัณฑ์ใหม่ </a:t>
            </a:r>
            <a:r>
              <a:rPr lang="th-TH" sz="3600" smtClean="0">
                <a:latin typeface="Angsana New" pitchFamily="18" charset="-34"/>
              </a:rPr>
              <a:t>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New Product Pricing Strategies) </a:t>
            </a:r>
            <a:endParaRPr lang="th-TH" sz="3600" smtClean="0">
              <a:latin typeface="Angsana New" pitchFamily="18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การกำหนดราคาสำหรับส่วนประสมผลิตภัณฑ์</a:t>
            </a:r>
            <a:r>
              <a:rPr lang="th-TH" sz="3600" smtClean="0">
                <a:latin typeface="Angsana New" pitchFamily="18" charset="-34"/>
              </a:rPr>
              <a:t>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Product-mix Pricing Strategies) </a:t>
            </a:r>
            <a:endParaRPr lang="th-TH" sz="3600" smtClean="0">
              <a:latin typeface="Angsana New" pitchFamily="18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กลยุทธ์การปรับราคา</a:t>
            </a:r>
            <a:r>
              <a:rPr lang="th-TH" sz="3600" smtClean="0">
                <a:latin typeface="Angsana New" pitchFamily="18" charset="-34"/>
              </a:rPr>
              <a:t>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Price-adjustment Strategies)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981075"/>
            <a:ext cx="8374063" cy="990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การกำหนดราคาผลิตภัณฑ์ใหม่ (</a:t>
            </a:r>
            <a:r>
              <a:rPr lang="en-US" b="1" dirty="0" smtClean="0">
                <a:latin typeface="Angsana New" pitchFamily="18" charset="-34"/>
              </a:rPr>
              <a:t>New Product Pricing Strategies) </a:t>
            </a:r>
            <a:endParaRPr lang="th-TH" b="1" dirty="0" smtClean="0">
              <a:latin typeface="Angsana New" pitchFamily="18" charset="-34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2565400"/>
            <a:ext cx="8229600" cy="2260600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การกำหนดราคาสูง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Skim-the-Cream Pricing) </a:t>
            </a:r>
            <a:endParaRPr lang="th-TH" sz="3600" b="1" smtClean="0">
              <a:latin typeface="Angsana New" pitchFamily="18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การกำหนดราคาเพื่อเจาะตลาด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Penetration Pricing)</a:t>
            </a:r>
            <a:r>
              <a:rPr lang="en-US" b="1" smtClean="0">
                <a:cs typeface="Cordia New" pitchFamily="34" charset="-34"/>
              </a:rPr>
              <a:t> </a:t>
            </a:r>
            <a:endParaRPr lang="th-TH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8" y="476250"/>
            <a:ext cx="8964612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การกำหนดราคาสำหรับส่วนผสมผลิตภัณฑ์ </a:t>
            </a:r>
            <a:br>
              <a:rPr lang="th-TH" b="1" dirty="0" smtClean="0">
                <a:latin typeface="Angsana New" pitchFamily="18" charset="-34"/>
              </a:rPr>
            </a:br>
            <a:r>
              <a:rPr lang="th-TH" b="1" dirty="0">
                <a:latin typeface="Angsana New" pitchFamily="18" charset="-34"/>
              </a:rPr>
              <a:t>	</a:t>
            </a:r>
            <a:r>
              <a:rPr lang="th-TH" b="1" dirty="0" smtClean="0">
                <a:latin typeface="Angsana New" pitchFamily="18" charset="-34"/>
              </a:rPr>
              <a:t>			(</a:t>
            </a:r>
            <a:r>
              <a:rPr lang="en-US" b="1" dirty="0" smtClean="0">
                <a:latin typeface="Angsana New" pitchFamily="18" charset="-34"/>
              </a:rPr>
              <a:t>Product-mix Pricing Strategies) </a:t>
            </a:r>
            <a:endParaRPr lang="th-TH" b="1" dirty="0" smtClean="0">
              <a:latin typeface="Angsana New" pitchFamily="18" charset="-34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844675"/>
            <a:ext cx="8785225" cy="4381500"/>
          </a:xfrm>
        </p:spPr>
        <p:txBody>
          <a:bodyPr rtlCol="0">
            <a:normAutofit fontScale="92500" lnSpcReduction="20000"/>
          </a:bodyPr>
          <a:lstStyle/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การกำหนดราคาตามสายผลิตภัณฑ์ (</a:t>
            </a:r>
            <a:r>
              <a:rPr lang="en-US" sz="3600" b="1" dirty="0" smtClean="0">
                <a:latin typeface="Angsana New" pitchFamily="18" charset="-34"/>
              </a:rPr>
              <a:t>Product Line Pricing)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การกำหนดราคาอุปกรณ์ที่ให้เลือกซื้อเพิ่มได้ (</a:t>
            </a:r>
            <a:r>
              <a:rPr lang="en-US" sz="3600" b="1" dirty="0" smtClean="0">
                <a:latin typeface="Angsana New" pitchFamily="18" charset="-34"/>
              </a:rPr>
              <a:t>Optional-feature Pricing)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การกำหนดราคาผลิตภัณฑ์ที่ใช้ร่วมกับผลิตภัณฑ์หลัก (</a:t>
            </a:r>
            <a:r>
              <a:rPr lang="en-US" sz="3600" b="1" dirty="0" smtClean="0">
                <a:latin typeface="Angsana New" pitchFamily="18" charset="-34"/>
              </a:rPr>
              <a:t>Captive Product Pricing)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การกำหนดราคาผลิตภัณฑ์ที่เป็นผลพลอยได้จากผลิตภัณฑ์หลัก</a:t>
            </a:r>
          </a:p>
          <a:p>
            <a:pPr marL="182880" indent="-182880" fontAlgn="auto">
              <a:spcAft>
                <a:spcPts val="0"/>
              </a:spcAft>
              <a:buFontTx/>
              <a:buNone/>
              <a:defRPr/>
            </a:pPr>
            <a:r>
              <a:rPr lang="th-TH" sz="3600" b="1" dirty="0" smtClean="0">
                <a:latin typeface="Angsana New" pitchFamily="18" charset="-34"/>
              </a:rPr>
              <a:t>	(</a:t>
            </a:r>
            <a:r>
              <a:rPr lang="en-US" sz="3600" b="1" dirty="0" smtClean="0">
                <a:latin typeface="Angsana New" pitchFamily="18" charset="-34"/>
              </a:rPr>
              <a:t>By-product Pricing)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การกำหนดราคาผลิตภัณฑ์หลายอย่างรวมกัน (</a:t>
            </a:r>
            <a:r>
              <a:rPr lang="en-US" sz="3600" b="1" dirty="0" smtClean="0">
                <a:latin typeface="Angsana New" pitchFamily="18" charset="-34"/>
              </a:rPr>
              <a:t>Product-bundle Pricing)</a:t>
            </a:r>
            <a:r>
              <a:rPr lang="th-TH" sz="3600" b="1" dirty="0" smtClean="0">
                <a:latin typeface="Angsana New" pitchFamily="18" charset="-34"/>
              </a:rPr>
              <a:t>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3600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7786688" cy="990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กลยุทธ์การปรับราคา (</a:t>
            </a:r>
            <a:r>
              <a:rPr lang="en-US" b="1" dirty="0" smtClean="0">
                <a:latin typeface="Angsana New" pitchFamily="18" charset="-34"/>
              </a:rPr>
              <a:t>Price-adjustment Strategies) </a:t>
            </a:r>
            <a:endParaRPr lang="th-TH" b="1" dirty="0" smtClean="0">
              <a:latin typeface="Angsana New" pitchFamily="18" charset="-34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00200"/>
            <a:ext cx="8785225" cy="4132263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ส่วนลดและส่วนที่ยอมให้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Discount and Allowance)</a:t>
            </a:r>
            <a:r>
              <a:rPr lang="th-TH" sz="3600" b="1" smtClean="0">
                <a:latin typeface="Angsana New" pitchFamily="18" charset="-34"/>
              </a:rPr>
              <a:t> </a:t>
            </a:r>
            <a:endParaRPr lang="en-US" sz="3600" b="1" smtClean="0">
              <a:latin typeface="Angsana New" pitchFamily="18" charset="-34"/>
              <a:cs typeface="Cordia New" pitchFamily="34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การกำหนดราคาเชิงจิตวิทยา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Psychological Pricing) </a:t>
            </a:r>
          </a:p>
          <a:p>
            <a:r>
              <a:rPr lang="th-TH" sz="3600" b="1" smtClean="0">
                <a:latin typeface="Angsana New" pitchFamily="18" charset="-34"/>
              </a:rPr>
              <a:t>การกำหนดราคาตามหลักภูมิศาสตร์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Geographical Pricing)</a:t>
            </a:r>
            <a:r>
              <a:rPr lang="th-TH" sz="3600" b="1" smtClean="0">
                <a:latin typeface="Angsana New" pitchFamily="18" charset="-34"/>
              </a:rPr>
              <a:t> </a:t>
            </a:r>
            <a:endParaRPr lang="en-US" sz="3600" b="1" smtClean="0">
              <a:latin typeface="Angsana New" pitchFamily="18" charset="-34"/>
              <a:cs typeface="Cordia New" pitchFamily="34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การกำหนดราคาเพื่อการส่งเสริมการตลาด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(Promotional Pricing)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ส่วนลดและส่วนที่ยอมให้ (</a:t>
            </a:r>
            <a:r>
              <a:rPr lang="en-US" b="1" dirty="0" smtClean="0">
                <a:latin typeface="Angsana New" pitchFamily="18" charset="-34"/>
              </a:rPr>
              <a:t>Discount and Allowance)</a:t>
            </a:r>
            <a:r>
              <a:rPr lang="th-TH" b="1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00213"/>
            <a:ext cx="8229600" cy="4525962"/>
          </a:xfrm>
        </p:spPr>
        <p:txBody>
          <a:bodyPr rtlCol="0">
            <a:normAutofit lnSpcReduction="10000"/>
          </a:bodyPr>
          <a:lstStyle/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latin typeface="Angsana New" pitchFamily="18" charset="-34"/>
              </a:rPr>
              <a:t>ส่วนลดเงินสด (</a:t>
            </a:r>
            <a:r>
              <a:rPr lang="en-US" b="1" dirty="0" smtClean="0">
                <a:latin typeface="Angsana New" pitchFamily="18" charset="-34"/>
              </a:rPr>
              <a:t>Cash Discount)</a:t>
            </a:r>
            <a:r>
              <a:rPr lang="th-TH" b="1" dirty="0" smtClean="0">
                <a:latin typeface="Angsana New" pitchFamily="18" charset="-34"/>
              </a:rPr>
              <a:t> </a:t>
            </a:r>
            <a:endParaRPr lang="en-US" b="1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latin typeface="Angsana New" pitchFamily="18" charset="-34"/>
              </a:rPr>
              <a:t>ส่วนลดปริมาณ </a:t>
            </a:r>
            <a:r>
              <a:rPr lang="en-US" b="1" dirty="0" smtClean="0">
                <a:latin typeface="Angsana New" pitchFamily="18" charset="-34"/>
              </a:rPr>
              <a:t>(Quantity Discount)</a:t>
            </a: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200" b="1" dirty="0" smtClean="0">
                <a:latin typeface="Angsana New" pitchFamily="18" charset="-34"/>
              </a:rPr>
              <a:t>ส่วนลดปริมาณแบบสะสม </a:t>
            </a:r>
            <a:r>
              <a:rPr lang="en-US" sz="3200" b="1" dirty="0" smtClean="0">
                <a:latin typeface="Angsana New" pitchFamily="18" charset="-34"/>
              </a:rPr>
              <a:t>(Cumulative Quantity Discount) </a:t>
            </a: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200" b="1" dirty="0" smtClean="0">
                <a:latin typeface="Angsana New" pitchFamily="18" charset="-34"/>
              </a:rPr>
              <a:t>ส่วนลดปริมาณแบบไม่สะสม </a:t>
            </a:r>
            <a:r>
              <a:rPr lang="en-US" sz="3200" b="1" dirty="0" smtClean="0">
                <a:latin typeface="Angsana New" pitchFamily="18" charset="-34"/>
              </a:rPr>
              <a:t>(Noncumulative Quantity Discount)</a:t>
            </a:r>
            <a:r>
              <a:rPr lang="th-TH" sz="3200" b="1" dirty="0" smtClean="0">
                <a:latin typeface="Angsana New" pitchFamily="18" charset="-34"/>
              </a:rPr>
              <a:t> </a:t>
            </a:r>
            <a:r>
              <a:rPr lang="en-US" sz="3200" b="1" dirty="0" smtClean="0">
                <a:latin typeface="Angsana New" pitchFamily="18" charset="-34"/>
              </a:rPr>
              <a:t>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latin typeface="Angsana New" pitchFamily="18" charset="-34"/>
              </a:rPr>
              <a:t>ส่วนลดการค้า </a:t>
            </a:r>
            <a:r>
              <a:rPr lang="en-US" b="1" dirty="0" smtClean="0">
                <a:latin typeface="Angsana New" pitchFamily="18" charset="-34"/>
              </a:rPr>
              <a:t>(Trade Discount)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latin typeface="Angsana New" pitchFamily="18" charset="-34"/>
              </a:rPr>
              <a:t>ส่วนลดตามฤดูกาล (</a:t>
            </a:r>
            <a:r>
              <a:rPr lang="en-US" b="1" dirty="0" smtClean="0">
                <a:latin typeface="Angsana New" pitchFamily="18" charset="-34"/>
              </a:rPr>
              <a:t>Seasonal Discount)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latin typeface="Angsana New" pitchFamily="18" charset="-34"/>
              </a:rPr>
              <a:t>ส่วนลดที่มีการลงวันที่ล่วงหน้า (</a:t>
            </a:r>
            <a:r>
              <a:rPr lang="en-US" b="1" dirty="0" smtClean="0">
                <a:latin typeface="Angsana New" pitchFamily="18" charset="-34"/>
              </a:rPr>
              <a:t>Forward Discount)</a:t>
            </a:r>
            <a:r>
              <a:rPr lang="th-TH" b="1" dirty="0" smtClean="0">
                <a:latin typeface="Angsana New" pitchFamily="18" charset="-34"/>
              </a:rPr>
              <a:t> </a:t>
            </a:r>
            <a:endParaRPr lang="en-US" b="1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latin typeface="Angsana New" pitchFamily="18" charset="-34"/>
              </a:rPr>
              <a:t>ส่วนยอมให้สำหรับการส่งเสริมการตลาด (</a:t>
            </a:r>
            <a:r>
              <a:rPr lang="en-US" b="1" dirty="0" smtClean="0">
                <a:latin typeface="Angsana New" pitchFamily="18" charset="-34"/>
              </a:rPr>
              <a:t>Promotional Allowance)</a:t>
            </a:r>
            <a:r>
              <a:rPr lang="th-TH" b="1" dirty="0" smtClean="0">
                <a:latin typeface="Angsana New" pitchFamily="18" charset="-34"/>
              </a:rPr>
              <a:t> </a:t>
            </a:r>
            <a:endParaRPr lang="en-US" b="1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b="1" dirty="0" smtClean="0">
                <a:latin typeface="Angsana New" pitchFamily="18" charset="-34"/>
              </a:rPr>
              <a:t>ส่วนยอมให้ในการนำสินค้าเก่ามาแลก(</a:t>
            </a:r>
            <a:r>
              <a:rPr lang="en-US" b="1" dirty="0" smtClean="0">
                <a:latin typeface="Angsana New" pitchFamily="18" charset="-34"/>
              </a:rPr>
              <a:t>Trade-in Allowance) </a:t>
            </a:r>
            <a:endParaRPr lang="th-TH" b="1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การกำหนดราคาเชิงจิตวิทยา (</a:t>
            </a:r>
            <a:r>
              <a:rPr lang="en-US" b="1" dirty="0" smtClean="0">
                <a:latin typeface="Angsana New" pitchFamily="18" charset="-34"/>
              </a:rPr>
              <a:t>Psychological Pricing) </a:t>
            </a:r>
            <a:endParaRPr lang="th-TH" b="1" dirty="0" smtClean="0">
              <a:latin typeface="Angsana New" pitchFamily="18" charset="-34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2205038"/>
            <a:ext cx="8229600" cy="3268662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การกำหนดราคาเป็นเลขคี่หรือเลขคู่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Odd or Even Pricing) </a:t>
            </a:r>
          </a:p>
          <a:p>
            <a:r>
              <a:rPr lang="th-TH" sz="3600" b="1" smtClean="0">
                <a:latin typeface="Angsana New" pitchFamily="18" charset="-34"/>
              </a:rPr>
              <a:t>การกำหนดราคาเพื่อแสดงความมีศักดิ์ศรี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Prestige Pricing) </a:t>
            </a:r>
          </a:p>
          <a:p>
            <a:r>
              <a:rPr lang="th-TH" sz="3600" b="1" smtClean="0">
                <a:latin typeface="Angsana New" pitchFamily="18" charset="-34"/>
              </a:rPr>
              <a:t>การกำหนดราคาแนวระดับราคา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Price Lining) </a:t>
            </a:r>
          </a:p>
          <a:p>
            <a:endParaRPr lang="th-TH" sz="36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การกำหนดราคาตามหลักภูมิศาสตร์ (</a:t>
            </a:r>
            <a:r>
              <a:rPr lang="en-US" b="1" dirty="0" smtClean="0">
                <a:latin typeface="Angsana New" pitchFamily="18" charset="-34"/>
              </a:rPr>
              <a:t>Geographical Pricing)</a:t>
            </a:r>
            <a:r>
              <a:rPr lang="th-TH" b="1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00200"/>
            <a:ext cx="8642350" cy="4525963"/>
          </a:xfrm>
        </p:spPr>
        <p:txBody>
          <a:bodyPr rtlCol="0">
            <a:normAutofit lnSpcReduction="10000"/>
          </a:bodyPr>
          <a:lstStyle/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 </a:t>
            </a:r>
            <a:r>
              <a:rPr lang="en-US" sz="3600" b="1" dirty="0" smtClean="0">
                <a:latin typeface="Angsana New" pitchFamily="18" charset="-34"/>
              </a:rPr>
              <a:t>F.O.B </a:t>
            </a:r>
            <a:r>
              <a:rPr lang="th-TH" sz="3600" b="1" dirty="0" smtClean="0">
                <a:latin typeface="Angsana New" pitchFamily="18" charset="-34"/>
              </a:rPr>
              <a:t>ณ จุดผลิต </a:t>
            </a:r>
            <a:endParaRPr lang="en-US" sz="3600" b="1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การกำหนดราคาส่งมอบราคาเดียวกัน (</a:t>
            </a:r>
            <a:r>
              <a:rPr lang="en-US" sz="3600" b="1" dirty="0" smtClean="0">
                <a:latin typeface="Angsana New" pitchFamily="18" charset="-34"/>
              </a:rPr>
              <a:t>Uniform Delivered Pricing)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endParaRPr lang="en-US" sz="3600" b="1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การกำหนดราคาส่งมอบตามเขต </a:t>
            </a:r>
            <a:r>
              <a:rPr lang="en-US" sz="3600" b="1" dirty="0" smtClean="0">
                <a:latin typeface="Angsana New" pitchFamily="18" charset="-34"/>
              </a:rPr>
              <a:t>(Zone Delivered Pricing or Parcel-Post Pricing)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การกำหนดราคาที่ผู้ขายรับภาระค่าขนส่ง (</a:t>
            </a:r>
            <a:r>
              <a:rPr lang="en-US" sz="3600" b="1" dirty="0" smtClean="0">
                <a:latin typeface="Angsana New" pitchFamily="18" charset="-34"/>
              </a:rPr>
              <a:t>Freight Absorption Pricing)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endParaRPr lang="en-US" sz="3600" b="1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 ณ จุดฐาน (</a:t>
            </a:r>
            <a:r>
              <a:rPr lang="en-US" sz="3600" b="1" dirty="0" smtClean="0">
                <a:latin typeface="Angsana New" pitchFamily="18" charset="-34"/>
              </a:rPr>
              <a:t>Basing Point Pricing)</a:t>
            </a:r>
            <a:r>
              <a:rPr lang="th-TH" sz="3600" b="1" dirty="0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การกำหนดราคาเพื่อการส่งเสริมการตลาด</a:t>
            </a:r>
            <a:br>
              <a:rPr lang="th-TH" b="1" dirty="0" smtClean="0">
                <a:latin typeface="Angsana New" pitchFamily="18" charset="-34"/>
              </a:rPr>
            </a:br>
            <a:r>
              <a:rPr lang="th-TH" b="1" dirty="0" smtClean="0">
                <a:latin typeface="Angsana New" pitchFamily="18" charset="-34"/>
              </a:rPr>
              <a:t>					</a:t>
            </a:r>
            <a:r>
              <a:rPr lang="en-US" b="1" dirty="0" smtClean="0">
                <a:latin typeface="Angsana New" pitchFamily="18" charset="-34"/>
              </a:rPr>
              <a:t>(Promotional Pricing)</a:t>
            </a:r>
            <a:r>
              <a:rPr lang="th-TH" b="1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557338"/>
            <a:ext cx="8713788" cy="46085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h-TH" sz="3200" b="1" smtClean="0">
                <a:latin typeface="Angsana New" pitchFamily="18" charset="-34"/>
              </a:rPr>
              <a:t>การกำหนดราคาเพื่อล่อใจ 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(Loss-leader Pricing)</a:t>
            </a:r>
            <a:r>
              <a:rPr lang="th-TH" sz="3200" b="1" smtClean="0">
                <a:latin typeface="Angsana New" pitchFamily="18" charset="-34"/>
              </a:rPr>
              <a:t> </a:t>
            </a:r>
            <a:endParaRPr lang="en-US" sz="3200" b="1" smtClean="0">
              <a:latin typeface="Angsana New" pitchFamily="18" charset="-34"/>
              <a:cs typeface="Cordia New" pitchFamily="34" charset="-34"/>
            </a:endParaRPr>
          </a:p>
          <a:p>
            <a:pPr>
              <a:lnSpc>
                <a:spcPct val="90000"/>
              </a:lnSpc>
            </a:pPr>
            <a:r>
              <a:rPr lang="th-TH" sz="3200" b="1" smtClean="0">
                <a:latin typeface="Angsana New" pitchFamily="18" charset="-34"/>
              </a:rPr>
              <a:t>การกำหนดราคาโดยการให้ส่วนลดแบบจิตวิทยา 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(Psychological Discounting Pricing) </a:t>
            </a:r>
          </a:p>
          <a:p>
            <a:pPr>
              <a:lnSpc>
                <a:spcPct val="90000"/>
              </a:lnSpc>
            </a:pPr>
            <a:r>
              <a:rPr lang="th-TH" sz="3200" b="1" smtClean="0">
                <a:latin typeface="Angsana New" pitchFamily="18" charset="-34"/>
              </a:rPr>
              <a:t>การกำหนดราคาสำหรับเหตุการณ์พิเศษ 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(Special-event Pricing) </a:t>
            </a:r>
          </a:p>
          <a:p>
            <a:pPr>
              <a:lnSpc>
                <a:spcPct val="90000"/>
              </a:lnSpc>
            </a:pPr>
            <a:r>
              <a:rPr lang="th-TH" sz="3200" b="1" smtClean="0">
                <a:latin typeface="Angsana New" pitchFamily="18" charset="-34"/>
              </a:rPr>
              <a:t>การคืนเงินสด 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(Cash Rebates) </a:t>
            </a:r>
          </a:p>
          <a:p>
            <a:pPr>
              <a:lnSpc>
                <a:spcPct val="90000"/>
              </a:lnSpc>
            </a:pPr>
            <a:r>
              <a:rPr lang="th-TH" sz="3200" b="1" smtClean="0">
                <a:latin typeface="Angsana New" pitchFamily="18" charset="-34"/>
              </a:rPr>
              <a:t>การเสนอดอกเบี้ยต่ำ 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(Low-interest Financing) </a:t>
            </a:r>
          </a:p>
          <a:p>
            <a:pPr>
              <a:lnSpc>
                <a:spcPct val="90000"/>
              </a:lnSpc>
            </a:pPr>
            <a:r>
              <a:rPr lang="th-TH" sz="3200" b="1" smtClean="0">
                <a:latin typeface="Angsana New" pitchFamily="18" charset="-34"/>
              </a:rPr>
              <a:t>การเสนอขยายเวลาการชำระเงินค่าสินค้า 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(Long Payment Terms) </a:t>
            </a:r>
            <a:endParaRPr lang="th-TH" sz="3200" b="1" smtClean="0">
              <a:latin typeface="Angsana New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3200" b="1" smtClean="0">
                <a:latin typeface="Angsana New" pitchFamily="18" charset="-34"/>
              </a:rPr>
              <a:t>การเสนอการรับประกันและการให้บริการ 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(Warranties and Services Contracts)</a:t>
            </a:r>
            <a:r>
              <a:rPr lang="en-US" sz="3200" b="1" smtClean="0">
                <a:cs typeface="Cordia New" pitchFamily="34" charset="-34"/>
              </a:rPr>
              <a:t> </a:t>
            </a:r>
            <a:endParaRPr lang="th-TH" sz="32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68313" y="836613"/>
            <a:ext cx="8229600" cy="7747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900" b="1" dirty="0" smtClean="0"/>
              <a:t>การกำหนดราคา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715963" y="1738313"/>
            <a:ext cx="785812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4800" b="1">
                <a:solidFill>
                  <a:srgbClr val="CC3300"/>
                </a:solidFill>
              </a:rPr>
              <a:t>ราคา</a:t>
            </a:r>
            <a:r>
              <a:rPr lang="th-TH" sz="4800"/>
              <a:t> </a:t>
            </a:r>
            <a:r>
              <a:rPr lang="th-TH" sz="4800">
                <a:latin typeface="Angsana New" pitchFamily="18" charset="-34"/>
              </a:rPr>
              <a:t>(</a:t>
            </a:r>
            <a:r>
              <a:rPr lang="en-US" sz="4800">
                <a:latin typeface="Angsana New" pitchFamily="18" charset="-34"/>
              </a:rPr>
              <a:t>Price)</a:t>
            </a:r>
            <a:r>
              <a:rPr lang="th-TH" sz="4800">
                <a:latin typeface="Angsana New" pitchFamily="18" charset="-34"/>
              </a:rPr>
              <a:t> </a:t>
            </a:r>
            <a:r>
              <a:rPr lang="th-TH" sz="4000" b="1"/>
              <a:t>คือ สิ่งที่แสดงมูลค่าของผลิตภัณฑ์ระหว่างผู้ซื้อและผู้ขาย ซึ่งสิ่งที่แสดงมูลค่าผลิตภัณฑ์อาจเป็นเงินหรือเป็นผลิตภัณฑ์ หรือเป็นทั้งเงินและผลิตภัณฑ์รวมกัน</a:t>
            </a:r>
            <a:endParaRPr lang="th-TH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765175"/>
            <a:ext cx="82296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8.1 </a:t>
            </a:r>
            <a:r>
              <a:rPr lang="th-TH" b="1" dirty="0" smtClean="0">
                <a:latin typeface="Angsana New" pitchFamily="18" charset="-34"/>
              </a:rPr>
              <a:t>ปัจจัยที่มีอิทธิพลต่อการกำหนดราคา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2205038"/>
            <a:ext cx="8229600" cy="2736850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ปัจจัยภายในกิจการที่มีอิทธิพลต่อการตัดสินใจกำหนดราคา</a:t>
            </a:r>
            <a:r>
              <a:rPr lang="th-TH" sz="3600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ปัจจัยภายนอกกิจการที่มีอิทธิพลต่อการกำหนดราคา</a:t>
            </a:r>
            <a:r>
              <a:rPr lang="th-TH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990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ปัจจัยภายในกิจการที่มีอิทธิพลต่อการตัดสินใจกำหนดราคา</a:t>
            </a:r>
            <a:r>
              <a:rPr lang="th-TH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773238"/>
            <a:ext cx="8713787" cy="4525962"/>
          </a:xfrm>
        </p:spPr>
        <p:txBody>
          <a:bodyPr rtlCol="0">
            <a:normAutofit fontScale="92500" lnSpcReduction="10000"/>
          </a:bodyPr>
          <a:lstStyle/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วัตถุประสงค์ทางการตลาด (</a:t>
            </a:r>
            <a:r>
              <a:rPr lang="en-US" sz="3600" b="1" dirty="0" smtClean="0">
                <a:latin typeface="Angsana New" pitchFamily="18" charset="-34"/>
              </a:rPr>
              <a:t>Marketing Objectives)</a:t>
            </a: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 dirty="0" smtClean="0">
                <a:latin typeface="Angsana New" pitchFamily="18" charset="-34"/>
              </a:rPr>
              <a:t> </a:t>
            </a:r>
            <a:r>
              <a:rPr lang="th-TH" sz="3600" b="1" dirty="0" smtClean="0">
                <a:latin typeface="Angsana New" pitchFamily="18" charset="-34"/>
              </a:rPr>
              <a:t>เพื่อผลตอบแทนจากการลงทุน (</a:t>
            </a:r>
            <a:r>
              <a:rPr lang="en-US" sz="3600" b="1" dirty="0" smtClean="0">
                <a:latin typeface="Angsana New" pitchFamily="18" charset="-34"/>
              </a:rPr>
              <a:t>Return on Investment)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endParaRPr lang="en-US" sz="3600" b="1" dirty="0" smtClean="0">
              <a:latin typeface="Angsana New" pitchFamily="18" charset="-34"/>
            </a:endParaRP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เพื่อสร้างกำไรสูงสุด (</a:t>
            </a:r>
            <a:r>
              <a:rPr lang="en-US" sz="3600" b="1" dirty="0" smtClean="0">
                <a:latin typeface="Angsana New" pitchFamily="18" charset="-34"/>
              </a:rPr>
              <a:t>Current Profit Maximization)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endParaRPr lang="en-US" sz="3600" b="1" dirty="0" smtClean="0">
              <a:latin typeface="Angsana New" pitchFamily="18" charset="-34"/>
            </a:endParaRP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เพื่อส่วนครองตลาดสูงสุด (</a:t>
            </a:r>
            <a:r>
              <a:rPr lang="en-US" sz="3600" b="1" dirty="0" smtClean="0">
                <a:latin typeface="Angsana New" pitchFamily="18" charset="-34"/>
              </a:rPr>
              <a:t>Maximize Market Share)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endParaRPr lang="en-US" sz="3600" b="1" dirty="0" smtClean="0">
              <a:latin typeface="Angsana New" pitchFamily="18" charset="-34"/>
            </a:endParaRP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เพื่อความเป็นผู้นำด้านคุณภาพผลิตภัณฑ์ (</a:t>
            </a:r>
            <a:r>
              <a:rPr lang="en-US" sz="3600" b="1" dirty="0" smtClean="0">
                <a:latin typeface="Angsana New" pitchFamily="18" charset="-34"/>
              </a:rPr>
              <a:t>Product-quality Leadership)</a:t>
            </a:r>
            <a:r>
              <a:rPr lang="th-TH" sz="3600" b="1" dirty="0" smtClean="0">
                <a:latin typeface="Angsana New" pitchFamily="18" charset="-34"/>
              </a:rPr>
              <a:t> </a:t>
            </a: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กลยุทธ์ส่วนผสมทางการตลาด (</a:t>
            </a:r>
            <a:r>
              <a:rPr lang="en-US" sz="3600" b="1" dirty="0" smtClean="0">
                <a:latin typeface="Angsana New" pitchFamily="18" charset="-34"/>
              </a:rPr>
              <a:t>Marketing Mix Strategy) </a:t>
            </a:r>
            <a:endParaRPr lang="th-TH" sz="3600" b="1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ต้นทุน(</a:t>
            </a:r>
            <a:r>
              <a:rPr lang="en-US" sz="3600" b="1" dirty="0" smtClean="0">
                <a:latin typeface="Angsana New" pitchFamily="18" charset="-34"/>
              </a:rPr>
              <a:t>Cost)</a:t>
            </a:r>
            <a:r>
              <a:rPr lang="th-TH" sz="3600" b="1" dirty="0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ปัจจัยภายนอกที่มีอิทธิพลต่อการกำหนดราคา</a:t>
            </a:r>
            <a:r>
              <a:rPr lang="th-TH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16113"/>
            <a:ext cx="8229600" cy="4560887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ความต้องการ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Demand)</a:t>
            </a:r>
            <a:r>
              <a:rPr lang="th-TH" sz="3600" b="1" smtClean="0">
                <a:latin typeface="Angsana New" pitchFamily="18" charset="-34"/>
              </a:rPr>
              <a:t> </a:t>
            </a:r>
            <a:endParaRPr lang="en-US" sz="3600" b="1" smtClean="0">
              <a:latin typeface="Angsana New" pitchFamily="18" charset="-34"/>
              <a:cs typeface="Cordia New" pitchFamily="34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การแข่งขันทั้งในปัจจุบันและอนาคต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Present and Potential Competitions) </a:t>
            </a:r>
          </a:p>
          <a:p>
            <a:r>
              <a:rPr lang="th-TH" sz="3600" b="1" smtClean="0">
                <a:latin typeface="Angsana New" pitchFamily="18" charset="-34"/>
              </a:rPr>
              <a:t>ปัจจัยภายนอกอื่นๆ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Other External Factors)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8.2 </a:t>
            </a:r>
            <a:r>
              <a:rPr lang="th-TH" b="1" dirty="0" smtClean="0">
                <a:latin typeface="Angsana New" pitchFamily="18" charset="-34"/>
              </a:rPr>
              <a:t>วิธีการกำหนดราคา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981200"/>
            <a:ext cx="8229600" cy="4876800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การกำหนดราคาตามต้นทุน</a:t>
            </a:r>
            <a:r>
              <a:rPr lang="th-TH" sz="3600" smtClean="0">
                <a:latin typeface="Angsana New" pitchFamily="18" charset="-34"/>
              </a:rPr>
              <a:t>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Cost- based Pricing) </a:t>
            </a:r>
          </a:p>
          <a:p>
            <a:r>
              <a:rPr lang="th-TH" sz="3600" b="1" smtClean="0">
                <a:latin typeface="Angsana New" pitchFamily="18" charset="-34"/>
              </a:rPr>
              <a:t>การกำหนดราคาตามอุปสงค์ของตลาด</a:t>
            </a:r>
            <a:r>
              <a:rPr lang="th-TH" sz="3600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(Demand-based Pricing)</a:t>
            </a:r>
            <a:r>
              <a:rPr lang="th-TH" sz="3600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การกำหนดราคาตามการแข่งขัน</a:t>
            </a:r>
            <a:r>
              <a:rPr lang="th-TH" sz="3600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(Competition-based Pricing) </a:t>
            </a:r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การกำหนดราคาตามต้นทุน (</a:t>
            </a:r>
            <a:r>
              <a:rPr lang="en-US" b="1" dirty="0" smtClean="0">
                <a:latin typeface="Angsana New" pitchFamily="18" charset="-34"/>
              </a:rPr>
              <a:t>Cost- based Pricing) </a:t>
            </a:r>
            <a:endParaRPr lang="th-TH" b="1" dirty="0" smtClean="0">
              <a:latin typeface="Angsana New" pitchFamily="18" charset="-34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การกำหนดราคาโดยวิธีส่วนบวกเพิ่ม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Markup Pricing)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การกำหนดราคาเพื่อให้ได้ผลตอบแทนตามเป้าหมาย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(Target-return Pricing)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การกำหนดราคา ณ จุดคุ้มทุน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(Break-even Analysis Pricing) </a:t>
            </a:r>
            <a:endParaRPr lang="th-TH" sz="36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การกำหนดราคาตามอุปสงค์ของตลาด </a:t>
            </a:r>
            <a:r>
              <a:rPr lang="en-US" b="1" dirty="0" smtClean="0">
                <a:latin typeface="Angsana New" pitchFamily="18" charset="-34"/>
              </a:rPr>
              <a:t>(Demand-based Pricing)</a:t>
            </a:r>
            <a:r>
              <a:rPr lang="th-TH" b="1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การกำหนดราคาที่แตกต่างกันตามความต้องการของลูกค้า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(Price Discrimination) </a:t>
            </a:r>
            <a:endParaRPr lang="th-TH" sz="3600" b="1" smtClean="0">
              <a:latin typeface="Angsana New" pitchFamily="18" charset="-34"/>
            </a:endParaRPr>
          </a:p>
          <a:p>
            <a:pPr lvl="1"/>
            <a:r>
              <a:rPr lang="th-TH" sz="3600" b="1" smtClean="0">
                <a:latin typeface="Angsana New" pitchFamily="18" charset="-34"/>
              </a:rPr>
              <a:t>การกำหนดราคาตามลูกค้า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 (Customer Basis) </a:t>
            </a:r>
            <a:endParaRPr lang="th-TH" sz="3600" b="1" smtClean="0">
              <a:latin typeface="Angsana New" pitchFamily="18" charset="-34"/>
            </a:endParaRPr>
          </a:p>
          <a:p>
            <a:pPr lvl="1"/>
            <a:r>
              <a:rPr lang="th-TH" sz="3600" b="1" smtClean="0">
                <a:latin typeface="Angsana New" pitchFamily="18" charset="-34"/>
              </a:rPr>
              <a:t>การกำหนดราคาตามลักษณะของสินค้า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(Product Version Basis) </a:t>
            </a:r>
            <a:endParaRPr lang="th-TH" sz="3600" b="1" smtClean="0">
              <a:latin typeface="Angsana New" pitchFamily="18" charset="-34"/>
            </a:endParaRPr>
          </a:p>
          <a:p>
            <a:pPr lvl="1"/>
            <a:r>
              <a:rPr lang="th-TH" sz="3600" b="1" smtClean="0">
                <a:latin typeface="Angsana New" pitchFamily="18" charset="-34"/>
              </a:rPr>
              <a:t>การกำหนดราคาตามเวลา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(Time Basis) </a:t>
            </a:r>
            <a:endParaRPr lang="th-TH" sz="3600" b="1" smtClean="0">
              <a:latin typeface="Angsana New" pitchFamily="18" charset="-34"/>
            </a:endParaRPr>
          </a:p>
          <a:p>
            <a:pPr lvl="1"/>
            <a:r>
              <a:rPr lang="th-TH" sz="3600" b="1" smtClean="0">
                <a:latin typeface="Angsana New" pitchFamily="18" charset="-34"/>
              </a:rPr>
              <a:t>การกำหนดราคาตามสถานที่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(Place Basis)</a:t>
            </a:r>
            <a:r>
              <a:rPr lang="th-TH" b="1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81075"/>
            <a:ext cx="8229600" cy="990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3600" b="1" dirty="0" smtClean="0">
                <a:latin typeface="Angsana New" pitchFamily="18" charset="-34"/>
              </a:rPr>
              <a:t>การกำหนดราคาตามการแข่งขัน </a:t>
            </a:r>
            <a:r>
              <a:rPr lang="en-US" sz="3600" b="1" dirty="0" smtClean="0">
                <a:latin typeface="Angsana New" pitchFamily="18" charset="-34"/>
              </a:rPr>
              <a:t>(Competition-based Pricing) </a:t>
            </a:r>
            <a:endParaRPr lang="th-TH" sz="3600" b="1" dirty="0" smtClean="0">
              <a:latin typeface="Angsana New" pitchFamily="18" charset="-34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2852738"/>
            <a:ext cx="8229600" cy="2117725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การกำหนดราคาตามตลาด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Going- rate Pricing) </a:t>
            </a:r>
            <a:endParaRPr lang="th-TH" sz="3600" b="1" smtClean="0">
              <a:latin typeface="Angsana New" pitchFamily="18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การกำหนดราคาเพื่อการประมูล (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Auction-type Pricing)</a:t>
            </a:r>
            <a:r>
              <a:rPr lang="en-US" b="1" smtClean="0">
                <a:cs typeface="Cordia New" pitchFamily="34" charset="-34"/>
              </a:rPr>
              <a:t> </a:t>
            </a:r>
            <a:endParaRPr lang="th-TH" b="1" smtClean="0"/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larity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686</TotalTime>
  <Words>822</Words>
  <Application>Microsoft Office PowerPoint</Application>
  <PresentationFormat>On-screen Show (4:3)</PresentationFormat>
  <Paragraphs>83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Angsana New</vt:lpstr>
      <vt:lpstr>Cordia New</vt:lpstr>
      <vt:lpstr>Calibri</vt:lpstr>
      <vt:lpstr>Clarity</vt:lpstr>
      <vt:lpstr>หน่วยที่ 8</vt:lpstr>
      <vt:lpstr>การกำหนดราคา </vt:lpstr>
      <vt:lpstr>8.1 ปัจจัยที่มีอิทธิพลต่อการกำหนดราคา</vt:lpstr>
      <vt:lpstr>ปัจจัยภายในกิจการที่มีอิทธิพลต่อการตัดสินใจกำหนดราคา </vt:lpstr>
      <vt:lpstr>ปัจจัยภายนอกที่มีอิทธิพลต่อการกำหนดราคา </vt:lpstr>
      <vt:lpstr>8.2 วิธีการกำหนดราคา</vt:lpstr>
      <vt:lpstr>การกำหนดราคาตามต้นทุน (Cost- based Pricing) </vt:lpstr>
      <vt:lpstr>การกำหนดราคาตามอุปสงค์ของตลาด (Demand-based Pricing) </vt:lpstr>
      <vt:lpstr>การกำหนดราคาตามการแข่งขัน (Competition-based Pricing) </vt:lpstr>
      <vt:lpstr>นโยบายและกลยุทธ์การกำหนดราคา</vt:lpstr>
      <vt:lpstr>การกำหนดราคาผลิตภัณฑ์ใหม่ (New Product Pricing Strategies) </vt:lpstr>
      <vt:lpstr>การกำหนดราคาสำหรับส่วนผสมผลิตภัณฑ์      (Product-mix Pricing Strategies) </vt:lpstr>
      <vt:lpstr>กลยุทธ์การปรับราคา (Price-adjustment Strategies) </vt:lpstr>
      <vt:lpstr>ส่วนลดและส่วนที่ยอมให้ (Discount and Allowance) </vt:lpstr>
      <vt:lpstr>การกำหนดราคาเชิงจิตวิทยา (Psychological Pricing) </vt:lpstr>
      <vt:lpstr>การกำหนดราคาตามหลักภูมิศาสตร์ (Geographical Pricing) </vt:lpstr>
      <vt:lpstr>การกำหนดราคาเพื่อการส่งเสริมการตลาด      (Promotional Pricing) 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8</dc:title>
  <dc:creator>ideapad G460</dc:creator>
  <cp:lastModifiedBy>aom</cp:lastModifiedBy>
  <cp:revision>39</cp:revision>
  <dcterms:created xsi:type="dcterms:W3CDTF">2010-08-29T13:17:09Z</dcterms:created>
  <dcterms:modified xsi:type="dcterms:W3CDTF">2015-05-30T02:22:35Z</dcterms:modified>
</cp:coreProperties>
</file>