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7" r:id="rId12"/>
    <p:sldId id="268" r:id="rId13"/>
    <p:sldId id="272" r:id="rId14"/>
    <p:sldId id="273" r:id="rId15"/>
    <p:sldId id="274" r:id="rId16"/>
    <p:sldId id="269" r:id="rId17"/>
    <p:sldId id="270" r:id="rId18"/>
    <p:sldId id="275" r:id="rId19"/>
    <p:sldId id="276" r:id="rId20"/>
    <p:sldId id="271" r:id="rId21"/>
    <p:sldId id="277" r:id="rId22"/>
    <p:sldId id="278" r:id="rId23"/>
    <p:sldId id="279" r:id="rId24"/>
    <p:sldId id="281" r:id="rId25"/>
    <p:sldId id="280" r:id="rId26"/>
    <p:sldId id="282" r:id="rId27"/>
    <p:sldId id="283" r:id="rId28"/>
    <p:sldId id="284" r:id="rId29"/>
    <p:sldId id="285" r:id="rId30"/>
    <p:sldId id="286" r:id="rId31"/>
    <p:sldId id="289" r:id="rId32"/>
    <p:sldId id="290" r:id="rId33"/>
    <p:sldId id="291" r:id="rId34"/>
    <p:sldId id="292" r:id="rId35"/>
    <p:sldId id="293" r:id="rId3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86343" autoAdjust="0"/>
  </p:normalViewPr>
  <p:slideViewPr>
    <p:cSldViewPr>
      <p:cViewPr varScale="1">
        <p:scale>
          <a:sx n="75" d="100"/>
          <a:sy n="75" d="100"/>
        </p:scale>
        <p:origin x="-36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E51DFCF-374F-4C08-A5A6-5179B8D7D048}" type="datetimeFigureOut">
              <a:rPr lang="th-TH" smtClean="0"/>
              <a:t>10/03/58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3C07386-23C8-473E-A17E-B7105BD93E3B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403648" y="1412776"/>
            <a:ext cx="7272808" cy="1008113"/>
          </a:xfrm>
        </p:spPr>
        <p:txBody>
          <a:bodyPr>
            <a:noAutofit/>
          </a:bodyPr>
          <a:lstStyle/>
          <a:p>
            <a:pPr algn="ctr"/>
            <a:r>
              <a:rPr lang="th-TH" sz="5400" b="1" dirty="0" smtClean="0"/>
              <a:t>วิชา   สภาวการณ์</a:t>
            </a:r>
            <a:r>
              <a:rPr lang="th-TH" sz="5400" b="1" dirty="0"/>
              <a:t>ทางการตลาด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483768" y="2780928"/>
            <a:ext cx="5832648" cy="1199704"/>
          </a:xfrm>
        </p:spPr>
        <p:txBody>
          <a:bodyPr>
            <a:normAutofit/>
          </a:bodyPr>
          <a:lstStyle/>
          <a:p>
            <a:pPr algn="ctr"/>
            <a:r>
              <a:rPr lang="th-TH" sz="60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รหัส 2202-9004 </a:t>
            </a:r>
          </a:p>
        </p:txBody>
      </p:sp>
    </p:spTree>
    <p:extLst>
      <p:ext uri="{BB962C8B-B14F-4D97-AF65-F5344CB8AC3E}">
        <p14:creationId xmlns:p14="http://schemas.microsoft.com/office/powerpoint/2010/main" val="14333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234475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tabLst>
                <a:tab pos="450215" algn="l"/>
              </a:tabLst>
            </a:pP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เครื่องมือ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ในการประเมินสภาพแวดล้อมทางการตลาด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ได้แก่  การ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วิเคราะห์ </a:t>
            </a:r>
            <a:r>
              <a:rPr lang="en-US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SWOT Analysis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ประกอบด้วยจุดแข็ง จุดอ่อน โอกาส และอุปสรรค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lvl="0">
              <a:lnSpc>
                <a:spcPct val="115000"/>
              </a:lnSpc>
              <a:tabLst>
                <a:tab pos="450215" algn="l"/>
              </a:tabLst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ผู้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มีส่วนได้เสียในองค์กรธุรกิจ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ได้แก่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 algn="thaiDist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	ผู้ขาย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ปัจจัยการผลิต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สถาบัน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คนกลางในช่องทางการจัด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จำหน่าย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ลูกค้า 	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ผู้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ถือ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หุ้นพนักงาน 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คู่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ค้า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คู่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แข่งขันทางการค้า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เจ้าหนี้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และ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สาธารณชน  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สมาคมการค้า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สหภาพ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แรงงาน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กลุ่มผลประโยชน์  เจ้าหนี้ 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รัฐบาล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4000" b="1" dirty="0" smtClean="0">
                <a:solidFill>
                  <a:prstClr val="black"/>
                </a:solidFill>
                <a:ea typeface="Times New Roman"/>
                <a:cs typeface="TH SarabunPSK"/>
              </a:rPr>
              <a:t/>
            </a:r>
            <a:br>
              <a:rPr lang="th-TH" sz="4000" b="1" dirty="0" smtClean="0">
                <a:solidFill>
                  <a:prstClr val="black"/>
                </a:solidFill>
                <a:ea typeface="Times New Roman"/>
                <a:cs typeface="TH SarabunPSK"/>
              </a:rPr>
            </a:br>
            <a:r>
              <a:rPr lang="th-TH" sz="4000" b="1" dirty="0" smtClean="0">
                <a:solidFill>
                  <a:prstClr val="black"/>
                </a:solidFill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ที่ 2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สภาพแวดล้อมทางการตลาด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7650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442387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h-TH" b="1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การ</a:t>
            </a:r>
            <a:r>
              <a:rPr lang="th-TH" b="1" dirty="0">
                <a:latin typeface="Angsana New" pitchFamily="18" charset="-34"/>
                <a:ea typeface="Times New Roman"/>
                <a:cs typeface="Angsana New" pitchFamily="18" charset="-34"/>
              </a:rPr>
              <a:t>วิเคราะห์สถานการณ์ทาง</a:t>
            </a:r>
            <a:r>
              <a:rPr lang="th-TH" b="1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การตลาด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dirty="0"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เป็น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การวิเคราะห์สภาพแวดล้อมที่เกี่ยวข้องและผลกระทบต่อการ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ดำเนินงานทาง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การตลาดของธุรกิจ นักการตลาดต้องนำผลการวิเคราะห์สถานการณ์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ทางการตลาด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มาประกอบในการวางแผนการตลาด</a:t>
            </a:r>
            <a:endParaRPr lang="en-US" dirty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 smtClean="0"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ea typeface="Times New Roman"/>
                <a:cs typeface="TH SarabunPSK"/>
              </a:rPr>
              <a:t>ที่ 3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การวิเคราะห์สถานการณ์ทางการตลาด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87650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204864"/>
            <a:ext cx="8229600" cy="2955784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สถานการณ์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ทางการตลาดด้านประชากรศาสตร์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457200" lvl="1" indent="0">
              <a:lnSpc>
                <a:spcPct val="115000"/>
              </a:lnSpc>
              <a:buNone/>
            </a:pPr>
            <a:r>
              <a:rPr lang="th-TH" sz="27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sz="27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หมายถึง</a:t>
            </a:r>
            <a:r>
              <a:rPr lang="th-TH" sz="27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ขนาดของประชากร การกระจายตัว อัตราการเพิ่มของประชากรโดยในแต่ละกลุ่มที่มีลักษณะแตกต่างกัน ลักษณะทางประชากรศาสตร์ เป็นที่สนใจของนักการตลาดเพราะมีความสัมพันธ์กับพฤติกรรมการซื้อ</a:t>
            </a:r>
            <a:endParaRPr lang="en-US" sz="2700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 smtClean="0"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ea typeface="Times New Roman"/>
                <a:cs typeface="TH SarabunPSK"/>
              </a:rPr>
              <a:t>ที่ 3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การวิเคราะห์สถานการณ์ทางการตลาด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409034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20420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สถานการณ์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ทางการตลาดด้าน สังคมและวัฒนธรรม </a:t>
            </a: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</a:p>
          <a:p>
            <a:pPr marL="400050" lvl="1" indent="0">
              <a:lnSpc>
                <a:spcPct val="115000"/>
              </a:lnSpc>
              <a:buNone/>
            </a:pPr>
            <a:r>
              <a:rPr lang="th-TH" sz="27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กล่าวถึง</a:t>
            </a:r>
            <a:r>
              <a:rPr lang="th-TH" sz="27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วิถีชีวิตที่เปลี่ยนแปลงค่านิยมของคนในสังคม ความคาดหวังต่ออาชีพ การตอบสนองของผู้บริโภค อัตราการเจริญเติบโตของประชากร การเคลื่อนย้ายพลเมือง ความมีอายุยืน อัตราการเกิด ประเพณี ภาษา สถาบันทางสังคม และสิทธิมนุษยชน</a:t>
            </a:r>
            <a:endParaRPr lang="en-US" sz="2700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 smtClean="0"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ea typeface="Times New Roman"/>
                <a:cs typeface="TH SarabunPSK"/>
              </a:rPr>
              <a:t>ที่ 3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การวิเคราะห์สถานการณ์ทางการตลาด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21671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586403"/>
          </a:xfrm>
        </p:spPr>
        <p:txBody>
          <a:bodyPr>
            <a:noAutofit/>
          </a:bodyPr>
          <a:lstStyle/>
          <a:p>
            <a:pPr marL="628650" indent="-285750">
              <a:lnSpc>
                <a:spcPct val="115000"/>
              </a:lnSpc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สถานการณ์ทางการตลาด ด้านเศรษฐกิจ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กล่าวถึงเรื่องของ ผลิตภัณฑ์มวลรวม อัตราดอกเบี้ย ปริมาณเงินในประเทศ อัตราเงินเฟ้อ การว่างงาน ค่าจ้างการควบคุมเวลา การลดค่าเงิน พลังงาน รายได้ประชาชาติ ระดับการพัฒนาเศรษฐกิจ นโยบายการเงินและการคลัง การเป็นสมาชิกในภาคพื้น เช่น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EU NAFTA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เป็น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ต้น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 smtClean="0"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ea typeface="Times New Roman"/>
                <a:cs typeface="TH SarabunPSK"/>
              </a:rPr>
              <a:t>ที่ 3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การวิเคราะห์สถานการณ์ทางการตลาด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21671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2132856"/>
            <a:ext cx="8229600" cy="2523736"/>
          </a:xfrm>
        </p:spPr>
        <p:txBody>
          <a:bodyPr/>
          <a:lstStyle/>
          <a:p>
            <a:pPr lvl="0" indent="457200">
              <a:lnSpc>
                <a:spcPct val="115000"/>
              </a:lnSpc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สถานการณ์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ทางการตลาดด้านเทคโนโลยี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กล่าวถึงการวิจัยและพัฒนาของรัฐบาล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การ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มุ่งใช้ความพยายามด้านเทคโนโลยี การป้องกันการลอกเลียนแบบโดย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ใช้	สิทธิบัตร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การออกแบบผลิตภัณฑ์ การพัฒนาเทคโนโลยีใหม่ การเกิดขึ้น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ของ	เครื่อง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อัตโนมัติ และเครือข่ายการคมนาคม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 smtClean="0"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ea typeface="Times New Roman"/>
                <a:cs typeface="TH SarabunPSK"/>
              </a:rPr>
              <a:t>ที่ 3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การวิเคราะห์สถานการณ์ทางการตลาด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21671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276873"/>
            <a:ext cx="8229600" cy="3168352"/>
          </a:xfrm>
        </p:spPr>
        <p:txBody>
          <a:bodyPr>
            <a:noAutofit/>
          </a:bodyPr>
          <a:lstStyle/>
          <a:p>
            <a:pPr lvl="0" indent="457200">
              <a:lnSpc>
                <a:spcPct val="115000"/>
              </a:lnSpc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สถานการณ์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ทางการตลาด ด้านการเมืองและกฎหมาย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กล่าวถึงตัวแปรเรื่อง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ของ	กฎหมาย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ป้องกันการผูกขาดสิ่งแวดล้อม ภาษี สิ่งตอบแทนพิเศษ การค้า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ระหว่าง	ประเทศ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การจ้างแรงงาน เสถียรภาพของรัฐ กฎหมายการค้า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lvl="0" indent="457200">
              <a:lnSpc>
                <a:spcPct val="115000"/>
              </a:lnSpc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สถานการณ์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ทางการตลาดด้านธรรมชาติ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ได้แก่ ทรัพยากรธรรมชาติที่เกิด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ตาม	ธรรมชาติ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สภาพดินฟ้าอากาศและสัตว์ป่า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 smtClean="0"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ea typeface="Times New Roman"/>
                <a:cs typeface="TH SarabunPSK"/>
              </a:rPr>
              <a:t>ที่ 3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การวิเคราะห์สถานการณ์ทางการตลาด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409034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2307712"/>
          </a:xfrm>
        </p:spPr>
        <p:txBody>
          <a:bodyPr>
            <a:noAutofit/>
          </a:bodyPr>
          <a:lstStyle/>
          <a:p>
            <a:pPr marL="800100" indent="-457200">
              <a:lnSpc>
                <a:spcPct val="115000"/>
              </a:lnSpc>
            </a:pPr>
            <a:r>
              <a:rPr lang="th-TH" b="1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สถานการณ์</a:t>
            </a:r>
            <a:r>
              <a:rPr lang="th-TH" b="1" dirty="0">
                <a:latin typeface="Angsana New" pitchFamily="18" charset="-34"/>
                <a:ea typeface="Times New Roman"/>
                <a:cs typeface="Angsana New" pitchFamily="18" charset="-34"/>
              </a:rPr>
              <a:t>ทางการตลาดด้านโครงสร้างองค์กร 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ได้แก่ รูปแบบขององค์กรแบบง่าย แบบหน้าที่ แบบหน่วยธุรกิจ ซึ่งแต่ละแบบจะมีผลกระทบทางการตลาด นักการตลาดต้องเลือกแบบขององค์กรให้เหมาะสมเพื่อให้เป็นจุดแข็งของ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องค์กร</a:t>
            </a:r>
          </a:p>
          <a:p>
            <a:pPr marL="0" indent="0">
              <a:buNone/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 smtClean="0"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ea typeface="Times New Roman"/>
                <a:cs typeface="TH SarabunPSK"/>
              </a:rPr>
              <a:t>ที่ 3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การวิเคราะห์สถานการณ์ทางการตลาด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409034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Autofit/>
          </a:bodyPr>
          <a:lstStyle/>
          <a:p>
            <a:pPr marL="800100" lvl="0" indent="-457200">
              <a:lnSpc>
                <a:spcPct val="115000"/>
              </a:lnSpc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สถานการณ์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ทางการตลาดด้านวัฒนธรรมองค์กร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ซึ่งเป็นวิถีชีวิตของสมาชิกที่ทำงานในองค์กรนั้น ๆ ซึ่งประกอบด้วยความเชื่อ ค่านิยม ความคาดหวัง ซึ่งจะมีผลกระทบทางการตลาดถ้ามีวัฒนธรรมที่ดีและเข้มแข็งจะทำให้พนักงานมีความเป็นปึกแผ่นและจงรักภักดี ผูกพันกับองค์กร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lvl="0" indent="457200">
              <a:lnSpc>
                <a:spcPct val="115000"/>
              </a:lnSpc>
            </a:pP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 smtClean="0"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ea typeface="Times New Roman"/>
                <a:cs typeface="TH SarabunPSK"/>
              </a:rPr>
              <a:t>ที่ 3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การวิเคราะห์สถานการณ์ทางการตลาด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21671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2736304"/>
          </a:xfrm>
        </p:spPr>
        <p:txBody>
          <a:bodyPr/>
          <a:lstStyle/>
          <a:p>
            <a:pPr lvl="0" indent="457200">
              <a:lnSpc>
                <a:spcPct val="115000"/>
              </a:lnSpc>
            </a:pP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สถานการณ์ทางการตลาดด้านทรัพยากรองค์กร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ซึ่งถือเป็นปัจจัยที่มี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ความสำคัญ	มาก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ที่สุด ต้องได้เปรียบคู่แข่งขันโดยพิจารณาถึง คุณค่า ความหายาก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	ลอกเลียนแบบ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องค์กร ผลกระทบทางการตลาด องค์กรได้มีทรัพยากรเข็มแข็ง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จะ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ทำให้กิจการเจริญรุ่งเรือง ดำเนินงานมีประสิทธิภาพ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 smtClean="0"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ea typeface="Times New Roman"/>
                <a:cs typeface="TH SarabunPSK"/>
              </a:rPr>
              <a:t>ที่ 3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การวิเคราะห์สถานการณ์ทางการตลาด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21671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3459840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ความหมายและความสำคัญของการตลาด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ประกอบด้วย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ความหมาย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ของการตลาด ประกอบด้วยกิจกรรมต่าง ๆ ที่สร้างขึ้นเพื่อ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อำนวย	     ความ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สะดวกและก่อให้เกิดการแลกเปลี่ยนที่มุ่งสนองความต้องการ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ของ	     มนุษย์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ให้เกิดความพึงพอใจ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สูงสุด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2)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ความสำคัญ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ของการตลาดมีความสำคัญต่อเศรษฐกิจ สังคม ภาครัฐ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ธุรกิจ	     และ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ผู้บริโภค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4896544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b="1" dirty="0" smtClean="0">
                <a:ea typeface="Times New Roman"/>
                <a:cs typeface="TH SarabunPSK"/>
              </a:rPr>
              <a:t/>
            </a:r>
            <a:br>
              <a:rPr lang="th-TH" b="1" dirty="0" smtClean="0">
                <a:ea typeface="Times New Roman"/>
                <a:cs typeface="TH SarabunPSK"/>
              </a:rPr>
            </a:br>
            <a:r>
              <a:rPr lang="th-TH" b="1" dirty="0" smtClean="0">
                <a:ea typeface="Times New Roman"/>
                <a:cs typeface="TH SarabunPSK"/>
              </a:rPr>
              <a:t>หน่วย</a:t>
            </a:r>
            <a:r>
              <a:rPr lang="th-TH" b="1" dirty="0">
                <a:ea typeface="Times New Roman"/>
                <a:cs typeface="TH SarabunPSK"/>
              </a:rPr>
              <a:t>ที่ 1 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r>
              <a:rPr lang="th-TH" b="1" dirty="0">
                <a:ea typeface="Times New Roman"/>
                <a:cs typeface="TH SarabunPSK"/>
              </a:rPr>
              <a:t>ความรู้ทั่วไปทางการตลาด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7728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3963896"/>
          </a:xfrm>
        </p:spPr>
        <p:txBody>
          <a:bodyPr>
            <a:noAutofit/>
          </a:bodyPr>
          <a:lstStyle/>
          <a:p>
            <a:pPr marL="800100" indent="-457200">
              <a:lnSpc>
                <a:spcPct val="110000"/>
              </a:lnSpc>
            </a:pPr>
            <a:r>
              <a:rPr lang="th-TH" b="1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ประเภท</a:t>
            </a:r>
            <a:r>
              <a:rPr lang="th-TH" b="1" dirty="0">
                <a:latin typeface="Angsana New" pitchFamily="18" charset="-34"/>
                <a:ea typeface="Times New Roman"/>
                <a:cs typeface="Angsana New" pitchFamily="18" charset="-34"/>
              </a:rPr>
              <a:t>ของระบบสารสนเทศของ</a:t>
            </a:r>
            <a:r>
              <a:rPr lang="th-TH" b="1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องค์กร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สามารถ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แบ่งตามระดับได้ 3 ระดับคือ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342900" indent="0">
              <a:lnSpc>
                <a:spcPct val="110000"/>
              </a:lnSpc>
              <a:buNone/>
            </a:pP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1) 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ระบบ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สารสนเทศในระดับปฏิบัติการเป็นระบบสนับสนุนการปฏิบัติการ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ใน	     หน้าที่งาน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ขององค์กร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indent="0">
              <a:lnSpc>
                <a:spcPct val="110000"/>
              </a:lnSpc>
              <a:buNone/>
            </a:pP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2) 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ระบบ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สารสนเทศระดับบริหารขั้นกลาง จะสนับสนุนกิจกรรมในการ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ติดตาม	     ควบคุม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ตัดสินใจ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indent="0">
              <a:lnSpc>
                <a:spcPct val="110000"/>
              </a:lnSpc>
              <a:buNone/>
            </a:pP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3) 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ระบบ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สารสนเทศระดับบริหารขั้นสูง จะสนับสนุนผู้บริหารระดับสูงใน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การ	     แก้ปัญหา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เชิงกลยุทธ์</a:t>
            </a:r>
            <a:endParaRPr lang="en-US" dirty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indent="457200" algn="ctr">
              <a:lnSpc>
                <a:spcPct val="110000"/>
              </a:lnSpc>
              <a:spcAft>
                <a:spcPts val="1000"/>
              </a:spcAft>
            </a:pPr>
            <a:endParaRPr lang="en-US" dirty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15000"/>
              </a:lnSpc>
            </a:pPr>
            <a:r>
              <a:rPr lang="th-TH" sz="3600" b="1" dirty="0" smtClean="0">
                <a:ea typeface="Times New Roman"/>
                <a:cs typeface="TH SarabunPSK"/>
              </a:rPr>
              <a:t/>
            </a:r>
            <a:br>
              <a:rPr lang="th-TH" sz="3600" b="1" dirty="0" smtClean="0">
                <a:ea typeface="Times New Roman"/>
                <a:cs typeface="TH SarabunPSK"/>
              </a:rPr>
            </a:br>
            <a:r>
              <a:rPr lang="th-TH" sz="3600" b="1" dirty="0" smtClean="0">
                <a:ea typeface="Times New Roman"/>
                <a:cs typeface="TH SarabunPSK"/>
              </a:rPr>
              <a:t>หน่วย</a:t>
            </a:r>
            <a:r>
              <a:rPr lang="th-TH" sz="3600" b="1" dirty="0">
                <a:ea typeface="Times New Roman"/>
                <a:cs typeface="TH SarabunPSK"/>
              </a:rPr>
              <a:t>ที่ 4</a:t>
            </a:r>
            <a:r>
              <a:rPr lang="en-US" sz="3600" dirty="0">
                <a:ea typeface="Times New Roman"/>
                <a:cs typeface="Cordia New"/>
              </a:rPr>
              <a:t/>
            </a:r>
            <a:br>
              <a:rPr lang="en-US" sz="3600" dirty="0">
                <a:ea typeface="Times New Roman"/>
                <a:cs typeface="Cordia New"/>
              </a:rPr>
            </a:br>
            <a:r>
              <a:rPr lang="th-TH" sz="3600" b="1" dirty="0">
                <a:ea typeface="Times New Roman"/>
                <a:cs typeface="TH SarabunPSK"/>
              </a:rPr>
              <a:t>ระบบสารสนเทศและการสื่อสารทางการตลาด</a:t>
            </a:r>
            <a:r>
              <a:rPr lang="en-US" sz="3600" dirty="0">
                <a:ea typeface="Times New Roman"/>
                <a:cs typeface="Cordia New"/>
              </a:rPr>
              <a:t/>
            </a:r>
            <a:br>
              <a:rPr lang="en-US" sz="3600" dirty="0">
                <a:ea typeface="Times New Roman"/>
                <a:cs typeface="Cordia New"/>
              </a:rPr>
            </a:br>
            <a:endParaRPr lang="en-US" sz="36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409034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00100" indent="-457200">
              <a:lnSpc>
                <a:spcPct val="110000"/>
              </a:lnSpc>
            </a:pPr>
            <a:r>
              <a:rPr lang="th-TH" b="1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ลักษณะและความหมายของระบบสารสนเทศทางการตลาด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พิจารณาได้ดังนี้ </a:t>
            </a:r>
          </a:p>
          <a:p>
            <a:pPr marL="342900" indent="0">
              <a:lnSpc>
                <a:spcPct val="110000"/>
              </a:lnSpc>
              <a:buNone/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1)   ลักษณะ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ของระบบสารสนเทศทางการตลาด ได้แก่ ความเป็นพลวัต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 	       เกี่ยวข้องกับการ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มีปฏิสัมพันธ์ระหว่างกัน และเกี่ยวข้องกับการแลกเปลี่ยน </a:t>
            </a:r>
          </a:p>
          <a:p>
            <a:pPr marL="342900" indent="0">
              <a:lnSpc>
                <a:spcPct val="110000"/>
              </a:lnSpc>
              <a:buNone/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2)    ระบบ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สารสนเทศทางการตลาด หมายถึงระบบขององค์ประกอบ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ที่                   	       สัมพันธ์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กัน ซึ่งเกี่ยวข้องกับการรวบรวมการดำเนินการ การจัดเก็บ และ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การ	        แจกจ่าย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สารสนเทศ เพื่อสนับสนุนการตัดสินใจ การประสานงาน และ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การ	        ควบคุม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การดำเนินงานทางการตลาด</a:t>
            </a:r>
            <a:endParaRPr lang="en-US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450215" algn="l"/>
              </a:tabLst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หน่วยที่ 4</a:t>
            </a:r>
            <a: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ระบบสารสนเทศและการสื่อสารทางการตลาด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9025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lnSpc>
                <a:spcPct val="110000"/>
              </a:lnSpc>
              <a:tabLst>
                <a:tab pos="450215" algn="l"/>
              </a:tabLst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ความสำคัญ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ของระบบสารสนเทศทาง</a:t>
            </a: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การตลาด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ได้แก่ </a:t>
            </a:r>
          </a:p>
          <a:p>
            <a:pPr marL="0" lvl="0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1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ทำ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ให้ธุรกิจประสบความสำเร็จและมีความได้เปรียบในการ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แข่งขัน</a:t>
            </a:r>
          </a:p>
          <a:p>
            <a:pPr marL="0" lvl="0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2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มี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ผลต่อการกำหนดสินค้าที่ธุรกิจนำเสนอ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400050" lvl="1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sz="27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3</a:t>
            </a:r>
            <a:r>
              <a:rPr lang="th-TH" sz="27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sz="27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สนับสนุน</a:t>
            </a:r>
            <a:r>
              <a:rPr lang="th-TH" sz="27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ช่องทางในการจัดจำหน่ายและการสื่อสารรูปแบบใหม่ </a:t>
            </a:r>
            <a:endParaRPr lang="en-US" sz="2700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lvl="0">
              <a:lnSpc>
                <a:spcPct val="110000"/>
              </a:lnSpc>
              <a:tabLst>
                <a:tab pos="450215" algn="l"/>
              </a:tabLst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องค์ประกอบ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ของระบบสารสนเทศทางการตลาด ได้แก่ </a:t>
            </a:r>
            <a:endParaRPr lang="th-TH" b="1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400050" lvl="1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sz="27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1)   ระบบ</a:t>
            </a:r>
            <a:r>
              <a:rPr lang="th-TH" sz="27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บันทึกข้อมูล</a:t>
            </a:r>
            <a:r>
              <a:rPr lang="th-TH" sz="27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ภายใน</a:t>
            </a:r>
          </a:p>
          <a:p>
            <a:pPr marL="400050" lvl="1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sz="27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2)   ระบบ</a:t>
            </a:r>
            <a:r>
              <a:rPr lang="th-TH" sz="27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ข่าวกรองทางการตลาด </a:t>
            </a:r>
            <a:endParaRPr lang="th-TH" sz="2700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400050" lvl="1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sz="27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3)   ระบบ</a:t>
            </a:r>
            <a:r>
              <a:rPr lang="th-TH" sz="27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การวิจัยการตลาด </a:t>
            </a:r>
            <a:endParaRPr lang="th-TH" sz="2700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400050" lvl="1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sz="27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4)   ระบบ</a:t>
            </a:r>
            <a:r>
              <a:rPr lang="th-TH" sz="27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สนับสนุนการตัดสินใจทางการตลาด</a:t>
            </a:r>
            <a:endParaRPr lang="en-US" sz="2700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0000"/>
              </a:lnSpc>
              <a:buNone/>
              <a:tabLst>
                <a:tab pos="450215" algn="l"/>
              </a:tabLst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หน่วยที่ 4</a:t>
            </a:r>
            <a: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ระบบสารสนเทศและการสื่อสารทางการตลาด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4747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2307712"/>
          </a:xfrm>
        </p:spPr>
        <p:txBody>
          <a:bodyPr>
            <a:noAutofit/>
          </a:bodyPr>
          <a:lstStyle/>
          <a:p>
            <a:pPr lvl="0">
              <a:lnSpc>
                <a:spcPct val="110000"/>
              </a:lnSpc>
              <a:tabLst>
                <a:tab pos="450215" algn="l"/>
              </a:tabLst>
            </a:pPr>
            <a:r>
              <a:rPr lang="th-TH" sz="2800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ความหมาย</a:t>
            </a:r>
            <a:r>
              <a:rPr lang="th-TH" sz="2800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ของการสื่อสารทางการตลาด </a:t>
            </a:r>
            <a:r>
              <a:rPr lang="th-TH" sz="28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เป็นเทคนิคทางการตลาดที่มุ่งไปยังกลุ่มผู้บริโภคเป้าหมายโดยมีวัตถุประสงค์เพื่อส่งผลต่อทัศนคติและพฤติกรรมของผู้บริโภคแหล่า</a:t>
            </a:r>
            <a:r>
              <a:rPr lang="th-TH" sz="28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นี้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หน่วยที่ 4</a:t>
            </a:r>
            <a: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ระบบสารสนเทศและการสื่อสารทางการตลาด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4747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0000"/>
              </a:lnSpc>
              <a:tabLst>
                <a:tab pos="450215" algn="l"/>
              </a:tabLst>
            </a:pP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ความหมายของการสื่อสารทางการตลาด 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ประกอบด้วย</a:t>
            </a:r>
          </a:p>
          <a:p>
            <a:pPr marL="0" lvl="0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1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การ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โฆษณา เป็นการสื่อสารทางการตลาดมิใช่บุคคล </a:t>
            </a:r>
          </a:p>
          <a:p>
            <a:pPr marL="0" lvl="0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2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การ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ประชาสัมพันธ์ เป็นการแพร่ข่าวสารเกี่ยวกับองค์กร </a:t>
            </a:r>
          </a:p>
          <a:p>
            <a:pPr marL="0" lvl="0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3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การ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ส่งเสริมการขายเป็นการเพิ่มคุณค่าให้ผลิตภัณฑ์ </a:t>
            </a:r>
          </a:p>
          <a:p>
            <a:pPr marL="0" lvl="0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4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การ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ขายโดยบุคคลระหว่างผู้ซื้อกับผู้ขาย </a:t>
            </a:r>
          </a:p>
          <a:p>
            <a:pPr marL="0" lvl="0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5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การตลาด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ทางตรงระหว่าบริษัทกับลูกค้า </a:t>
            </a:r>
          </a:p>
          <a:p>
            <a:pPr marL="0" lvl="0" indent="0">
              <a:lnSpc>
                <a:spcPct val="110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6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การ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สนับสนุนกิจกรรมในรูปของเงินหรือสิ่งของ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sz="3600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หน่วยที่ 4</a:t>
            </a:r>
            <a: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ระบบสารสนเทศและการสื่อสารทางการตลาด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4747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475656" y="1844824"/>
            <a:ext cx="6635080" cy="3459840"/>
          </a:xfrm>
        </p:spPr>
        <p:txBody>
          <a:bodyPr>
            <a:noAutofit/>
          </a:bodyPr>
          <a:lstStyle/>
          <a:p>
            <a:pPr marL="628650" indent="-285750">
              <a:lnSpc>
                <a:spcPct val="110000"/>
              </a:lnSpc>
              <a:spcAft>
                <a:spcPts val="1000"/>
              </a:spcAft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กระบวนการ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สื่อสารทางการตลาด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แบ่งออกได้ 8 ขั้นตอน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429768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1)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ระบุปัญหาหรือโอกาส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2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  กำหนดวัตถุประสงค์ </a:t>
            </a:r>
          </a:p>
          <a:p>
            <a:pPr marL="34290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3)  เลือก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ผู้รับสารเป้าหมาย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4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 สร้าง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สาร 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34290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5)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เลือกใช้สื่อ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        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6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ตั้ง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งบประมาณ </a:t>
            </a:r>
          </a:p>
          <a:p>
            <a:pPr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7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ปฏิบัติ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ตามแผน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                 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    8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ประเมินผล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หน่วยที่ 4</a:t>
            </a:r>
            <a: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36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3600" b="1" dirty="0">
                <a:solidFill>
                  <a:prstClr val="black"/>
                </a:solidFill>
                <a:ea typeface="Times New Roman"/>
                <a:cs typeface="TH SarabunPSK"/>
              </a:rPr>
              <a:t>ระบบสารสนเทศและการสื่อสารทางการตลาด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4747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273630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th-TH" b="1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ความหมาย</a:t>
            </a:r>
            <a:r>
              <a:rPr lang="th-TH" b="1" dirty="0">
                <a:latin typeface="Angsana New" pitchFamily="18" charset="-34"/>
                <a:ea typeface="Times New Roman"/>
                <a:cs typeface="Angsana New" pitchFamily="18" charset="-34"/>
              </a:rPr>
              <a:t>และความสำคัญของการแข่งขัน 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แยกพิจารณาได้คือ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450215" algn="l"/>
              </a:tabLst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1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การ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แข่งขันหมายถึง การมีคู่ต่อสู้ทางธุรกิจตั้งแต่ 2 รายขึ้นไป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450215" algn="l"/>
              </a:tabLst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2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ความสำคัญ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ของการแข่งขันทำให้กิจการมีความกระตือรือร้นในการดำเนินธุรกิจ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       	      มีการ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พัฒนาผลิตภัณฑ์ และกิจการผลักดันตนเองให้ก้าวหน้า</a:t>
            </a:r>
            <a:endParaRPr lang="en-US" dirty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b="1" dirty="0" smtClean="0">
                <a:ea typeface="Times New Roman"/>
                <a:cs typeface="TH SarabunPSK"/>
              </a:rPr>
              <a:t/>
            </a:r>
            <a:br>
              <a:rPr lang="th-TH" b="1" dirty="0" smtClean="0">
                <a:ea typeface="Times New Roman"/>
                <a:cs typeface="TH SarabunPSK"/>
              </a:rPr>
            </a:br>
            <a:r>
              <a:rPr lang="th-TH" b="1" dirty="0" smtClean="0">
                <a:ea typeface="Times New Roman"/>
                <a:cs typeface="TH SarabunPSK"/>
              </a:rPr>
              <a:t>หน่วย</a:t>
            </a:r>
            <a:r>
              <a:rPr lang="th-TH" b="1" dirty="0">
                <a:ea typeface="Times New Roman"/>
                <a:cs typeface="TH SarabunPSK"/>
              </a:rPr>
              <a:t>ที่ 5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r>
              <a:rPr lang="th-TH" b="1" dirty="0">
                <a:ea typeface="Times New Roman"/>
                <a:cs typeface="TH SarabunPSK"/>
              </a:rPr>
              <a:t>การแข่งขันทางธุรกิจและกลยุทธ์การแข่งขันทางการตลาด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7129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5000"/>
              </a:lnSpc>
              <a:tabLst>
                <a:tab pos="450215" algn="l"/>
              </a:tabLst>
            </a:pP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ลักษณะ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ของการแข่งขัน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มี 4ประเภท คือ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1) 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Pure </a:t>
            </a:r>
            <a:r>
              <a:rPr lang="en-US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Monopoly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เป็นการผูกขาดมีบริษัทเดียว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2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Oligopoly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เป็นการแข่งขันแบบน้อยราย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3) 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Monopolistic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</a:t>
            </a:r>
            <a:r>
              <a:rPr lang="en-US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Competition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เป็นการแข่งขันหลายราย  </a:t>
            </a:r>
            <a:endParaRPr lang="en-US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4)   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Pure </a:t>
            </a:r>
            <a:r>
              <a:rPr lang="en-US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Competition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เป็นการแข่งขันหลายรายเสนอสินค้าบริการอย่างเดียวกัน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หน่วยที่ 5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การแข่งขันทางธุรกิจและกลยุทธ์การแข่งขันทางการตลาด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3335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353184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th-TH" b="1" dirty="0">
                <a:latin typeface="Angsana New" pitchFamily="18" charset="-34"/>
                <a:ea typeface="Times New Roman"/>
                <a:cs typeface="Angsana New" pitchFamily="18" charset="-34"/>
              </a:rPr>
              <a:t>ประเภทของคู่แข่งขัน 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แบ่งออกได้ 3 ประเภท ได้แก่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450215" algn="l"/>
              </a:tabLst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1)   คู่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แข่งขันรายใหม่ หมายถึงคู่แข่งขันรายใหม่ที่มีศักยภาพในการเข้ามาในอุตสาหกรรม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450215" algn="l"/>
              </a:tabLst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2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คู่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แข่งขันทางตรง คือ คู่แข่งขันรายเดิมที่มีอยู่เป็นผู้นำเสนอสินค้าชนิดเดียวกันมี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ลูกค้า      	กลุ่ม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เดียวกัน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450215" algn="l"/>
              </a:tabLst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3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  คู่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แข่งขันทางอ้อม ไม่ใช่คู่แข่งขันทางตรง เสนอขายสินค้าทดแทน ซึ่งสามารถเป็น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ภัย	คุกคาม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ของสินค้าที่มีอยู่เดิมได้</a:t>
            </a:r>
            <a:endParaRPr lang="en-US" dirty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หน่วยที่ 5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การแข่งขันทางธุรกิจและกลยุทธ์การแข่งขันทางการตลาด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6518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84576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tabLst>
                <a:tab pos="450215" algn="l"/>
              </a:tabLst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วิเคราะห์และประเมินคู่</a:t>
            </a: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แข่งขัน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ประกอบด้วย </a:t>
            </a:r>
          </a:p>
          <a:p>
            <a:pPr marL="0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1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ขั้นตอน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การระบุคู่แข่งขัน คือการที่ทราบว่าตนมีคู่แข่งขันเป็นกิจการใด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     	      วัตถุประสงค์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ค้นหาความต้องการของคู่แข่งขัน จุดแข็งจุดอ่อนของกิจการ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คู่	      แข่งขัน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ปฏิกิริยาโต้ตอบ เช่นการตัดราคา ขึ้นอยู่กับสภาวะสมดุลด้าน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	     	      แข่งขัน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2)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ประโยชน์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คือกำหนดกลยุทธ์การแข่งขัน หลีกเลี่ยงความขัดแย้ง ทราบจุด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แข็ง	      จุดอ่อน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ทราบแนวทางปฏิบัติโต้ตอบของคู่แข่งขัน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lvl="0">
              <a:lnSpc>
                <a:spcPct val="115000"/>
              </a:lnSpc>
              <a:tabLst>
                <a:tab pos="450215" algn="l"/>
              </a:tabLst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เทคนิค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การสืบข่าวคู่แข่งขัน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สามารถเก็บรวบรวมได้จาก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109728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         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1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พนักงาน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2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บุคคลผู้ทำธุรกิจกับคู่แข่งขัน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3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สื่อมวลชน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109728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     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4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การเฝ้าสังเกต 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      5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) จากการวิเคราะห์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หน่วยที่ 5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การแข่งขันทางธุรกิจและกลยุทธ์การแข่งขันทางการตลาด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6518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หน้าที่ของการตลาด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ได้แก่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 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วิเคราะห์การตลาด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การแลกเปลี่ยน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3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การขนส่ง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                        		4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จัดเก็บรักษาสินค้า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5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กำหนดเกรดมาตรฐาน คุณภาพของสินค้า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6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การเงิน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7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ด้านความเสี่ยงภัย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		8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ข่าวสารทางการตลาด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9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การบริการลูกค้า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		10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การวิจัย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1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ติดต่อสื่อสาร			12)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การรับผิดชอบต่อสังคม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5400600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b="1" dirty="0" smtClean="0">
                <a:ea typeface="Times New Roman"/>
                <a:cs typeface="TH SarabunPSK"/>
              </a:rPr>
              <a:t/>
            </a:r>
            <a:br>
              <a:rPr lang="th-TH" b="1" dirty="0" smtClean="0">
                <a:ea typeface="Times New Roman"/>
                <a:cs typeface="TH SarabunPSK"/>
              </a:rPr>
            </a:br>
            <a:r>
              <a:rPr lang="th-TH" b="1" dirty="0" smtClean="0">
                <a:ea typeface="Times New Roman"/>
                <a:cs typeface="TH SarabunPSK"/>
              </a:rPr>
              <a:t>หน่วย</a:t>
            </a:r>
            <a:r>
              <a:rPr lang="th-TH" b="1" dirty="0">
                <a:ea typeface="Times New Roman"/>
                <a:cs typeface="TH SarabunPSK"/>
              </a:rPr>
              <a:t>ที่ 1 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r>
              <a:rPr lang="th-TH" b="1" dirty="0">
                <a:ea typeface="Times New Roman"/>
                <a:cs typeface="TH SarabunPSK"/>
              </a:rPr>
              <a:t>ความรู้ทั่วไปทางการตลาด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412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3888432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</a:pP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กลยุทธ์การแข่งขันทางการตลาด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ประกอบด้วย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1)  กล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ยุทธ์ผู้นำตลาด ใช้วิธีขยายตลาดโดยรวม รักษาส่วนครองตลาด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2)  กล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ยุทธ์ผู้ท้าชิง ต้องดำเนินการคือ กำหนดวัตถุประสงค์ คู่ต่อสู้การ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เลือก            	      กล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ยุทธ์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3)  กล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ยุทธ์ผู้ตามตลาดโดยการปลอมแปลง ลอกเลียน เลียนแบบ ดัดแปลง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4)  กล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ยุทธ์เจาะตลาดย่อย ต้องมีความเชี่ยวชาญด้านบริการ จัดทำเป็นสินค้า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ตาม	      สั่ง ทำเลที่ตั้ง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สายผลิตภัณฑ์ เชี่ยวชาญในแนวดิ่ง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หน่วยที่ 5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การแข่งขันทางธุรกิจและกลยุทธ์การแข่งขันทางการตลาด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6518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675864"/>
          </a:xfrm>
        </p:spPr>
        <p:txBody>
          <a:bodyPr>
            <a:normAutofit/>
          </a:bodyPr>
          <a:lstStyle/>
          <a:p>
            <a:pPr indent="457200">
              <a:lnSpc>
                <a:spcPct val="110000"/>
              </a:lnSpc>
              <a:spcAft>
                <a:spcPts val="0"/>
              </a:spcAft>
            </a:pPr>
            <a:r>
              <a:rPr lang="th-TH" b="1" dirty="0">
                <a:latin typeface="Angsana New" pitchFamily="18" charset="-34"/>
                <a:ea typeface="Times New Roman"/>
                <a:cs typeface="Angsana New" pitchFamily="18" charset="-34"/>
              </a:rPr>
              <a:t>แรงผลักดันสู่เศรษฐกิจ</a:t>
            </a:r>
            <a:r>
              <a:rPr lang="th-TH" b="1" dirty="0" smtClean="0">
                <a:latin typeface="Angsana New" pitchFamily="18" charset="-34"/>
                <a:ea typeface="Times New Roman"/>
                <a:cs typeface="Angsana New" pitchFamily="18" charset="-34"/>
              </a:rPr>
              <a:t>ใหม่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ประกอบด้วย </a:t>
            </a:r>
          </a:p>
          <a:p>
            <a:pPr marL="34290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1)  องค์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ความรู้คือชุดความเข้าใจที่บุคคลใช้ในการตัดสินใจได้แก่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ความรู้	     เกี่ยวกับ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ลูกค้า คู่แข่งขัน ผลิตภัณฑ์ กระบวนการ การเงิน คน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2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การ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เปลี่ยนแลงในด้านการแข่งขัน เทคโนโลยีและแรงงาน ซึ่งมีประเด็น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ที่	     เกี่ยวข้อง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คือ เรื่องของ อินเทอร์เน็ต ข่าวสารเพิ่มขึ้น ความซับซ้อนเพิ่มขึ้น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3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ความ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เป็นโลกาภิวัตน์ส่งผลกระทบในเรื่องของ อุตสาหกรรม การเงิน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      เศรษฐกิจ 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ข้อมูลข่าวสาร</a:t>
            </a:r>
            <a:endParaRPr lang="en-US" dirty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>
                <a:ea typeface="Times New Roman"/>
                <a:cs typeface="TH SarabunPSK"/>
              </a:rPr>
              <a:t>หน่วยที่ 6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การเปลี่ยนแปลงสู่เศรษฐกิจใหม่และผลกระทบทางการตลาด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94091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3747872"/>
          </a:xfrm>
        </p:spPr>
        <p:txBody>
          <a:bodyPr>
            <a:normAutofit/>
          </a:bodyPr>
          <a:lstStyle/>
          <a:p>
            <a:pPr indent="457200">
              <a:lnSpc>
                <a:spcPct val="110000"/>
              </a:lnSpc>
              <a:spcAft>
                <a:spcPts val="0"/>
              </a:spcAft>
            </a:pPr>
            <a:r>
              <a:rPr lang="th-TH" b="1" dirty="0">
                <a:latin typeface="Angsana New" pitchFamily="18" charset="-34"/>
                <a:ea typeface="Times New Roman"/>
                <a:cs typeface="Angsana New" pitchFamily="18" charset="-34"/>
              </a:rPr>
              <a:t>การเปรียบเทียบเศรษฐกิจเดิมกับเศรษฐกิจใหม่ 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ประกอบด้วย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34290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1)  ด้าน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แรงงาน กล่าวถึง การเป็นผู้นำ แรงงาน ทักษะ การว่าจ้าง ผู้บริหาร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กับ	      พนักงาน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2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 ด้าน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กิจการ กล่าวถึง การเติบโตของกิจการ การปรับจุดมุ่งเน้น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วิธีการ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      พัฒนา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ธุรกิจ การวัดความสำเร็จ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3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 ด้าน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การตลาด กล่าวถึง การพัฒนาเศรษฐกิจ การเปลี่ยนแปลงของตลาด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	      ขอบเขต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ของการแข่งขัน ฯลฯ</a:t>
            </a:r>
            <a:endParaRPr lang="en-US" dirty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>
                <a:ea typeface="Times New Roman"/>
                <a:cs typeface="TH SarabunPSK"/>
              </a:rPr>
              <a:t>หน่วยที่ 6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การเปลี่ยนแปลงสู่เศรษฐกิจใหม่และผลกระทบทางการตลาด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95291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3819880"/>
          </a:xfrm>
        </p:spPr>
        <p:txBody>
          <a:bodyPr>
            <a:normAutofit/>
          </a:bodyPr>
          <a:lstStyle/>
          <a:p>
            <a:r>
              <a:rPr lang="th-TH" b="1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การเปลี่ยนแปลงของผู้บริโภค 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ก่อให้เกิดพฤติกรรมตลาดต่าง ๆ ดังนี้ </a:t>
            </a: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1)  สังคม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เครือข่าย ทำให้บุคคลสามารถทำความรู้จักกันเกิดการให้และการรับ </a:t>
            </a: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2)   การ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เลือกซื้อจากร้านค้าปลีกที่ไว้ใจได้ ทำให้พฤติกรรมของ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ผู้บริโภค	      เปลี่ยนแปลง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ในเรื่องของการใช้ชีวิตประจำวัน การบริโภค สุขภาพ 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ความ	      ปลอดภัย </a:t>
            </a:r>
            <a:endParaRPr lang="th-TH" dirty="0" smtClean="0">
              <a:effectLst/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3)   ผู้ชาย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สไตล์เมโทร เป็นผู้ชายที่สมบูรณ์พิถีพิถันในการดูแลตัวเองให้ดูดี </a:t>
            </a: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4)   ลูกค้า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เพิ่มความคาดหวังจากสินค้าและบริการมากขึ้น ธุรกิจจำเป็นต้องมี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การ	       พัฒนา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และปรับปรุง ตลอดเวลา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>
                <a:ea typeface="Times New Roman"/>
                <a:cs typeface="TH SarabunPSK"/>
              </a:rPr>
              <a:t>หน่วยที่ 6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การเปลี่ยนแปลงสู่เศรษฐกิจใหม่และผลกระทบทางการตลาด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95291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450215" algn="l"/>
                <a:tab pos="571500" algn="l"/>
              </a:tabLst>
            </a:pP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การเปลี่ยนแปลงด้าน</a:t>
            </a: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ธุรกิจ   ประกอบด้วย </a:t>
            </a: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  <a:tabLst>
                <a:tab pos="450215" algn="l"/>
                <a:tab pos="571500" algn="l"/>
              </a:tabLst>
            </a:pP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	1)   การ</a:t>
            </a: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เพิ่มโอกาสของลูกค้าและธุรกิจเรื่องของการต่อรอง </a:t>
            </a: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ความ				หลากหลายของ</a:t>
            </a: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สินค้า ข้อมูลข่าวสาร การรับคำสั่งซื้อ </a:t>
            </a:r>
            <a:endParaRPr lang="th-TH" sz="3000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  <a:tabLst>
                <a:tab pos="450215" algn="l"/>
                <a:tab pos="571500" algn="l"/>
              </a:tabLst>
            </a:pP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	2</a:t>
            </a: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)   แนวคิด</a:t>
            </a: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การจัดการสมัยใหม่ได้แก่ ธุรกิจ ใช้ผู้รับเหมาช่วง </a:t>
            </a: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แนวทาง	      ดำเนินงาน </a:t>
            </a: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ความอยู่รอด กระบวนการ มูลค่าตลาด การลงทุนด้าน</a:t>
            </a: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ระบบ	      ข้อมูล </a:t>
            </a: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อิเล็กทรอนิกส์ ฯลฯ </a:t>
            </a:r>
            <a:endParaRPr lang="th-TH" sz="3000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  <a:tabLst>
                <a:tab pos="450215" algn="l"/>
                <a:tab pos="571500" algn="l"/>
              </a:tabLst>
            </a:pP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	3</a:t>
            </a: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) </a:t>
            </a: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  </a:t>
            </a: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การ</a:t>
            </a: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เปลี่ยนแปลงรูปแบบการดำเนินการของธุรกิจ เรื่องของ </a:t>
            </a: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โครงสร้าง	      องค์กร</a:t>
            </a: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ตามกลุ่มลูกค้า เน้นคุณค่าตลอดชีวิตของลูกค้า ผลลัพธ์</a:t>
            </a:r>
            <a:r>
              <a:rPr lang="th-TH" sz="3000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ทาง	       การเงิน</a:t>
            </a:r>
            <a:r>
              <a:rPr lang="th-TH" sz="3000" dirty="0">
                <a:latin typeface="Angsana New" pitchFamily="18" charset="-34"/>
                <a:ea typeface="Times New Roman"/>
                <a:cs typeface="Angsana New" pitchFamily="18" charset="-34"/>
              </a:rPr>
              <a:t>ควบคู่ทางการตลาด ฯลฯ</a:t>
            </a:r>
            <a:endParaRPr lang="en-US" sz="3000" dirty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>
                <a:ea typeface="Times New Roman"/>
                <a:cs typeface="TH SarabunPSK"/>
              </a:rPr>
              <a:t>หน่วยที่ 6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การเปลี่ยนแปลงสู่เศรษฐกิจใหม่และผลกระทบทางการตลาด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95291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การเปลี่ยนแปลงทางด้านการตลาด 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ประกอบด้วย </a:t>
            </a: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1) สร้างความแตกต่างโดยการสร้างความสัมพันธ์เพื่อรักษาลูกค้าและสร้างกำไร </a:t>
            </a: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2) สร้างประสบการณ์ที่ดีแก่ลูกค้าให้ผูกพันเกิดความจงรักภักดี </a:t>
            </a: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3) การมุ่งเน้นส่วนครองลูกค้า โดยการเพิ่มยอดขายจากลูกค้าปัจจุบันและ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ลูกค้า	    ใหม่ </a:t>
            </a:r>
            <a:endParaRPr lang="th-TH" dirty="0" smtClean="0">
              <a:effectLst/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4) คุณค่าตลอดชีพของลูกค้าเพื่อผลกำไรระยะยาว </a:t>
            </a: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5) การสร้างคุณค่าตราสินค้า </a:t>
            </a:r>
          </a:p>
          <a:p>
            <a:pPr marL="0" indent="0">
              <a:buNone/>
            </a:pP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	6) การวิเคราะห์ความสามารถการทำกำไรของลูกค้า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sz="4000" b="1" dirty="0">
                <a:ea typeface="Times New Roman"/>
                <a:cs typeface="TH SarabunPSK"/>
              </a:rPr>
              <a:t>หน่วยที่ 6</a:t>
            </a:r>
            <a:r>
              <a:rPr lang="en-US" sz="2400" dirty="0">
                <a:ea typeface="Times New Roman"/>
                <a:cs typeface="Cordia New"/>
              </a:rPr>
              <a:t/>
            </a:r>
            <a:br>
              <a:rPr lang="en-US" sz="2400" dirty="0">
                <a:ea typeface="Times New Roman"/>
                <a:cs typeface="Cordia New"/>
              </a:rPr>
            </a:br>
            <a:r>
              <a:rPr lang="th-TH" sz="4000" b="1" dirty="0">
                <a:ea typeface="Times New Roman"/>
                <a:cs typeface="TH SarabunPSK"/>
              </a:rPr>
              <a:t>การเปลี่ยนแปลงสู่เศรษฐกิจใหม่และผลกระทบทางการตลาด</a:t>
            </a:r>
            <a:endParaRPr lang="en-US" sz="24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95291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874435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แนวคิดทางการตลาด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แบ่งออกได้ดังนี้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1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แนวความคิดทางด้านการผลิต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2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แนวความคิดด้านผลิตภัณฑ์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3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แนวความคิดทางด้านการขาย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4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แนวความคิดด้านการตลาด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5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แนวความคิดทางด้านการตลาดเพื่อสังคม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b="1" dirty="0" smtClean="0">
                <a:ea typeface="Times New Roman"/>
                <a:cs typeface="TH SarabunPSK"/>
              </a:rPr>
              <a:t/>
            </a:r>
            <a:br>
              <a:rPr lang="th-TH" b="1" dirty="0" smtClean="0">
                <a:ea typeface="Times New Roman"/>
                <a:cs typeface="TH SarabunPSK"/>
              </a:rPr>
            </a:br>
            <a:r>
              <a:rPr lang="th-TH" b="1" dirty="0" smtClean="0">
                <a:ea typeface="Times New Roman"/>
                <a:cs typeface="TH SarabunPSK"/>
              </a:rPr>
              <a:t>หน่วย</a:t>
            </a:r>
            <a:r>
              <a:rPr lang="th-TH" b="1" dirty="0">
                <a:ea typeface="Times New Roman"/>
                <a:cs typeface="TH SarabunPSK"/>
              </a:rPr>
              <a:t>ที่ 1 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r>
              <a:rPr lang="th-TH" b="1" dirty="0">
                <a:ea typeface="Times New Roman"/>
                <a:cs typeface="TH SarabunPSK"/>
              </a:rPr>
              <a:t>ความรู้ทั่วไปทางการตลาด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412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844823"/>
            <a:ext cx="8229600" cy="4032449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ส่วนประสมทางการตลาด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ได้แก่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ผลิตภัณฑ์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หมายถึงสินค้าและบริการ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ราคา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ควรเป็นราคาที่เหมาะสม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ช่อง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ทางการจัดจำหน่าย มี 2 ช่องทางคือทางตรงและทางอ้อม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4)  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ส่งเสริมการตลาด ได้แก่ การโฆษณา ใช้พนักงานขาย ส่งเสริมการขาย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     ประชาสัมพันธ์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ตลาดทางตรง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5)   แนวความคิด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ทางด้านการตลาด ได้แก่ ด้านการผลิต ผลิตภัณฑ์ การขาย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      การตลาด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การตลาดเพื่อสังคม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5338936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b="1" dirty="0" smtClean="0">
                <a:ea typeface="Times New Roman"/>
                <a:cs typeface="TH SarabunPSK"/>
              </a:rPr>
              <a:t/>
            </a:r>
            <a:br>
              <a:rPr lang="th-TH" b="1" dirty="0" smtClean="0">
                <a:ea typeface="Times New Roman"/>
                <a:cs typeface="TH SarabunPSK"/>
              </a:rPr>
            </a:br>
            <a:r>
              <a:rPr lang="th-TH" b="1" dirty="0" smtClean="0">
                <a:ea typeface="Times New Roman"/>
                <a:cs typeface="TH SarabunPSK"/>
              </a:rPr>
              <a:t>หน่วย</a:t>
            </a:r>
            <a:r>
              <a:rPr lang="th-TH" b="1" dirty="0">
                <a:ea typeface="Times New Roman"/>
                <a:cs typeface="TH SarabunPSK"/>
              </a:rPr>
              <a:t>ที่ 1 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r>
              <a:rPr lang="th-TH" b="1" dirty="0">
                <a:ea typeface="Times New Roman"/>
                <a:cs typeface="TH SarabunPSK"/>
              </a:rPr>
              <a:t>ความรู้ทั่วไปทางการตลาด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412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46443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กระบวนการตลาด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มี 4 ขั้นตอนคือ </a:t>
            </a:r>
          </a:p>
          <a:p>
            <a:pPr marL="0" indent="0">
              <a:buNone/>
            </a:pP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วิเคราะห์ทางการตลาด เรียกว่า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SWOT Analysis </a:t>
            </a:r>
          </a:p>
          <a:p>
            <a:pPr marL="0" indent="0"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2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กำหนดวัตถุประสงค์ และการคัดเลือกตลาด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กำหนดกลยุทธ์การตลาด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4)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พัฒนาระบบการบริหารการตลาด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b="1" dirty="0" smtClean="0">
                <a:ea typeface="Times New Roman"/>
                <a:cs typeface="TH SarabunPSK"/>
              </a:rPr>
              <a:t/>
            </a:r>
            <a:br>
              <a:rPr lang="th-TH" b="1" dirty="0" smtClean="0">
                <a:ea typeface="Times New Roman"/>
                <a:cs typeface="TH SarabunPSK"/>
              </a:rPr>
            </a:br>
            <a:r>
              <a:rPr lang="th-TH" b="1" dirty="0" smtClean="0">
                <a:ea typeface="Times New Roman"/>
                <a:cs typeface="TH SarabunPSK"/>
              </a:rPr>
              <a:t>หน่วย</a:t>
            </a:r>
            <a:r>
              <a:rPr lang="th-TH" b="1" dirty="0">
                <a:ea typeface="Times New Roman"/>
                <a:cs typeface="TH SarabunPSK"/>
              </a:rPr>
              <a:t>ที่ 1 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r>
              <a:rPr lang="th-TH" b="1" dirty="0">
                <a:ea typeface="Times New Roman"/>
                <a:cs typeface="TH SarabunPSK"/>
              </a:rPr>
              <a:t>ความรู้ทั่วไปทางการตลาด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412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46443"/>
          </a:xfrm>
        </p:spPr>
        <p:txBody>
          <a:bodyPr>
            <a:noAutofit/>
          </a:bodyPr>
          <a:lstStyle/>
          <a:p>
            <a:pPr marL="800100" indent="-457200">
              <a:lnSpc>
                <a:spcPct val="115000"/>
              </a:lnSpc>
              <a:tabLst>
                <a:tab pos="1612900" algn="l"/>
              </a:tabLst>
            </a:pPr>
            <a:r>
              <a:rPr lang="th-TH" b="1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ความหมาย</a:t>
            </a:r>
            <a:r>
              <a:rPr lang="th-TH" b="1" dirty="0">
                <a:latin typeface="Angsana New" pitchFamily="18" charset="-34"/>
                <a:ea typeface="Times New Roman"/>
                <a:cs typeface="Angsana New" pitchFamily="18" charset="-34"/>
              </a:rPr>
              <a:t>และความสำคัญของสภาพแวดล้อมทางการตลาด 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มีดังนี้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342900" indent="0">
              <a:lnSpc>
                <a:spcPct val="115000"/>
              </a:lnSpc>
              <a:buNone/>
              <a:tabLst>
                <a:tab pos="1612900" algn="l"/>
              </a:tabLst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        1) 	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สภาพแวดล้อม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ทางการตลาดหมายถึง สภาวะแวดล้อม ซึ่งเป็นตัว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แปร                	ต่าง 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ๆ 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ที่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มีอยู่ หรือเกิดขึ้น ทั้งภายนอกและภายในองค์กรส่งผล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กระทบ	ต่อ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การดำเนินงานทางการตลาด </a:t>
            </a:r>
            <a:endParaRPr lang="th-TH" dirty="0" smtClean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342900" indent="0">
              <a:lnSpc>
                <a:spcPct val="115000"/>
              </a:lnSpc>
              <a:buNone/>
              <a:tabLst>
                <a:tab pos="1612900" algn="l"/>
              </a:tabLst>
            </a:pP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          2)  	ความสำคัญ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ของสภาพแวดล้อมทางการตลาดสมารถนำมา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วางแผน	การตลาดและ</a:t>
            </a: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กำหนดกลยุทธ์ทางการตลาด</a:t>
            </a:r>
            <a:endParaRPr lang="en-US" dirty="0"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th-TH" b="1" dirty="0" smtClean="0">
                <a:ea typeface="Times New Roman"/>
                <a:cs typeface="TH SarabunPSK"/>
              </a:rPr>
              <a:t/>
            </a:r>
            <a:br>
              <a:rPr lang="th-TH" b="1" dirty="0" smtClean="0">
                <a:ea typeface="Times New Roman"/>
                <a:cs typeface="TH SarabunPSK"/>
              </a:rPr>
            </a:br>
            <a:r>
              <a:rPr lang="th-TH" b="1" dirty="0">
                <a:ea typeface="Times New Roman"/>
                <a:cs typeface="TH SarabunPSK"/>
              </a:rPr>
              <a:t>หน่วยที่ 2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r>
              <a:rPr lang="th-TH" b="1" dirty="0">
                <a:ea typeface="Times New Roman"/>
                <a:cs typeface="TH SarabunPSK"/>
              </a:rPr>
              <a:t>สภาพแวดล้อมทางการตลาด</a:t>
            </a:r>
            <a:r>
              <a:rPr lang="en-US" sz="2800" dirty="0">
                <a:ea typeface="Times New Roman"/>
                <a:cs typeface="Cordia New"/>
              </a:rPr>
              <a:t/>
            </a:r>
            <a:br>
              <a:rPr lang="en-US" sz="2800" dirty="0"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412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16833"/>
            <a:ext cx="8229600" cy="3744416"/>
          </a:xfrm>
        </p:spPr>
        <p:txBody>
          <a:bodyPr>
            <a:normAutofit/>
          </a:bodyPr>
          <a:lstStyle/>
          <a:p>
            <a:pPr marL="685800">
              <a:lnSpc>
                <a:spcPct val="115000"/>
              </a:lnSpc>
              <a:tabLst>
                <a:tab pos="1612900" algn="l"/>
              </a:tabLst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ระดับ</a:t>
            </a: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สภาพแวดล้อมทางการตลาด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ได้แก่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1600200" lvl="2" indent="-457200">
              <a:lnSpc>
                <a:spcPct val="115000"/>
              </a:lnSpc>
              <a:buFont typeface="Wingdings" pitchFamily="2" charset="2"/>
              <a:buChar char="q"/>
              <a:tabLst>
                <a:tab pos="1612900" algn="l"/>
              </a:tabLst>
            </a:pPr>
            <a:r>
              <a:rPr lang="th-TH" sz="32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sz="32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สภาพ</a:t>
            </a:r>
            <a:r>
              <a:rPr lang="th-TH" sz="32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แวดล้อม</a:t>
            </a:r>
            <a:r>
              <a:rPr lang="th-TH" sz="3200" dirty="0" err="1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มห</a:t>
            </a:r>
            <a:r>
              <a:rPr lang="th-TH" sz="32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ภาค </a:t>
            </a:r>
            <a:endParaRPr lang="th-TH" sz="3200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1600200" lvl="2" indent="-457200">
              <a:lnSpc>
                <a:spcPct val="115000"/>
              </a:lnSpc>
              <a:buFont typeface="Wingdings" pitchFamily="2" charset="2"/>
              <a:buChar char="q"/>
              <a:tabLst>
                <a:tab pos="1612900" algn="l"/>
              </a:tabLst>
            </a:pPr>
            <a:r>
              <a:rPr lang="th-TH" sz="3200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sz="3200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สภาพแวดล้อมจุลภาค</a:t>
            </a:r>
          </a:p>
          <a:p>
            <a:pPr indent="0">
              <a:lnSpc>
                <a:spcPct val="115000"/>
              </a:lnSpc>
              <a:buNone/>
              <a:tabLst>
                <a:tab pos="1612900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ส่วน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โอกาสและข้อจำกัดทางการตลาดกล่าวถึง สภาพแวดล้อมทางการตลาดสามารถสร้างโอกาสและข้อจำกัดทางการตลาดได้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b="1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	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4000" b="1" dirty="0" smtClean="0">
                <a:solidFill>
                  <a:prstClr val="black"/>
                </a:solidFill>
                <a:ea typeface="Times New Roman"/>
                <a:cs typeface="TH SarabunPSK"/>
              </a:rPr>
              <a:t/>
            </a:r>
            <a:br>
              <a:rPr lang="th-TH" sz="4000" b="1" dirty="0" smtClean="0">
                <a:solidFill>
                  <a:prstClr val="black"/>
                </a:solidFill>
                <a:ea typeface="Times New Roman"/>
                <a:cs typeface="TH SarabunPSK"/>
              </a:rPr>
            </a:br>
            <a:r>
              <a:rPr lang="th-TH" sz="4000" b="1" dirty="0" smtClean="0">
                <a:solidFill>
                  <a:prstClr val="black"/>
                </a:solidFill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ที่ 2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สภาพแวดล้อมทางการตลาด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9156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73041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tabLst>
                <a:tab pos="450215" algn="l"/>
              </a:tabLst>
            </a:pPr>
            <a:r>
              <a:rPr lang="th-TH" b="1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องค์ประกอบของสภาพแวดล้อมทางการตลาด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ได้แก่ 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1)  สภาพแวดล้อม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ภายนอกกิจการ ได้แก่ระดับมหภาคและระดับ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จุลภาค</a:t>
            </a:r>
          </a:p>
          <a:p>
            <a:pPr marL="0" lvl="0" indent="0">
              <a:lnSpc>
                <a:spcPct val="115000"/>
              </a:lnSpc>
              <a:buNone/>
              <a:tabLst>
                <a:tab pos="450215" algn="l"/>
              </a:tabLst>
            </a:pP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	2)   สภาพแวดล้อม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ภายในกิจการ ได้แก่ โครงสร้างขององค์กร วัฒนธรรมองค์กร</a:t>
            </a:r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และ	       ทรัพยากร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ea typeface="Times New Roman"/>
                <a:cs typeface="Angsana New" pitchFamily="18" charset="-34"/>
              </a:rPr>
              <a:t>ขององค์กร</a:t>
            </a:r>
            <a:endParaRPr lang="en-US" dirty="0">
              <a:solidFill>
                <a:prstClr val="black"/>
              </a:solidFill>
              <a:latin typeface="Angsana New" pitchFamily="18" charset="-34"/>
              <a:ea typeface="Times New Roman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4000" b="1" dirty="0" smtClean="0">
                <a:solidFill>
                  <a:prstClr val="black"/>
                </a:solidFill>
                <a:ea typeface="Times New Roman"/>
                <a:cs typeface="TH SarabunPSK"/>
              </a:rPr>
              <a:t/>
            </a:r>
            <a:br>
              <a:rPr lang="th-TH" sz="4000" b="1" dirty="0" smtClean="0">
                <a:solidFill>
                  <a:prstClr val="black"/>
                </a:solidFill>
                <a:ea typeface="Times New Roman"/>
                <a:cs typeface="TH SarabunPSK"/>
              </a:rPr>
            </a:br>
            <a:r>
              <a:rPr lang="th-TH" sz="4000" b="1" dirty="0" smtClean="0">
                <a:solidFill>
                  <a:prstClr val="black"/>
                </a:solidFill>
                <a:ea typeface="Times New Roman"/>
                <a:cs typeface="TH SarabunPSK"/>
              </a:rPr>
              <a:t>หน่วย</a:t>
            </a: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ที่ 2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r>
              <a:rPr lang="th-TH" sz="4000" b="1" dirty="0">
                <a:solidFill>
                  <a:prstClr val="black"/>
                </a:solidFill>
                <a:ea typeface="Times New Roman"/>
                <a:cs typeface="TH SarabunPSK"/>
              </a:rPr>
              <a:t>สภาพแวดล้อมทางการตลาด</a:t>
            </a:r>
            <a: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  <a:t/>
            </a:r>
            <a:br>
              <a:rPr lang="en-US" sz="2500" dirty="0">
                <a:solidFill>
                  <a:prstClr val="black"/>
                </a:solidFill>
                <a:ea typeface="Times New Roman"/>
                <a:cs typeface="Cordia New"/>
              </a:rPr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7650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190</TotalTime>
  <Words>526</Words>
  <Application>Microsoft Office PowerPoint</Application>
  <PresentationFormat>On-screen Show (4:3)</PresentationFormat>
  <Paragraphs>166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Concourse</vt:lpstr>
      <vt:lpstr>วิชา   สภาวการณ์ทางการตลาด</vt:lpstr>
      <vt:lpstr> หน่วยที่ 1  ความรู้ทั่วไปทางการตลาด </vt:lpstr>
      <vt:lpstr> หน่วยที่ 1  ความรู้ทั่วไปทางการตลาด </vt:lpstr>
      <vt:lpstr> หน่วยที่ 1  ความรู้ทั่วไปทางการตลาด </vt:lpstr>
      <vt:lpstr> หน่วยที่ 1  ความรู้ทั่วไปทางการตลาด </vt:lpstr>
      <vt:lpstr> หน่วยที่ 1  ความรู้ทั่วไปทางการตลาด </vt:lpstr>
      <vt:lpstr> หน่วยที่ 2 สภาพแวดล้อมทางการตลาด </vt:lpstr>
      <vt:lpstr> หน่วยที่ 2 สภาพแวดล้อมทางการตลาด </vt:lpstr>
      <vt:lpstr> หน่วยที่ 2 สภาพแวดล้อมทางการตลาด </vt:lpstr>
      <vt:lpstr> หน่วยที่ 2 สภาพแวดล้อมทางการตลาด </vt:lpstr>
      <vt:lpstr>หน่วยที่ 3 การวิเคราะห์สถานการณ์ทางการตลาด</vt:lpstr>
      <vt:lpstr>หน่วยที่ 3 การวิเคราะห์สถานการณ์ทางการตลาด</vt:lpstr>
      <vt:lpstr>หน่วยที่ 3 การวิเคราะห์สถานการณ์ทางการตลาด</vt:lpstr>
      <vt:lpstr>หน่วยที่ 3 การวิเคราะห์สถานการณ์ทางการตลาด</vt:lpstr>
      <vt:lpstr>หน่วยที่ 3 การวิเคราะห์สถานการณ์ทางการตลาด</vt:lpstr>
      <vt:lpstr>หน่วยที่ 3 การวิเคราะห์สถานการณ์ทางการตลาด</vt:lpstr>
      <vt:lpstr>หน่วยที่ 3 การวิเคราะห์สถานการณ์ทางการตลาด</vt:lpstr>
      <vt:lpstr>หน่วยที่ 3 การวิเคราะห์สถานการณ์ทางการตลาด</vt:lpstr>
      <vt:lpstr>หน่วยที่ 3 การวิเคราะห์สถานการณ์ทางการตลาด</vt:lpstr>
      <vt:lpstr> หน่วยที่ 4 ระบบสารสนเทศและการสื่อสารทางการตลาด </vt:lpstr>
      <vt:lpstr>หน่วยที่ 4 ระบบสารสนเทศและการสื่อสารทางการตลาด</vt:lpstr>
      <vt:lpstr>หน่วยที่ 4 ระบบสารสนเทศและการสื่อสารทางการตลาด</vt:lpstr>
      <vt:lpstr>หน่วยที่ 4 ระบบสารสนเทศและการสื่อสารทางการตลาด</vt:lpstr>
      <vt:lpstr>หน่วยที่ 4 ระบบสารสนเทศและการสื่อสารทางการตลาด</vt:lpstr>
      <vt:lpstr>หน่วยที่ 4 ระบบสารสนเทศและการสื่อสารทางการตลาด</vt:lpstr>
      <vt:lpstr> หน่วยที่ 5 การแข่งขันทางธุรกิจและกลยุทธ์การแข่งขันทางการตลาด </vt:lpstr>
      <vt:lpstr>หน่วยที่ 5 การแข่งขันทางธุรกิจและกลยุทธ์การแข่งขันทางการตลาด</vt:lpstr>
      <vt:lpstr>หน่วยที่ 5 การแข่งขันทางธุรกิจและกลยุทธ์การแข่งขันทางการตลาด</vt:lpstr>
      <vt:lpstr>หน่วยที่ 5 การแข่งขันทางธุรกิจและกลยุทธ์การแข่งขันทางการตลาด</vt:lpstr>
      <vt:lpstr>หน่วยที่ 5 การแข่งขันทางธุรกิจและกลยุทธ์การแข่งขันทางการตลาด</vt:lpstr>
      <vt:lpstr>หน่วยที่ 6 การเปลี่ยนแปลงสู่เศรษฐกิจใหม่และผลกระทบทางการตลาด</vt:lpstr>
      <vt:lpstr>หน่วยที่ 6 การเปลี่ยนแปลงสู่เศรษฐกิจใหม่และผลกระทบทางการตลาด</vt:lpstr>
      <vt:lpstr>หน่วยที่ 6 การเปลี่ยนแปลงสู่เศรษฐกิจใหม่และผลกระทบทางการตลาด</vt:lpstr>
      <vt:lpstr>หน่วยที่ 6 การเปลี่ยนแปลงสู่เศรษฐกิจใหม่และผลกระทบทางการตลาด</vt:lpstr>
      <vt:lpstr>หน่วยที่ 6 การเปลี่ยนแปลงสู่เศรษฐกิจใหม่และผลกระทบทางการตลาด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วิชา   สถานการณ์ทางการตลาด</dc:title>
  <dc:creator>user</dc:creator>
  <cp:lastModifiedBy>aom</cp:lastModifiedBy>
  <cp:revision>20</cp:revision>
  <dcterms:created xsi:type="dcterms:W3CDTF">2013-12-29T07:37:34Z</dcterms:created>
  <dcterms:modified xsi:type="dcterms:W3CDTF">2015-03-10T06:26:55Z</dcterms:modified>
</cp:coreProperties>
</file>