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19" r:id="rId64"/>
    <p:sldId id="320" r:id="rId65"/>
    <p:sldId id="321" r:id="rId66"/>
    <p:sldId id="322" r:id="rId67"/>
    <p:sldId id="323" r:id="rId68"/>
    <p:sldId id="324" r:id="rId69"/>
    <p:sldId id="325" r:id="rId70"/>
    <p:sldId id="326" r:id="rId71"/>
    <p:sldId id="327" r:id="rId72"/>
    <p:sldId id="328" r:id="rId73"/>
    <p:sldId id="329" r:id="rId74"/>
    <p:sldId id="330" r:id="rId75"/>
    <p:sldId id="331" r:id="rId76"/>
    <p:sldId id="332" r:id="rId77"/>
    <p:sldId id="333" r:id="rId78"/>
    <p:sldId id="334" r:id="rId79"/>
    <p:sldId id="335" r:id="rId80"/>
    <p:sldId id="336" r:id="rId81"/>
    <p:sldId id="337" r:id="rId82"/>
    <p:sldId id="338" r:id="rId83"/>
    <p:sldId id="339" r:id="rId84"/>
    <p:sldId id="340" r:id="rId85"/>
    <p:sldId id="341" r:id="rId86"/>
    <p:sldId id="342" r:id="rId87"/>
    <p:sldId id="343" r:id="rId88"/>
    <p:sldId id="344" r:id="rId89"/>
    <p:sldId id="345" r:id="rId90"/>
    <p:sldId id="346" r:id="rId91"/>
    <p:sldId id="347" r:id="rId92"/>
    <p:sldId id="348" r:id="rId93"/>
    <p:sldId id="349" r:id="rId94"/>
    <p:sldId id="350" r:id="rId95"/>
    <p:sldId id="351" r:id="rId96"/>
    <p:sldId id="352" r:id="rId97"/>
    <p:sldId id="353" r:id="rId98"/>
    <p:sldId id="354" r:id="rId99"/>
    <p:sldId id="355" r:id="rId100"/>
    <p:sldId id="356" r:id="rId101"/>
    <p:sldId id="357" r:id="rId102"/>
    <p:sldId id="358" r:id="rId103"/>
    <p:sldId id="359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 </a:t>
          </a:r>
          <a:r>
            <a:rPr lang="en-US" sz="4400" b="1" dirty="0" smtClean="0"/>
            <a:t>1</a:t>
          </a:r>
          <a:r>
            <a:rPr lang="th-TH" sz="4400" b="1" dirty="0" smtClean="0"/>
            <a:t> ความหมายและความสำคัญของการขาย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51CB2FB5-6EBC-4425-B5EB-06ABCD066E7D}" type="presOf" srcId="{4A217EE0-4E47-46D1-B411-4F4E0F850BC0}" destId="{4C8F4348-9528-4631-8633-8F381E8F50E9}" srcOrd="1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CE853A46-F451-484E-9244-F52AF0BE41C5}" type="presOf" srcId="{66DC972E-6C4B-43AE-BCAB-F7001C5A35C4}" destId="{3E7F07E3-665B-4DF5-AA8F-C8EBB3DAC6A3}" srcOrd="0" destOrd="0" presId="urn:microsoft.com/office/officeart/2005/8/layout/list1"/>
    <dgm:cxn modelId="{1C3B4891-0428-480E-BB47-0C8B925A6446}" type="presOf" srcId="{4A217EE0-4E47-46D1-B411-4F4E0F850BC0}" destId="{A04BB43F-1450-4B33-BC8A-48649EC3AE05}" srcOrd="0" destOrd="0" presId="urn:microsoft.com/office/officeart/2005/8/layout/list1"/>
    <dgm:cxn modelId="{19110D27-4E49-44EB-89DC-5410EC66670F}" type="presParOf" srcId="{3E7F07E3-665B-4DF5-AA8F-C8EBB3DAC6A3}" destId="{9600C7EE-F7B9-4638-A7F2-6398091A0664}" srcOrd="0" destOrd="0" presId="urn:microsoft.com/office/officeart/2005/8/layout/list1"/>
    <dgm:cxn modelId="{7F1F78EF-861C-4B88-BCC8-85F346FA9475}" type="presParOf" srcId="{9600C7EE-F7B9-4638-A7F2-6398091A0664}" destId="{A04BB43F-1450-4B33-BC8A-48649EC3AE05}" srcOrd="0" destOrd="0" presId="urn:microsoft.com/office/officeart/2005/8/layout/list1"/>
    <dgm:cxn modelId="{066B5325-9813-4124-9970-21D61A79A99D}" type="presParOf" srcId="{9600C7EE-F7B9-4638-A7F2-6398091A0664}" destId="{4C8F4348-9528-4631-8633-8F381E8F50E9}" srcOrd="1" destOrd="0" presId="urn:microsoft.com/office/officeart/2005/8/layout/list1"/>
    <dgm:cxn modelId="{3AC5BBB2-4338-416E-B5E4-BDD12AD3F49F}" type="presParOf" srcId="{3E7F07E3-665B-4DF5-AA8F-C8EBB3DAC6A3}" destId="{D1281374-F0B3-41F5-BA45-3850CE8A698E}" srcOrd="1" destOrd="0" presId="urn:microsoft.com/office/officeart/2005/8/layout/list1"/>
    <dgm:cxn modelId="{CADF6306-1581-475A-BA54-D10883474D3F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 </a:t>
          </a:r>
          <a:r>
            <a:rPr lang="en-US" sz="4400" b="1" dirty="0" smtClean="0"/>
            <a:t>10 </a:t>
          </a:r>
          <a:r>
            <a:rPr lang="th-TH" sz="4400" b="1" dirty="0" smtClean="0"/>
            <a:t>ความรู้เกี่ยวกับเทคโนโลยีทันสมัยที่เกี่ยวข้องกับงานขาย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13F165AD-8807-4C7E-9600-D3BA4275DB8C}" type="presOf" srcId="{4A217EE0-4E47-46D1-B411-4F4E0F850BC0}" destId="{4C8F4348-9528-4631-8633-8F381E8F50E9}" srcOrd="1" destOrd="0" presId="urn:microsoft.com/office/officeart/2005/8/layout/list1"/>
    <dgm:cxn modelId="{90DE7E9C-87FF-49F1-9289-6A7D21C2E45C}" type="presOf" srcId="{66DC972E-6C4B-43AE-BCAB-F7001C5A35C4}" destId="{3E7F07E3-665B-4DF5-AA8F-C8EBB3DAC6A3}" srcOrd="0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CB652F13-2E27-4CBF-AF47-3CED6C6126B9}" type="presOf" srcId="{4A217EE0-4E47-46D1-B411-4F4E0F850BC0}" destId="{A04BB43F-1450-4B33-BC8A-48649EC3AE05}" srcOrd="0" destOrd="0" presId="urn:microsoft.com/office/officeart/2005/8/layout/list1"/>
    <dgm:cxn modelId="{14379BD5-3F6F-4141-8573-8C0325E5DCA7}" type="presParOf" srcId="{3E7F07E3-665B-4DF5-AA8F-C8EBB3DAC6A3}" destId="{9600C7EE-F7B9-4638-A7F2-6398091A0664}" srcOrd="0" destOrd="0" presId="urn:microsoft.com/office/officeart/2005/8/layout/list1"/>
    <dgm:cxn modelId="{4954E596-6E44-46D3-91B5-C4BE8ECB6D66}" type="presParOf" srcId="{9600C7EE-F7B9-4638-A7F2-6398091A0664}" destId="{A04BB43F-1450-4B33-BC8A-48649EC3AE05}" srcOrd="0" destOrd="0" presId="urn:microsoft.com/office/officeart/2005/8/layout/list1"/>
    <dgm:cxn modelId="{FFDA829E-F1BE-4CFE-930D-FEA2923A0784}" type="presParOf" srcId="{9600C7EE-F7B9-4638-A7F2-6398091A0664}" destId="{4C8F4348-9528-4631-8633-8F381E8F50E9}" srcOrd="1" destOrd="0" presId="urn:microsoft.com/office/officeart/2005/8/layout/list1"/>
    <dgm:cxn modelId="{A0345B73-5A67-4421-8D00-ACAE316B19AA}" type="presParOf" srcId="{3E7F07E3-665B-4DF5-AA8F-C8EBB3DAC6A3}" destId="{D1281374-F0B3-41F5-BA45-3850CE8A698E}" srcOrd="1" destOrd="0" presId="urn:microsoft.com/office/officeart/2005/8/layout/list1"/>
    <dgm:cxn modelId="{2360BDA3-E3DC-4088-BAFE-7E0BA08B95B4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 </a:t>
          </a:r>
          <a:r>
            <a:rPr lang="en-US" sz="4400" b="1" dirty="0" smtClean="0"/>
            <a:t>2</a:t>
          </a:r>
          <a:r>
            <a:rPr lang="th-TH" sz="4400" b="1" dirty="0" smtClean="0"/>
            <a:t> ประเภทและลักษณะของงานขาย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F8C949C8-2FBF-4ABB-BCF3-43E749BA1198}" type="presOf" srcId="{4A217EE0-4E47-46D1-B411-4F4E0F850BC0}" destId="{4C8F4348-9528-4631-8633-8F381E8F50E9}" srcOrd="1" destOrd="0" presId="urn:microsoft.com/office/officeart/2005/8/layout/list1"/>
    <dgm:cxn modelId="{FC92C0EC-7074-490D-9F0B-366FF8F76F47}" type="presOf" srcId="{4A217EE0-4E47-46D1-B411-4F4E0F850BC0}" destId="{A04BB43F-1450-4B33-BC8A-48649EC3AE05}" srcOrd="0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833A17C4-E2B0-46DF-A476-6BFED6DCBF03}" type="presOf" srcId="{66DC972E-6C4B-43AE-BCAB-F7001C5A35C4}" destId="{3E7F07E3-665B-4DF5-AA8F-C8EBB3DAC6A3}" srcOrd="0" destOrd="0" presId="urn:microsoft.com/office/officeart/2005/8/layout/list1"/>
    <dgm:cxn modelId="{72EBC7A3-BD90-492E-B3AC-97D2ED809B38}" type="presParOf" srcId="{3E7F07E3-665B-4DF5-AA8F-C8EBB3DAC6A3}" destId="{9600C7EE-F7B9-4638-A7F2-6398091A0664}" srcOrd="0" destOrd="0" presId="urn:microsoft.com/office/officeart/2005/8/layout/list1"/>
    <dgm:cxn modelId="{71AAC132-831B-406D-BD98-4C457EFAD2F3}" type="presParOf" srcId="{9600C7EE-F7B9-4638-A7F2-6398091A0664}" destId="{A04BB43F-1450-4B33-BC8A-48649EC3AE05}" srcOrd="0" destOrd="0" presId="urn:microsoft.com/office/officeart/2005/8/layout/list1"/>
    <dgm:cxn modelId="{1B80D2E4-2FB3-4996-8FB4-DA089FFFB114}" type="presParOf" srcId="{9600C7EE-F7B9-4638-A7F2-6398091A0664}" destId="{4C8F4348-9528-4631-8633-8F381E8F50E9}" srcOrd="1" destOrd="0" presId="urn:microsoft.com/office/officeart/2005/8/layout/list1"/>
    <dgm:cxn modelId="{722BEBDE-D9CF-4EFD-AB24-243BA7473546}" type="presParOf" srcId="{3E7F07E3-665B-4DF5-AA8F-C8EBB3DAC6A3}" destId="{D1281374-F0B3-41F5-BA45-3850CE8A698E}" srcOrd="1" destOrd="0" presId="urn:microsoft.com/office/officeart/2005/8/layout/list1"/>
    <dgm:cxn modelId="{B22AEE3D-A508-4469-B1ED-E8C96F770725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 </a:t>
          </a:r>
          <a:r>
            <a:rPr lang="en-US" sz="4400" b="1" dirty="0" smtClean="0"/>
            <a:t>3</a:t>
          </a:r>
          <a:r>
            <a:rPr lang="th-TH" sz="4400" b="1" dirty="0" smtClean="0"/>
            <a:t> โอกาสและความก้าวหน้าของงานขาย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17DAD823-ECD1-4FCE-AEB3-8D4C85AB7004}" type="presOf" srcId="{4A217EE0-4E47-46D1-B411-4F4E0F850BC0}" destId="{A04BB43F-1450-4B33-BC8A-48649EC3AE05}" srcOrd="0" destOrd="0" presId="urn:microsoft.com/office/officeart/2005/8/layout/list1"/>
    <dgm:cxn modelId="{484BC55B-CB9D-4E6A-B002-21B0624B0718}" type="presOf" srcId="{66DC972E-6C4B-43AE-BCAB-F7001C5A35C4}" destId="{3E7F07E3-665B-4DF5-AA8F-C8EBB3DAC6A3}" srcOrd="0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42A64D7B-86BD-4553-8687-F9A1975C7657}" type="presOf" srcId="{4A217EE0-4E47-46D1-B411-4F4E0F850BC0}" destId="{4C8F4348-9528-4631-8633-8F381E8F50E9}" srcOrd="1" destOrd="0" presId="urn:microsoft.com/office/officeart/2005/8/layout/list1"/>
    <dgm:cxn modelId="{B568404E-3D58-4CAB-A9DF-A031CB8807EF}" type="presParOf" srcId="{3E7F07E3-665B-4DF5-AA8F-C8EBB3DAC6A3}" destId="{9600C7EE-F7B9-4638-A7F2-6398091A0664}" srcOrd="0" destOrd="0" presId="urn:microsoft.com/office/officeart/2005/8/layout/list1"/>
    <dgm:cxn modelId="{FFF6E687-1114-4F30-A575-46E838579D1B}" type="presParOf" srcId="{9600C7EE-F7B9-4638-A7F2-6398091A0664}" destId="{A04BB43F-1450-4B33-BC8A-48649EC3AE05}" srcOrd="0" destOrd="0" presId="urn:microsoft.com/office/officeart/2005/8/layout/list1"/>
    <dgm:cxn modelId="{1685A1A7-9A25-4096-A369-614CF080E75A}" type="presParOf" srcId="{9600C7EE-F7B9-4638-A7F2-6398091A0664}" destId="{4C8F4348-9528-4631-8633-8F381E8F50E9}" srcOrd="1" destOrd="0" presId="urn:microsoft.com/office/officeart/2005/8/layout/list1"/>
    <dgm:cxn modelId="{C4D54629-3E5A-405F-9F5E-E1845A528407}" type="presParOf" srcId="{3E7F07E3-665B-4DF5-AA8F-C8EBB3DAC6A3}" destId="{D1281374-F0B3-41F5-BA45-3850CE8A698E}" srcOrd="1" destOrd="0" presId="urn:microsoft.com/office/officeart/2005/8/layout/list1"/>
    <dgm:cxn modelId="{CF9CEEAB-0555-4826-86BA-B1B9C418C4F6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 </a:t>
          </a:r>
          <a:r>
            <a:rPr lang="en-US" sz="4400" b="1" dirty="0" smtClean="0"/>
            <a:t>4</a:t>
          </a:r>
          <a:r>
            <a:rPr lang="th-TH" sz="4400" b="1" dirty="0" smtClean="0"/>
            <a:t> คุณสมบัติและจรรจาบรรณของพนักงานขาย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959A8090-0243-47D3-A422-9EEB03F152B9}" type="presOf" srcId="{4A217EE0-4E47-46D1-B411-4F4E0F850BC0}" destId="{A04BB43F-1450-4B33-BC8A-48649EC3AE05}" srcOrd="0" destOrd="0" presId="urn:microsoft.com/office/officeart/2005/8/layout/list1"/>
    <dgm:cxn modelId="{50700E53-82B1-46C6-9E43-A7624251FADC}" type="presOf" srcId="{4A217EE0-4E47-46D1-B411-4F4E0F850BC0}" destId="{4C8F4348-9528-4631-8633-8F381E8F50E9}" srcOrd="1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D52A8B04-BF5B-41CD-A6FF-44C76A77798D}" type="presOf" srcId="{66DC972E-6C4B-43AE-BCAB-F7001C5A35C4}" destId="{3E7F07E3-665B-4DF5-AA8F-C8EBB3DAC6A3}" srcOrd="0" destOrd="0" presId="urn:microsoft.com/office/officeart/2005/8/layout/list1"/>
    <dgm:cxn modelId="{48CF569B-5F59-4432-BCD8-444E5110FEF7}" type="presParOf" srcId="{3E7F07E3-665B-4DF5-AA8F-C8EBB3DAC6A3}" destId="{9600C7EE-F7B9-4638-A7F2-6398091A0664}" srcOrd="0" destOrd="0" presId="urn:microsoft.com/office/officeart/2005/8/layout/list1"/>
    <dgm:cxn modelId="{8B7C72C1-379E-4467-88D6-A999A983448F}" type="presParOf" srcId="{9600C7EE-F7B9-4638-A7F2-6398091A0664}" destId="{A04BB43F-1450-4B33-BC8A-48649EC3AE05}" srcOrd="0" destOrd="0" presId="urn:microsoft.com/office/officeart/2005/8/layout/list1"/>
    <dgm:cxn modelId="{F281E39E-CA23-47EE-8175-C1D59DF0AC59}" type="presParOf" srcId="{9600C7EE-F7B9-4638-A7F2-6398091A0664}" destId="{4C8F4348-9528-4631-8633-8F381E8F50E9}" srcOrd="1" destOrd="0" presId="urn:microsoft.com/office/officeart/2005/8/layout/list1"/>
    <dgm:cxn modelId="{13FE635D-54C1-414B-BC83-9F69B1BFA3FD}" type="presParOf" srcId="{3E7F07E3-665B-4DF5-AA8F-C8EBB3DAC6A3}" destId="{D1281374-F0B3-41F5-BA45-3850CE8A698E}" srcOrd="1" destOrd="0" presId="urn:microsoft.com/office/officeart/2005/8/layout/list1"/>
    <dgm:cxn modelId="{80498CF7-1C6D-4481-806A-19CA4CB2FAE0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 </a:t>
          </a:r>
          <a:r>
            <a:rPr lang="en-US" sz="4400" b="1" dirty="0" smtClean="0"/>
            <a:t>5</a:t>
          </a:r>
          <a:r>
            <a:rPr lang="th-TH" sz="4400" b="1" dirty="0" smtClean="0"/>
            <a:t> ความรู้เกี่ยวกับผลิตภัณฑ์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30B8E6E8-15F5-4FC4-BEF9-A6BE1077767B}" type="presOf" srcId="{4A217EE0-4E47-46D1-B411-4F4E0F850BC0}" destId="{A04BB43F-1450-4B33-BC8A-48649EC3AE05}" srcOrd="0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F6871714-5BB6-4426-85BB-4D01DD078346}" type="presOf" srcId="{66DC972E-6C4B-43AE-BCAB-F7001C5A35C4}" destId="{3E7F07E3-665B-4DF5-AA8F-C8EBB3DAC6A3}" srcOrd="0" destOrd="0" presId="urn:microsoft.com/office/officeart/2005/8/layout/list1"/>
    <dgm:cxn modelId="{780AAA98-3856-4347-A471-B3EDFA90237D}" type="presOf" srcId="{4A217EE0-4E47-46D1-B411-4F4E0F850BC0}" destId="{4C8F4348-9528-4631-8633-8F381E8F50E9}" srcOrd="1" destOrd="0" presId="urn:microsoft.com/office/officeart/2005/8/layout/list1"/>
    <dgm:cxn modelId="{B45D8558-3B87-4751-8F32-A40086783A26}" type="presParOf" srcId="{3E7F07E3-665B-4DF5-AA8F-C8EBB3DAC6A3}" destId="{9600C7EE-F7B9-4638-A7F2-6398091A0664}" srcOrd="0" destOrd="0" presId="urn:microsoft.com/office/officeart/2005/8/layout/list1"/>
    <dgm:cxn modelId="{A005E326-BCC6-44F8-AADF-1BFC6A29DCC2}" type="presParOf" srcId="{9600C7EE-F7B9-4638-A7F2-6398091A0664}" destId="{A04BB43F-1450-4B33-BC8A-48649EC3AE05}" srcOrd="0" destOrd="0" presId="urn:microsoft.com/office/officeart/2005/8/layout/list1"/>
    <dgm:cxn modelId="{DAB58630-FFB1-4D5B-981F-D301DD7DD838}" type="presParOf" srcId="{9600C7EE-F7B9-4638-A7F2-6398091A0664}" destId="{4C8F4348-9528-4631-8633-8F381E8F50E9}" srcOrd="1" destOrd="0" presId="urn:microsoft.com/office/officeart/2005/8/layout/list1"/>
    <dgm:cxn modelId="{9197CC9C-E838-49F1-A136-5DE929BF4999}" type="presParOf" srcId="{3E7F07E3-665B-4DF5-AA8F-C8EBB3DAC6A3}" destId="{D1281374-F0B3-41F5-BA45-3850CE8A698E}" srcOrd="1" destOrd="0" presId="urn:microsoft.com/office/officeart/2005/8/layout/list1"/>
    <dgm:cxn modelId="{924A00D9-CC2A-4940-BA72-9305BF13E06B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 </a:t>
          </a:r>
          <a:r>
            <a:rPr lang="en-US" sz="4400" b="1" dirty="0" smtClean="0"/>
            <a:t>6</a:t>
          </a:r>
          <a:r>
            <a:rPr lang="th-TH" sz="4400" b="1" dirty="0" smtClean="0"/>
            <a:t> ความรู้เกี่ยวกับกิจการ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F1871688-40A2-4DCF-868B-6EDD80966E2D}" type="presOf" srcId="{66DC972E-6C4B-43AE-BCAB-F7001C5A35C4}" destId="{3E7F07E3-665B-4DF5-AA8F-C8EBB3DAC6A3}" srcOrd="0" destOrd="0" presId="urn:microsoft.com/office/officeart/2005/8/layout/list1"/>
    <dgm:cxn modelId="{940BDFC0-95C9-4802-969B-51F22CF9DBF0}" type="presOf" srcId="{4A217EE0-4E47-46D1-B411-4F4E0F850BC0}" destId="{4C8F4348-9528-4631-8633-8F381E8F50E9}" srcOrd="1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D65F5A12-95D7-4A66-9658-38DE453CE663}" type="presOf" srcId="{4A217EE0-4E47-46D1-B411-4F4E0F850BC0}" destId="{A04BB43F-1450-4B33-BC8A-48649EC3AE05}" srcOrd="0" destOrd="0" presId="urn:microsoft.com/office/officeart/2005/8/layout/list1"/>
    <dgm:cxn modelId="{D71285CC-CD33-4F93-A1FD-CF20B0DC122B}" type="presParOf" srcId="{3E7F07E3-665B-4DF5-AA8F-C8EBB3DAC6A3}" destId="{9600C7EE-F7B9-4638-A7F2-6398091A0664}" srcOrd="0" destOrd="0" presId="urn:microsoft.com/office/officeart/2005/8/layout/list1"/>
    <dgm:cxn modelId="{D457C68C-CDC2-4405-AA42-AF395CC0334C}" type="presParOf" srcId="{9600C7EE-F7B9-4638-A7F2-6398091A0664}" destId="{A04BB43F-1450-4B33-BC8A-48649EC3AE05}" srcOrd="0" destOrd="0" presId="urn:microsoft.com/office/officeart/2005/8/layout/list1"/>
    <dgm:cxn modelId="{6807A660-2C94-4016-8EB5-99FD3C847CB3}" type="presParOf" srcId="{9600C7EE-F7B9-4638-A7F2-6398091A0664}" destId="{4C8F4348-9528-4631-8633-8F381E8F50E9}" srcOrd="1" destOrd="0" presId="urn:microsoft.com/office/officeart/2005/8/layout/list1"/>
    <dgm:cxn modelId="{7F0F844C-1FB4-40DE-9979-31B7AFEE0F7C}" type="presParOf" srcId="{3E7F07E3-665B-4DF5-AA8F-C8EBB3DAC6A3}" destId="{D1281374-F0B3-41F5-BA45-3850CE8A698E}" srcOrd="1" destOrd="0" presId="urn:microsoft.com/office/officeart/2005/8/layout/list1"/>
    <dgm:cxn modelId="{380F3EEB-CE0A-405F-BF7B-293CA042A385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 </a:t>
          </a:r>
          <a:r>
            <a:rPr lang="en-US" sz="4400" b="1" dirty="0" smtClean="0"/>
            <a:t>7</a:t>
          </a:r>
          <a:r>
            <a:rPr lang="th-TH" sz="4400" b="1" dirty="0" smtClean="0"/>
            <a:t> ความรู้เกี่ยวกับลูกค้า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501C5A6A-CD49-4648-B383-A64DEBC90061}" type="presOf" srcId="{4A217EE0-4E47-46D1-B411-4F4E0F850BC0}" destId="{4C8F4348-9528-4631-8633-8F381E8F50E9}" srcOrd="1" destOrd="0" presId="urn:microsoft.com/office/officeart/2005/8/layout/list1"/>
    <dgm:cxn modelId="{2EA1A078-A48E-41D3-8363-8BE8461315EF}" type="presOf" srcId="{66DC972E-6C4B-43AE-BCAB-F7001C5A35C4}" destId="{3E7F07E3-665B-4DF5-AA8F-C8EBB3DAC6A3}" srcOrd="0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CA7CAC00-A9F0-417B-A1DD-3DBC7A6E828D}" type="presOf" srcId="{4A217EE0-4E47-46D1-B411-4F4E0F850BC0}" destId="{A04BB43F-1450-4B33-BC8A-48649EC3AE05}" srcOrd="0" destOrd="0" presId="urn:microsoft.com/office/officeart/2005/8/layout/list1"/>
    <dgm:cxn modelId="{C4EEA0EB-ADC8-4671-A99F-5815AE143D66}" type="presParOf" srcId="{3E7F07E3-665B-4DF5-AA8F-C8EBB3DAC6A3}" destId="{9600C7EE-F7B9-4638-A7F2-6398091A0664}" srcOrd="0" destOrd="0" presId="urn:microsoft.com/office/officeart/2005/8/layout/list1"/>
    <dgm:cxn modelId="{8069C7CB-5DB3-4845-9DD9-53C7CC098B16}" type="presParOf" srcId="{9600C7EE-F7B9-4638-A7F2-6398091A0664}" destId="{A04BB43F-1450-4B33-BC8A-48649EC3AE05}" srcOrd="0" destOrd="0" presId="urn:microsoft.com/office/officeart/2005/8/layout/list1"/>
    <dgm:cxn modelId="{2C5AEB53-B670-420A-8953-221EAEC33B83}" type="presParOf" srcId="{9600C7EE-F7B9-4638-A7F2-6398091A0664}" destId="{4C8F4348-9528-4631-8633-8F381E8F50E9}" srcOrd="1" destOrd="0" presId="urn:microsoft.com/office/officeart/2005/8/layout/list1"/>
    <dgm:cxn modelId="{FAD8AF4A-EF58-42CB-879F-A120D554D9A9}" type="presParOf" srcId="{3E7F07E3-665B-4DF5-AA8F-C8EBB3DAC6A3}" destId="{D1281374-F0B3-41F5-BA45-3850CE8A698E}" srcOrd="1" destOrd="0" presId="urn:microsoft.com/office/officeart/2005/8/layout/list1"/>
    <dgm:cxn modelId="{DE9E56B1-D134-4B10-85C8-D7B0690EF17D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 </a:t>
          </a:r>
          <a:r>
            <a:rPr lang="en-US" sz="4400" b="1" dirty="0" smtClean="0"/>
            <a:t>8 </a:t>
          </a:r>
          <a:r>
            <a:rPr lang="th-TH" sz="4400" b="1" dirty="0" smtClean="0"/>
            <a:t>ความรู้เกี่ยวคู่แข่งขัน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080CDAAF-1D64-4457-8712-8A1D2A316440}" type="presOf" srcId="{4A217EE0-4E47-46D1-B411-4F4E0F850BC0}" destId="{A04BB43F-1450-4B33-BC8A-48649EC3AE05}" srcOrd="0" destOrd="0" presId="urn:microsoft.com/office/officeart/2005/8/layout/list1"/>
    <dgm:cxn modelId="{B195B1A3-ED94-48BB-8348-F62D47AF3B59}" type="presOf" srcId="{66DC972E-6C4B-43AE-BCAB-F7001C5A35C4}" destId="{3E7F07E3-665B-4DF5-AA8F-C8EBB3DAC6A3}" srcOrd="0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0FF38A40-6B78-4023-BAC4-2B2A1BFEAB3E}" type="presOf" srcId="{4A217EE0-4E47-46D1-B411-4F4E0F850BC0}" destId="{4C8F4348-9528-4631-8633-8F381E8F50E9}" srcOrd="1" destOrd="0" presId="urn:microsoft.com/office/officeart/2005/8/layout/list1"/>
    <dgm:cxn modelId="{0A1CDC22-F909-43A1-9320-696775ADC484}" type="presParOf" srcId="{3E7F07E3-665B-4DF5-AA8F-C8EBB3DAC6A3}" destId="{9600C7EE-F7B9-4638-A7F2-6398091A0664}" srcOrd="0" destOrd="0" presId="urn:microsoft.com/office/officeart/2005/8/layout/list1"/>
    <dgm:cxn modelId="{E142914B-AFEE-4452-B23B-276959F3114D}" type="presParOf" srcId="{9600C7EE-F7B9-4638-A7F2-6398091A0664}" destId="{A04BB43F-1450-4B33-BC8A-48649EC3AE05}" srcOrd="0" destOrd="0" presId="urn:microsoft.com/office/officeart/2005/8/layout/list1"/>
    <dgm:cxn modelId="{A8A8FD50-D518-4C64-95BA-FE08BC8343EF}" type="presParOf" srcId="{9600C7EE-F7B9-4638-A7F2-6398091A0664}" destId="{4C8F4348-9528-4631-8633-8F381E8F50E9}" srcOrd="1" destOrd="0" presId="urn:microsoft.com/office/officeart/2005/8/layout/list1"/>
    <dgm:cxn modelId="{AD472544-F3A8-4548-9DF8-25E2BE2B7836}" type="presParOf" srcId="{3E7F07E3-665B-4DF5-AA8F-C8EBB3DAC6A3}" destId="{D1281374-F0B3-41F5-BA45-3850CE8A698E}" srcOrd="1" destOrd="0" presId="urn:microsoft.com/office/officeart/2005/8/layout/list1"/>
    <dgm:cxn modelId="{4BDAC016-4202-46E7-9B9F-9A455A25EDC2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6DC972E-6C4B-43AE-BCAB-F7001C5A35C4}" type="doc">
      <dgm:prSet loTypeId="urn:microsoft.com/office/officeart/2005/8/layout/list1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th-TH"/>
        </a:p>
      </dgm:t>
    </dgm:pt>
    <dgm:pt modelId="{4A217EE0-4E47-46D1-B411-4F4E0F850BC0}">
      <dgm:prSet custT="1"/>
      <dgm:spPr/>
      <dgm:t>
        <a:bodyPr/>
        <a:lstStyle/>
        <a:p>
          <a:pPr rtl="0"/>
          <a:r>
            <a:rPr lang="th-TH" sz="4400" b="1" dirty="0" smtClean="0"/>
            <a:t>บทที่</a:t>
          </a:r>
          <a:r>
            <a:rPr lang="en-US" sz="4400" b="1" dirty="0" smtClean="0"/>
            <a:t> 9 </a:t>
          </a:r>
          <a:r>
            <a:rPr lang="th-TH" sz="4400" b="1" dirty="0" smtClean="0"/>
            <a:t>เทคนิคการขาย</a:t>
          </a:r>
          <a:endParaRPr lang="th-TH" sz="4400" b="1" dirty="0"/>
        </a:p>
      </dgm:t>
    </dgm:pt>
    <dgm:pt modelId="{E474C19B-FEF9-490E-AD15-2A2FD6198304}" type="par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E236F34A-11F8-40FC-9669-6EA119863E8A}" type="sibTrans" cxnId="{766E009B-BD48-4C97-B722-5BD2DD9EE3A7}">
      <dgm:prSet/>
      <dgm:spPr/>
      <dgm:t>
        <a:bodyPr/>
        <a:lstStyle/>
        <a:p>
          <a:endParaRPr lang="th-TH" sz="3600" b="1"/>
        </a:p>
      </dgm:t>
    </dgm:pt>
    <dgm:pt modelId="{3E7F07E3-665B-4DF5-AA8F-C8EBB3DAC6A3}" type="pres">
      <dgm:prSet presAssocID="{66DC972E-6C4B-43AE-BCAB-F7001C5A35C4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th-TH"/>
        </a:p>
      </dgm:t>
    </dgm:pt>
    <dgm:pt modelId="{9600C7EE-F7B9-4638-A7F2-6398091A0664}" type="pres">
      <dgm:prSet presAssocID="{4A217EE0-4E47-46D1-B411-4F4E0F850BC0}" presName="parentLin" presStyleCnt="0"/>
      <dgm:spPr/>
    </dgm:pt>
    <dgm:pt modelId="{A04BB43F-1450-4B33-BC8A-48649EC3AE05}" type="pres">
      <dgm:prSet presAssocID="{4A217EE0-4E47-46D1-B411-4F4E0F850BC0}" presName="parentLeftMargin" presStyleLbl="node1" presStyleIdx="0" presStyleCnt="1"/>
      <dgm:spPr/>
      <dgm:t>
        <a:bodyPr/>
        <a:lstStyle/>
        <a:p>
          <a:endParaRPr lang="th-TH"/>
        </a:p>
      </dgm:t>
    </dgm:pt>
    <dgm:pt modelId="{4C8F4348-9528-4631-8633-8F381E8F50E9}" type="pres">
      <dgm:prSet presAssocID="{4A217EE0-4E47-46D1-B411-4F4E0F850BC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th-TH"/>
        </a:p>
      </dgm:t>
    </dgm:pt>
    <dgm:pt modelId="{D1281374-F0B3-41F5-BA45-3850CE8A698E}" type="pres">
      <dgm:prSet presAssocID="{4A217EE0-4E47-46D1-B411-4F4E0F850BC0}" presName="negativeSpace" presStyleCnt="0"/>
      <dgm:spPr/>
    </dgm:pt>
    <dgm:pt modelId="{7B1BB667-485B-43BD-8B61-A54454DD6FE3}" type="pres">
      <dgm:prSet presAssocID="{4A217EE0-4E47-46D1-B411-4F4E0F850BC0}" presName="childText" presStyleLbl="conFgAcc1" presStyleIdx="0" presStyleCnt="1">
        <dgm:presLayoutVars>
          <dgm:bulletEnabled val="1"/>
        </dgm:presLayoutVars>
      </dgm:prSet>
      <dgm:spPr/>
    </dgm:pt>
  </dgm:ptLst>
  <dgm:cxnLst>
    <dgm:cxn modelId="{89D7F626-43FC-455E-9C77-8A0C97ADB9B5}" type="presOf" srcId="{4A217EE0-4E47-46D1-B411-4F4E0F850BC0}" destId="{4C8F4348-9528-4631-8633-8F381E8F50E9}" srcOrd="1" destOrd="0" presId="urn:microsoft.com/office/officeart/2005/8/layout/list1"/>
    <dgm:cxn modelId="{D3DC64B6-9DB4-4C93-9B6D-C7945D835131}" type="presOf" srcId="{66DC972E-6C4B-43AE-BCAB-F7001C5A35C4}" destId="{3E7F07E3-665B-4DF5-AA8F-C8EBB3DAC6A3}" srcOrd="0" destOrd="0" presId="urn:microsoft.com/office/officeart/2005/8/layout/list1"/>
    <dgm:cxn modelId="{766E009B-BD48-4C97-B722-5BD2DD9EE3A7}" srcId="{66DC972E-6C4B-43AE-BCAB-F7001C5A35C4}" destId="{4A217EE0-4E47-46D1-B411-4F4E0F850BC0}" srcOrd="0" destOrd="0" parTransId="{E474C19B-FEF9-490E-AD15-2A2FD6198304}" sibTransId="{E236F34A-11F8-40FC-9669-6EA119863E8A}"/>
    <dgm:cxn modelId="{C1171732-B2B9-497F-A661-265457465693}" type="presOf" srcId="{4A217EE0-4E47-46D1-B411-4F4E0F850BC0}" destId="{A04BB43F-1450-4B33-BC8A-48649EC3AE05}" srcOrd="0" destOrd="0" presId="urn:microsoft.com/office/officeart/2005/8/layout/list1"/>
    <dgm:cxn modelId="{6CBF6723-4C7D-4AA7-B4BA-4C7E3E3D8EB9}" type="presParOf" srcId="{3E7F07E3-665B-4DF5-AA8F-C8EBB3DAC6A3}" destId="{9600C7EE-F7B9-4638-A7F2-6398091A0664}" srcOrd="0" destOrd="0" presId="urn:microsoft.com/office/officeart/2005/8/layout/list1"/>
    <dgm:cxn modelId="{03F6390C-FCD8-4A06-823E-6128A03FB1AC}" type="presParOf" srcId="{9600C7EE-F7B9-4638-A7F2-6398091A0664}" destId="{A04BB43F-1450-4B33-BC8A-48649EC3AE05}" srcOrd="0" destOrd="0" presId="urn:microsoft.com/office/officeart/2005/8/layout/list1"/>
    <dgm:cxn modelId="{0BF099DF-CE74-4E10-8A30-5E9B527489EE}" type="presParOf" srcId="{9600C7EE-F7B9-4638-A7F2-6398091A0664}" destId="{4C8F4348-9528-4631-8633-8F381E8F50E9}" srcOrd="1" destOrd="0" presId="urn:microsoft.com/office/officeart/2005/8/layout/list1"/>
    <dgm:cxn modelId="{D080AC88-ADEE-47E1-80D2-CA16702E7972}" type="presParOf" srcId="{3E7F07E3-665B-4DF5-AA8F-C8EBB3DAC6A3}" destId="{D1281374-F0B3-41F5-BA45-3850CE8A698E}" srcOrd="1" destOrd="0" presId="urn:microsoft.com/office/officeart/2005/8/layout/list1"/>
    <dgm:cxn modelId="{8791F501-8A07-4F4F-A995-9142D1B60B75}" type="presParOf" srcId="{3E7F07E3-665B-4DF5-AA8F-C8EBB3DAC6A3}" destId="{7B1BB667-485B-43BD-8B61-A54454DD6FE3}" srcOrd="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1524"/>
          <a:ext cx="77724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72124"/>
          <a:ext cx="5440680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 </a:t>
          </a:r>
          <a:r>
            <a:rPr lang="en-US" sz="4400" b="1" kern="1200" dirty="0" smtClean="0"/>
            <a:t>1</a:t>
          </a:r>
          <a:r>
            <a:rPr lang="th-TH" sz="4400" b="1" kern="1200" dirty="0" smtClean="0"/>
            <a:t> ความหมายและความสำคัญของการขาย</a:t>
          </a:r>
          <a:endParaRPr lang="th-TH" sz="4400" b="1" kern="1200" dirty="0"/>
        </a:p>
      </dsp:txBody>
      <dsp:txXfrm>
        <a:off x="482288" y="265792"/>
        <a:ext cx="5253344" cy="173146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6744"/>
          <a:ext cx="7772400" cy="1612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92104"/>
          <a:ext cx="5440680" cy="188928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 </a:t>
          </a:r>
          <a:r>
            <a:rPr lang="en-US" sz="4400" b="1" kern="1200" dirty="0" smtClean="0"/>
            <a:t>10 </a:t>
          </a:r>
          <a:r>
            <a:rPr lang="th-TH" sz="4400" b="1" kern="1200" dirty="0" smtClean="0"/>
            <a:t>ความรู้เกี่ยวกับเทคโนโลยีทันสมัยที่เกี่ยวข้องกับงานขาย</a:t>
          </a:r>
          <a:endParaRPr lang="th-TH" sz="4400" b="1" kern="1200" dirty="0"/>
        </a:p>
      </dsp:txBody>
      <dsp:txXfrm>
        <a:off x="480847" y="284331"/>
        <a:ext cx="5256226" cy="170482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1524"/>
          <a:ext cx="77724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72124"/>
          <a:ext cx="5440680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 </a:t>
          </a:r>
          <a:r>
            <a:rPr lang="en-US" sz="4400" b="1" kern="1200" dirty="0" smtClean="0"/>
            <a:t>2</a:t>
          </a:r>
          <a:r>
            <a:rPr lang="th-TH" sz="4400" b="1" kern="1200" dirty="0" smtClean="0"/>
            <a:t> ประเภทและลักษณะของงานขาย</a:t>
          </a:r>
          <a:endParaRPr lang="th-TH" sz="4400" b="1" kern="1200" dirty="0"/>
        </a:p>
      </dsp:txBody>
      <dsp:txXfrm>
        <a:off x="482288" y="265792"/>
        <a:ext cx="5253344" cy="17314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1524"/>
          <a:ext cx="77724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72124"/>
          <a:ext cx="5440680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 </a:t>
          </a:r>
          <a:r>
            <a:rPr lang="en-US" sz="4400" b="1" kern="1200" dirty="0" smtClean="0"/>
            <a:t>3</a:t>
          </a:r>
          <a:r>
            <a:rPr lang="th-TH" sz="4400" b="1" kern="1200" dirty="0" smtClean="0"/>
            <a:t> โอกาสและความก้าวหน้าของงานขาย</a:t>
          </a:r>
          <a:endParaRPr lang="th-TH" sz="4400" b="1" kern="1200" dirty="0"/>
        </a:p>
      </dsp:txBody>
      <dsp:txXfrm>
        <a:off x="482288" y="265792"/>
        <a:ext cx="5253344" cy="17314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1524"/>
          <a:ext cx="77724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72124"/>
          <a:ext cx="5440680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 </a:t>
          </a:r>
          <a:r>
            <a:rPr lang="en-US" sz="4400" b="1" kern="1200" dirty="0" smtClean="0"/>
            <a:t>4</a:t>
          </a:r>
          <a:r>
            <a:rPr lang="th-TH" sz="4400" b="1" kern="1200" dirty="0" smtClean="0"/>
            <a:t> คุณสมบัติและจรรจาบรรณของพนักงานขาย</a:t>
          </a:r>
          <a:endParaRPr lang="th-TH" sz="4400" b="1" kern="1200" dirty="0"/>
        </a:p>
      </dsp:txBody>
      <dsp:txXfrm>
        <a:off x="482288" y="265792"/>
        <a:ext cx="5253344" cy="17314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1524"/>
          <a:ext cx="77724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72124"/>
          <a:ext cx="5440680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 </a:t>
          </a:r>
          <a:r>
            <a:rPr lang="en-US" sz="4400" b="1" kern="1200" dirty="0" smtClean="0"/>
            <a:t>5</a:t>
          </a:r>
          <a:r>
            <a:rPr lang="th-TH" sz="4400" b="1" kern="1200" dirty="0" smtClean="0"/>
            <a:t> ความรู้เกี่ยวกับผลิตภัณฑ์</a:t>
          </a:r>
          <a:endParaRPr lang="th-TH" sz="4400" b="1" kern="1200" dirty="0"/>
        </a:p>
      </dsp:txBody>
      <dsp:txXfrm>
        <a:off x="482288" y="265792"/>
        <a:ext cx="5253344" cy="17314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1524"/>
          <a:ext cx="77724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72124"/>
          <a:ext cx="5440680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 </a:t>
          </a:r>
          <a:r>
            <a:rPr lang="en-US" sz="4400" b="1" kern="1200" dirty="0" smtClean="0"/>
            <a:t>6</a:t>
          </a:r>
          <a:r>
            <a:rPr lang="th-TH" sz="4400" b="1" kern="1200" dirty="0" smtClean="0"/>
            <a:t> ความรู้เกี่ยวกับกิจการ</a:t>
          </a:r>
          <a:endParaRPr lang="th-TH" sz="4400" b="1" kern="1200" dirty="0"/>
        </a:p>
      </dsp:txBody>
      <dsp:txXfrm>
        <a:off x="482288" y="265792"/>
        <a:ext cx="5253344" cy="173146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1524"/>
          <a:ext cx="77724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72124"/>
          <a:ext cx="5440680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 </a:t>
          </a:r>
          <a:r>
            <a:rPr lang="en-US" sz="4400" b="1" kern="1200" dirty="0" smtClean="0"/>
            <a:t>7</a:t>
          </a:r>
          <a:r>
            <a:rPr lang="th-TH" sz="4400" b="1" kern="1200" dirty="0" smtClean="0"/>
            <a:t> ความรู้เกี่ยวกับลูกค้า</a:t>
          </a:r>
          <a:endParaRPr lang="th-TH" sz="4400" b="1" kern="1200" dirty="0"/>
        </a:p>
      </dsp:txBody>
      <dsp:txXfrm>
        <a:off x="482288" y="265792"/>
        <a:ext cx="5253344" cy="173146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1524"/>
          <a:ext cx="77724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72124"/>
          <a:ext cx="5440680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 </a:t>
          </a:r>
          <a:r>
            <a:rPr lang="en-US" sz="4400" b="1" kern="1200" dirty="0" smtClean="0"/>
            <a:t>8 </a:t>
          </a:r>
          <a:r>
            <a:rPr lang="th-TH" sz="4400" b="1" kern="1200" dirty="0" smtClean="0"/>
            <a:t>ความรู้เกี่ยวคู่แข่งขัน</a:t>
          </a:r>
          <a:endParaRPr lang="th-TH" sz="4400" b="1" kern="1200" dirty="0"/>
        </a:p>
      </dsp:txBody>
      <dsp:txXfrm>
        <a:off x="482288" y="265792"/>
        <a:ext cx="5253344" cy="17314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BB667-485B-43BD-8B61-A54454DD6FE3}">
      <dsp:nvSpPr>
        <dsp:cNvPr id="0" name=""/>
        <dsp:cNvSpPr/>
      </dsp:nvSpPr>
      <dsp:spPr>
        <a:xfrm>
          <a:off x="0" y="1131524"/>
          <a:ext cx="7772400" cy="163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60000" extrusionH="6350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C8F4348-9528-4631-8633-8F381E8F50E9}">
      <dsp:nvSpPr>
        <dsp:cNvPr id="0" name=""/>
        <dsp:cNvSpPr/>
      </dsp:nvSpPr>
      <dsp:spPr>
        <a:xfrm>
          <a:off x="388620" y="172124"/>
          <a:ext cx="5440680" cy="1918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645" tIns="0" rIns="205645" bIns="0" numCol="1" spcCol="1270" anchor="ctr" anchorCtr="0">
          <a:noAutofit/>
        </a:bodyPr>
        <a:lstStyle/>
        <a:p>
          <a:pPr lvl="0" algn="l" defTabSz="1955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h-TH" sz="4400" b="1" kern="1200" dirty="0" smtClean="0"/>
            <a:t>บทที่</a:t>
          </a:r>
          <a:r>
            <a:rPr lang="en-US" sz="4400" b="1" kern="1200" dirty="0" smtClean="0"/>
            <a:t> 9 </a:t>
          </a:r>
          <a:r>
            <a:rPr lang="th-TH" sz="4400" b="1" kern="1200" dirty="0" smtClean="0"/>
            <a:t>เทคนิคการขาย</a:t>
          </a:r>
          <a:endParaRPr lang="th-TH" sz="4400" b="1" kern="1200" dirty="0"/>
        </a:p>
      </dsp:txBody>
      <dsp:txXfrm>
        <a:off x="482288" y="265792"/>
        <a:ext cx="5253344" cy="17314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911BF-8381-41C3-9A37-E9F3A6D671E4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766DC-75C9-45A5-BBFA-42788128E0AC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78660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3BDEB-FE27-44B4-B39E-056BA422BD07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EA263-E79F-45E4-A778-E53FEEA259E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9547881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110303-9964-4424-BC87-A04DC8432AD6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ACF83-C26D-48FE-8C5E-E6FF68BEC78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09559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21412-B60F-4F91-8ADA-563E9BD9DFE0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225725-2E00-4BD9-93DC-475BE854922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630864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3C238-49BA-4287-9912-64B36B4E16D5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B4A188-CC0F-49BF-A614-B95E9C529C7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13444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D6730-1684-426B-99AD-0082EE874034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08AB6-8934-490A-9B6C-DFC7A8122EF7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335442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888B3-FFD2-4C84-8C75-60CC563080A1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A4AC8-1B85-4432-99EF-6FFBB8D38FDE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19458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DB2EF-E173-420B-A36E-EAED06F3EAD7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07BCD-3044-4069-8045-FD0C72908936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69174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F809C-5982-4373-A40E-B0C4EAA54903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34D9D8-F8AE-4F44-A73A-BB21D40CFCD0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0921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6F1F68-1CC0-4CD1-A5F3-1F4FE33031D0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988F6-5240-494D-9600-18441752FD11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10642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th-TH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h-TH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1F5004-8DF3-422C-BE69-29525D253E22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237F2-3B64-4285-9B03-98C38DAEB2B4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6307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th-TH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th-TH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1784EB-0450-4421-A9DA-55318F1AF7EC}" type="datetimeFigureOut">
              <a:rPr lang="th-TH"/>
              <a:pPr>
                <a:defRPr/>
              </a:pPr>
              <a:t>02/07/56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9FDB404-99A9-43EF-8175-190DCE2B2893}" type="slidenum">
              <a:rPr lang="th-TH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cs typeface="Angsana New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วิวัฒนาการของขายในประเทศไทย</a:t>
            </a:r>
            <a:endParaRPr lang="th-TH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สมัยสุโขทัย </a:t>
            </a:r>
            <a:endParaRPr lang="en-US" b="1" smtClean="0">
              <a:cs typeface="Cordia New" pitchFamily="34" charset="-34"/>
            </a:endParaRPr>
          </a:p>
          <a:p>
            <a:pPr eaLnBrk="1" hangingPunct="1"/>
            <a:r>
              <a:rPr lang="th-TH" b="1" smtClean="0"/>
              <a:t>สมัยอยุธยา </a:t>
            </a:r>
            <a:endParaRPr lang="en-US" b="1" smtClean="0">
              <a:cs typeface="Cordia New" pitchFamily="34" charset="-34"/>
            </a:endParaRPr>
          </a:p>
          <a:p>
            <a:pPr eaLnBrk="1" hangingPunct="1"/>
            <a:r>
              <a:rPr lang="th-TH" b="1" smtClean="0"/>
              <a:t>สมัยธนบุรี </a:t>
            </a:r>
            <a:endParaRPr lang="en-US" b="1" smtClean="0">
              <a:cs typeface="Cordia New" pitchFamily="34" charset="-34"/>
            </a:endParaRPr>
          </a:p>
          <a:p>
            <a:pPr eaLnBrk="1" hangingPunct="1"/>
            <a:r>
              <a:rPr lang="th-TH" b="1" smtClean="0"/>
              <a:t>สมัยกรุงรัตนโกสินทร์ </a:t>
            </a:r>
            <a:endParaRPr lang="en-US" b="1" smtClean="0">
              <a:cs typeface="Cordia New" pitchFamily="34" charset="-34"/>
            </a:endParaRPr>
          </a:p>
          <a:p>
            <a:pPr eaLnBrk="1" hangingPunct="1"/>
            <a:r>
              <a:rPr lang="th-TH" b="1" smtClean="0"/>
              <a:t>สภาพการค้าในปัจจุบัน </a:t>
            </a:r>
            <a:endParaRPr lang="th-TH" smtClean="0"/>
          </a:p>
        </p:txBody>
      </p:sp>
    </p:spTree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8.3 </a:t>
            </a:r>
            <a:r>
              <a:rPr lang="th-TH" b="1" smtClean="0"/>
              <a:t>สิ่งที่ควรรู้เกี่ยวกับคู่แข่งขัน</a:t>
            </a:r>
            <a:endParaRPr lang="th-TH" smtClean="0"/>
          </a:p>
        </p:txBody>
      </p:sp>
      <p:sp>
        <p:nvSpPr>
          <p:cNvPr id="1034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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en-US" b="1" smtClean="0">
                <a:cs typeface="Cordia New" pitchFamily="34" charset="-34"/>
              </a:rPr>
              <a:t>ประวัติบริษัทคู่แข่งขัน</a:t>
            </a: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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สถานการณ์ผลิตของคู่แข่</a:t>
            </a:r>
            <a:r>
              <a:rPr lang="en-US" b="1" smtClean="0">
                <a:cs typeface="Cordia New" pitchFamily="34" charset="-34"/>
              </a:rPr>
              <a:t>งขัน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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คุณลักษณะพิเศษผลิตภัณฑ์คู่แข่งขัน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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กลุ่มลูกค้า ผู้บริโภคสินค้าคู่แข่งขัน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8.4 </a:t>
            </a:r>
            <a:r>
              <a:rPr lang="th-TH" b="1" smtClean="0"/>
              <a:t>แหล่งความรู้เกี่ยวกับคู่แข่งขัน</a:t>
            </a:r>
            <a:endParaRPr lang="th-TH" smtClean="0"/>
          </a:p>
        </p:txBody>
      </p:sp>
      <p:sp>
        <p:nvSpPr>
          <p:cNvPr id="1044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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เอกสารสิ่งพิมพ์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</a:rPr>
              <a:t>		</a:t>
            </a:r>
            <a:r>
              <a:rPr lang="en-US" b="1" smtClean="0">
                <a:cs typeface="Cordia New" pitchFamily="34" charset="-34"/>
              </a:rPr>
              <a:t>(1) </a:t>
            </a:r>
            <a:r>
              <a:rPr lang="th-TH" b="1" smtClean="0"/>
              <a:t>เอกสารสิ่งพิมพ์ของธุรกิจเฉพาะ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</a:rPr>
              <a:t>		</a:t>
            </a:r>
            <a:r>
              <a:rPr lang="en-US" b="1" smtClean="0">
                <a:cs typeface="Cordia New" pitchFamily="34" charset="-34"/>
              </a:rPr>
              <a:t>(2) </a:t>
            </a:r>
            <a:r>
              <a:rPr lang="th-TH" b="1" smtClean="0"/>
              <a:t>หนังสือพิมพ์และวารสาร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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พนักงานของกิจการคู่แข่งขัน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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ลูกค้าของคู่แข่งขัน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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ผลิตภัณฑ์ของคู่แข่งขัน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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กิจการต่าง ๆ ของคู่แข่งขัน</a:t>
            </a:r>
            <a:r>
              <a:rPr lang="th-TH" smtClean="0"/>
              <a:t> </a:t>
            </a: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สาระการเรียนรู้</a:t>
            </a:r>
            <a:endParaRPr lang="th-TH" smtClean="0"/>
          </a:p>
        </p:txBody>
      </p:sp>
      <p:sp>
        <p:nvSpPr>
          <p:cNvPr id="1064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9.1 </a:t>
            </a:r>
            <a:r>
              <a:rPr lang="th-TH" smtClean="0"/>
              <a:t>ความหมายของเทคนิคการขาย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9.2 </a:t>
            </a:r>
            <a:r>
              <a:rPr lang="th-TH" smtClean="0"/>
              <a:t>ความสำคัญของเทคนิคการขาย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9.3 </a:t>
            </a:r>
            <a:r>
              <a:rPr lang="th-TH" smtClean="0"/>
              <a:t>กระบวนการขาย</a:t>
            </a:r>
            <a:endParaRPr lang="en-US" sz="2000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ผลการเรียนรู้ที่คาดหวัง</a:t>
            </a:r>
            <a:endParaRPr lang="th-TH" smtClean="0"/>
          </a:p>
        </p:txBody>
      </p:sp>
      <p:sp>
        <p:nvSpPr>
          <p:cNvPr id="1075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อธิบายความหมายของเทคนิคการขายได้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อธิบายความสำคัญของเทคนิคการขายได้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อธิบายกระบวนการขายได้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sp>
        <p:nvSpPr>
          <p:cNvPr id="108547" name="Oval 2"/>
          <p:cNvSpPr>
            <a:spLocks noChangeArrowheads="1"/>
          </p:cNvSpPr>
          <p:nvPr/>
        </p:nvSpPr>
        <p:spPr bwMode="auto">
          <a:xfrm>
            <a:off x="3429000" y="3286125"/>
            <a:ext cx="2508250" cy="815975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1800" b="1">
                <a:latin typeface="Angsana New" pitchFamily="18" charset="-34"/>
              </a:rPr>
              <a:t>เทคนิคการขาย</a:t>
            </a:r>
            <a:endParaRPr lang="th-TH"/>
          </a:p>
        </p:txBody>
      </p:sp>
      <p:sp>
        <p:nvSpPr>
          <p:cNvPr id="108548" name="AutoShape 3"/>
          <p:cNvSpPr>
            <a:spLocks noChangeArrowheads="1"/>
          </p:cNvSpPr>
          <p:nvPr/>
        </p:nvSpPr>
        <p:spPr bwMode="auto">
          <a:xfrm>
            <a:off x="5343525" y="2181225"/>
            <a:ext cx="1724025" cy="5445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9.1 </a:t>
            </a:r>
            <a:r>
              <a:rPr lang="th-TH" sz="1400" b="1">
                <a:latin typeface="Angsana New" pitchFamily="18" charset="-34"/>
              </a:rPr>
              <a:t>ความหมายของเทคนิคการขาย</a:t>
            </a:r>
            <a:endParaRPr lang="th-TH"/>
          </a:p>
        </p:txBody>
      </p:sp>
      <p:sp>
        <p:nvSpPr>
          <p:cNvPr id="108549" name="AutoShape 4"/>
          <p:cNvSpPr>
            <a:spLocks noChangeArrowheads="1"/>
          </p:cNvSpPr>
          <p:nvPr/>
        </p:nvSpPr>
        <p:spPr bwMode="auto">
          <a:xfrm>
            <a:off x="1963738" y="2781300"/>
            <a:ext cx="1665287" cy="4381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9.3 </a:t>
            </a:r>
            <a:r>
              <a:rPr lang="th-TH" sz="1400" b="1">
                <a:latin typeface="Angsana New" pitchFamily="18" charset="-34"/>
              </a:rPr>
              <a:t>กระบวนการขาย</a:t>
            </a:r>
            <a:endParaRPr lang="th-TH"/>
          </a:p>
        </p:txBody>
      </p:sp>
      <p:sp>
        <p:nvSpPr>
          <p:cNvPr id="108550" name="AutoShape 5"/>
          <p:cNvSpPr>
            <a:spLocks noChangeArrowheads="1"/>
          </p:cNvSpPr>
          <p:nvPr/>
        </p:nvSpPr>
        <p:spPr bwMode="auto">
          <a:xfrm>
            <a:off x="4375150" y="4735513"/>
            <a:ext cx="2103438" cy="4762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9.2 </a:t>
            </a:r>
            <a:r>
              <a:rPr lang="th-TH" sz="1400" b="1">
                <a:latin typeface="Angsana New" pitchFamily="18" charset="-34"/>
              </a:rPr>
              <a:t>ความสำคัญของเทคนิคการขาย</a:t>
            </a:r>
            <a:endParaRPr lang="en-US" sz="1400" b="1">
              <a:latin typeface="Angsana New" pitchFamily="18" charset="-34"/>
            </a:endParaRPr>
          </a:p>
          <a:p>
            <a:endParaRPr lang="th-TH"/>
          </a:p>
        </p:txBody>
      </p:sp>
      <p:cxnSp>
        <p:nvCxnSpPr>
          <p:cNvPr id="108551" name="AutoShape 6"/>
          <p:cNvCxnSpPr>
            <a:cxnSpLocks noChangeShapeType="1"/>
          </p:cNvCxnSpPr>
          <p:nvPr/>
        </p:nvCxnSpPr>
        <p:spPr bwMode="auto">
          <a:xfrm flipV="1">
            <a:off x="5222875" y="2781300"/>
            <a:ext cx="652463" cy="492125"/>
          </a:xfrm>
          <a:prstGeom prst="straightConnector1">
            <a:avLst/>
          </a:prstGeom>
          <a:noFill/>
          <a:ln w="12700">
            <a:solidFill>
              <a:srgbClr val="8064A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52" name="AutoShape 7"/>
          <p:cNvCxnSpPr>
            <a:cxnSpLocks noChangeShapeType="1"/>
          </p:cNvCxnSpPr>
          <p:nvPr/>
        </p:nvCxnSpPr>
        <p:spPr bwMode="auto">
          <a:xfrm>
            <a:off x="4778375" y="4167188"/>
            <a:ext cx="565150" cy="557212"/>
          </a:xfrm>
          <a:prstGeom prst="straightConnector1">
            <a:avLst/>
          </a:prstGeom>
          <a:noFill/>
          <a:ln w="12700">
            <a:solidFill>
              <a:srgbClr val="8064A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08553" name="AutoShape 8"/>
          <p:cNvCxnSpPr>
            <a:cxnSpLocks noChangeShapeType="1"/>
          </p:cNvCxnSpPr>
          <p:nvPr/>
        </p:nvCxnSpPr>
        <p:spPr bwMode="auto">
          <a:xfrm flipH="1" flipV="1">
            <a:off x="2600325" y="3286125"/>
            <a:ext cx="828675" cy="358775"/>
          </a:xfrm>
          <a:prstGeom prst="straightConnector1">
            <a:avLst/>
          </a:prstGeom>
          <a:noFill/>
          <a:ln w="12700">
            <a:solidFill>
              <a:srgbClr val="8064A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en-US" b="1" smtClean="0">
                <a:cs typeface="Angsana New" pitchFamily="18" charset="-34"/>
              </a:rPr>
              <a:t>9.1 </a:t>
            </a:r>
            <a:r>
              <a:rPr lang="th-TH" b="1" smtClean="0"/>
              <a:t>ความหมายของเทคนิคการขาย</a:t>
            </a:r>
            <a:endParaRPr lang="th-TH" smtClean="0"/>
          </a:p>
        </p:txBody>
      </p:sp>
      <p:sp>
        <p:nvSpPr>
          <p:cNvPr id="1095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เทคนิคการขาย</a:t>
            </a:r>
            <a:r>
              <a:rPr lang="en-US" b="1" smtClean="0">
                <a:cs typeface="Cordia New" pitchFamily="34" charset="-34"/>
              </a:rPr>
              <a:t> (Selling Technique)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smtClean="0"/>
              <a:t>คือ วิธีการขายที่พนักงานขายใช้ความสามารถส่วนตัวหรือใช้ศิลปะในการชนะใจลูกค้า โดยให้ความรู้สึกว่าลูกค้านั้นมีความสำคัญต่อผู้ขายมาก พนักงานขายที่ปฏิบัติหน้าที่อย่างมีประสิทธิภาพนั้นถือว่า เป็นบุคลากรที่สำคัญขององค์กรธุรกิจทุกประเภท และการจะเป็นพนักงานขายมืออาชีพได้นั้น จำเป็นต้องเรียนรู้และฝึกทักษะในด้านเทคนิคการขายอย่างสม่ำเสมอเพื่อให้ปฏิบัติงานได้อย่างถูกต้องเหมาะสม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 9.2 </a:t>
            </a:r>
            <a:r>
              <a:rPr lang="th-TH" b="1" smtClean="0"/>
              <a:t>ความสำคัญของเทคนิคการขาย</a:t>
            </a:r>
            <a:endParaRPr lang="th-TH" smtClean="0"/>
          </a:p>
        </p:txBody>
      </p:sp>
      <p:sp>
        <p:nvSpPr>
          <p:cNvPr id="1105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ธรรมชาติที่ทรงพลังของตลาดกับความโลเลของลูกค้า ทำให้ต้องอาศัยเทคนิคการขายที่ยืดหยุ่นเสมอ โดยเลือกว่าเทคนิคใดใช้ได้ผล ที่ไหนและเมื่อไร อะไรก็ตามที่นำมาซึ่งความเปลี่ยนแปลงหรือผลักดันให้เกิดการพัฒนาวิธีการในระหว่างการแสวงหาความเป็นเลิศนี้ ล้วนมีประโยชน์ทั้งสิ้น เพราะไม่มี วิธีการขายที่ถูกต้องแน่นอนตายตัวเพียงวิธีเดียว ประเด็นอยู่ที่แนวทางที่ใช้ได้ผลกับลูกค้าเป้าหมายหรือลูกค้าเฉพาะคนใดคนหนึ่งในวันนี้ ส่วนพรุ่งนี้หรือสัปดาห์หน้าอาจจะต้องใช้วิธีที่ปรับเปลี่ยนมาแล้ว และในปีถัดไปก็ยังต้องทำเช่นนั้นอีกอย่างแน่นอน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en-US" b="1" smtClean="0">
                <a:cs typeface="Angsana New" pitchFamily="18" charset="-34"/>
              </a:rPr>
              <a:t>9.3 กระบวนการขาย</a:t>
            </a:r>
            <a:endParaRPr lang="th-TH" smtClean="0"/>
          </a:p>
        </p:txBody>
      </p:sp>
      <p:sp>
        <p:nvSpPr>
          <p:cNvPr id="1116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pic>
        <p:nvPicPr>
          <p:cNvPr id="111620" name="ไดอะแกรม 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138" r="-9097"/>
          <a:stretch>
            <a:fillRect/>
          </a:stretch>
        </p:blipFill>
        <p:spPr bwMode="auto">
          <a:xfrm>
            <a:off x="3000375" y="1714500"/>
            <a:ext cx="3703638" cy="4141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</a:t>
            </a:r>
            <a:r>
              <a:rPr lang="en-US" b="1" smtClean="0">
                <a:cs typeface="Angsana New" pitchFamily="18" charset="-34"/>
              </a:rPr>
              <a:t> </a:t>
            </a:r>
            <a:r>
              <a:rPr lang="th-TH" b="1" smtClean="0"/>
              <a:t>การแสวงหาลูกค้า</a:t>
            </a:r>
            <a:r>
              <a:rPr lang="th-TH" smtClean="0"/>
              <a:t> </a:t>
            </a:r>
            <a:r>
              <a:rPr lang="en-US" b="1" smtClean="0">
                <a:cs typeface="Angsana New" pitchFamily="18" charset="-34"/>
              </a:rPr>
              <a:t>(Prospecting)</a:t>
            </a:r>
            <a:r>
              <a:rPr lang="en-US" smtClean="0">
                <a:cs typeface="Angsana New" pitchFamily="18" charset="-34"/>
              </a:rPr>
              <a:t> </a:t>
            </a:r>
            <a:endParaRPr lang="th-TH" smtClean="0"/>
          </a:p>
        </p:txBody>
      </p:sp>
      <p:sp>
        <p:nvSpPr>
          <p:cNvPr id="1126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                 (1) </a:t>
            </a:r>
            <a:r>
              <a:rPr lang="th-TH" b="1" i="1" smtClean="0"/>
              <a:t>วิธีการโซ่ไม่มีปลาย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                 (2) </a:t>
            </a:r>
            <a:r>
              <a:rPr lang="th-TH" b="1" i="1" smtClean="0"/>
              <a:t>วิธีศูนย์อิทธิพล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                 (3) </a:t>
            </a:r>
            <a:r>
              <a:rPr lang="th-TH" b="1" i="1" smtClean="0"/>
              <a:t>วิธีการสังเกตส่วนตัว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                 (4) </a:t>
            </a:r>
            <a:r>
              <a:rPr lang="th-TH" b="1" i="1" smtClean="0"/>
              <a:t>วิธีการเพื่อนพนักงานขายหน้าใหม่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                 (5) </a:t>
            </a:r>
            <a:r>
              <a:rPr lang="th-TH" b="1" i="1" smtClean="0"/>
              <a:t>วิธีการตระเวนหาลูกค้า</a:t>
            </a:r>
            <a:r>
              <a:rPr lang="th-TH" i="1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                 (6) </a:t>
            </a:r>
            <a:r>
              <a:rPr lang="th-TH" b="1" i="1" smtClean="0"/>
              <a:t>วิธีการใช้จดหมายหรือโทรศัพท์ติดต่อโดยตรง</a:t>
            </a:r>
            <a:r>
              <a:rPr lang="th-TH" smtClean="0"/>
              <a:t>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1.4  </a:t>
            </a:r>
            <a:r>
              <a:rPr lang="th-TH" b="1" smtClean="0"/>
              <a:t>ความหมายและความสำคัญของการตลาด</a:t>
            </a:r>
            <a:endParaRPr lang="th-TH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สมาคมการตลาดแห่งสหรัฐอเมริกา</a:t>
            </a:r>
            <a:r>
              <a:rPr lang="en-US" smtClean="0">
                <a:cs typeface="Cordia New" pitchFamily="34" charset="-34"/>
              </a:rPr>
              <a:t> (The American Marketing Association = AMA.)  </a:t>
            </a:r>
            <a:r>
              <a:rPr lang="th-TH" smtClean="0"/>
              <a:t>ได้ให้ความหมายของการตลาด ไว้ว่า</a:t>
            </a:r>
            <a:r>
              <a:rPr lang="th-TH" b="1" smtClean="0"/>
              <a:t> การตลาด</a:t>
            </a:r>
            <a:r>
              <a:rPr lang="th-TH" smtClean="0"/>
              <a:t> หมายถึง</a:t>
            </a:r>
            <a:r>
              <a:rPr lang="en-US" smtClean="0">
                <a:cs typeface="Cordia New" pitchFamily="34" charset="-34"/>
              </a:rPr>
              <a:t> “</a:t>
            </a:r>
            <a:r>
              <a:rPr lang="th-TH" smtClean="0"/>
              <a:t>กิจกรรมทางธุรกิจที่ทำให้สินค้าและบริการผ่านจากผู้ผลิตไปยัง ผู้บริโภค เพื่อสนองตอบความต้องการและทำให้ผู้บริโภคเกิดความพึงพอใจและขณะเดียวกัน ก็บรรลุวัตถุประสงค์ของกิจการด้วย</a:t>
            </a: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</a:t>
            </a:r>
            <a:r>
              <a:rPr lang="en-US" b="1" smtClean="0">
                <a:cs typeface="Angsana New" pitchFamily="18" charset="-34"/>
              </a:rPr>
              <a:t> </a:t>
            </a:r>
            <a:r>
              <a:rPr lang="th-TH" b="1" smtClean="0"/>
              <a:t>การเตรียมตัวก่อนเข้าพบ</a:t>
            </a:r>
            <a:r>
              <a:rPr lang="en-US" b="1" smtClean="0">
                <a:cs typeface="Angsana New" pitchFamily="18" charset="-34"/>
              </a:rPr>
              <a:t> (Pre approach)</a:t>
            </a:r>
            <a:r>
              <a:rPr lang="en-US" smtClean="0">
                <a:cs typeface="Angsana New" pitchFamily="18" charset="-34"/>
              </a:rPr>
              <a:t> </a:t>
            </a:r>
            <a:endParaRPr lang="th-TH" smtClean="0"/>
          </a:p>
        </p:txBody>
      </p:sp>
      <p:sp>
        <p:nvSpPr>
          <p:cNvPr id="1136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วัตถุประสงค์ของการเตรียมตัวก่อนเข้าพบ</a:t>
            </a:r>
            <a:r>
              <a:rPr lang="en-US" b="1" smtClean="0">
                <a:cs typeface="Cordia New" pitchFamily="34" charset="-34"/>
              </a:rPr>
              <a:t/>
            </a:r>
            <a:br>
              <a:rPr lang="en-US" b="1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เพื่อให้พนักงานขายเกิดความเชื่อมั่นในตนเองมากขึ้น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เพื่อลดความผิดพลาดที่อาจจะเกิดขึ้น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เพื่อให้ได้ข้อมูลเพื่อสร้างหรือกำหนดแผนงานการเสนอขายที่ดี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4. </a:t>
            </a:r>
            <a:r>
              <a:rPr lang="th-TH" smtClean="0"/>
              <a:t>เพื่อให้ได้ข้อมูลเพิ่มเติม และตัดสินว่าผู้มุ่งหวังอยู่ในเกณฑ์ว่าควรเข้าพบหรือไม่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 5. </a:t>
            </a:r>
            <a:r>
              <a:rPr lang="th-TH" smtClean="0"/>
              <a:t>เพื่อเกิดแนวคิดที่จะใช้วิธีที่ดีที่สุดในการเข้าพบผู้มุ่งหวัง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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th-TH" b="1" smtClean="0"/>
              <a:t>การเข้าพบ</a:t>
            </a:r>
            <a:r>
              <a:rPr lang="en-US" b="1" smtClean="0">
                <a:cs typeface="Angsana New" pitchFamily="18" charset="-34"/>
              </a:rPr>
              <a:t> (Approach)</a:t>
            </a:r>
            <a:r>
              <a:rPr lang="en-US" smtClean="0">
                <a:cs typeface="Angsana New" pitchFamily="18" charset="-34"/>
              </a:rPr>
              <a:t> </a:t>
            </a:r>
            <a:endParaRPr lang="th-TH" smtClean="0"/>
          </a:p>
        </p:txBody>
      </p:sp>
      <p:sp>
        <p:nvSpPr>
          <p:cNvPr id="1146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th-TH" b="1" i="1" smtClean="0"/>
              <a:t>การเข้าพบด้วยการแนะนำตัวเอง</a:t>
            </a:r>
            <a:r>
              <a:rPr lang="en-US" b="1" i="1" smtClean="0">
                <a:cs typeface="Cordia New" pitchFamily="34" charset="-34"/>
              </a:rPr>
              <a:t> (Introduction Approach)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i="1" smtClean="0"/>
              <a:t>การเข้าพบโดยอ้างถึงบุคคล</a:t>
            </a:r>
            <a:r>
              <a:rPr lang="en-US" b="1" i="1" smtClean="0">
                <a:cs typeface="Cordia New" pitchFamily="34" charset="-34"/>
              </a:rPr>
              <a:t> (Reference Approach)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i="1" smtClean="0"/>
              <a:t>การเข้าพบโดยการยกย่อง</a:t>
            </a:r>
            <a:r>
              <a:rPr lang="en-US" b="1" i="1" smtClean="0">
                <a:cs typeface="Cordia New" pitchFamily="34" charset="-34"/>
              </a:rPr>
              <a:t> (Praise Approach)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i="1" smtClean="0"/>
              <a:t>การเข้าพบโดยใช้สินค้านำเสนอ</a:t>
            </a:r>
            <a:r>
              <a:rPr lang="en-US" b="1" i="1" smtClean="0">
                <a:cs typeface="Cordia New" pitchFamily="34" charset="-34"/>
              </a:rPr>
              <a:t> (Product Approach)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i="1" smtClean="0"/>
              <a:t>การเข้าพบโดยให้ของตอบแทน </a:t>
            </a:r>
            <a:r>
              <a:rPr lang="en-US" b="1" i="1" smtClean="0">
                <a:cs typeface="Cordia New" pitchFamily="34" charset="-34"/>
              </a:rPr>
              <a:t>(Premium Approach)</a:t>
            </a:r>
            <a:endParaRPr lang="en-US" sz="1800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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th-TH" b="1" smtClean="0"/>
              <a:t>การเสนอขาย</a:t>
            </a:r>
            <a:r>
              <a:rPr lang="en-US" b="1" smtClean="0">
                <a:cs typeface="Angsana New" pitchFamily="18" charset="-34"/>
              </a:rPr>
              <a:t> (Presentation) </a:t>
            </a:r>
            <a:endParaRPr lang="th-TH" smtClean="0"/>
          </a:p>
        </p:txBody>
      </p:sp>
      <p:sp>
        <p:nvSpPr>
          <p:cNvPr id="1157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i="1" smtClean="0"/>
              <a:t>การนำเสนอเพื่อสร้างความเชื่อมั่น </a:t>
            </a:r>
            <a:r>
              <a:rPr lang="en-US" b="1" i="1" smtClean="0">
                <a:cs typeface="Cordia New" pitchFamily="34" charset="-34"/>
              </a:rPr>
              <a:t>(Conviction)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th-TH" b="1" i="1" smtClean="0"/>
              <a:t>การนำเสนอเพื่อให้เกิดความชัดเจนและเข้าใจง่าย </a:t>
            </a:r>
            <a:r>
              <a:rPr lang="en-US" b="1" i="1" smtClean="0">
                <a:cs typeface="Cordia New" pitchFamily="34" charset="-34"/>
              </a:rPr>
              <a:t>(Clarity)</a:t>
            </a:r>
            <a:r>
              <a:rPr lang="en-US" b="1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th-TH" b="1" i="1" smtClean="0"/>
              <a:t>การนำเสนอเพื่อให้เกิดความสมบูรณ์ </a:t>
            </a:r>
            <a:r>
              <a:rPr lang="en-US" b="1" i="1" smtClean="0">
                <a:cs typeface="Cordia New" pitchFamily="34" charset="-34"/>
              </a:rPr>
              <a:t>(Completeness)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th-TH" b="1" i="1" smtClean="0"/>
              <a:t>การนำเสนอเพื่อขจัดคู่แข่งขัน </a:t>
            </a:r>
            <a:r>
              <a:rPr lang="en-US" b="1" i="1" smtClean="0">
                <a:cs typeface="Cordia New" pitchFamily="34" charset="-34"/>
              </a:rPr>
              <a:t>(Competition)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</p:txBody>
      </p:sp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</a:t>
            </a:r>
            <a:r>
              <a:rPr lang="en-US" dirty="0" smtClean="0"/>
              <a:t> </a:t>
            </a:r>
            <a:r>
              <a:rPr lang="th-TH" b="1" dirty="0" smtClean="0"/>
              <a:t>การเผชิญข้อโต้แย้ง</a:t>
            </a:r>
            <a:r>
              <a:rPr lang="en-US" b="1" dirty="0" smtClean="0"/>
              <a:t> (Handing Objection)</a:t>
            </a:r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1167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(1) </a:t>
            </a:r>
            <a:r>
              <a:rPr lang="th-TH" b="1" i="1" smtClean="0"/>
              <a:t>เทคนิคการปฏิเสธทางอ้อม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(2) </a:t>
            </a:r>
            <a:r>
              <a:rPr lang="th-TH" b="1" i="1" smtClean="0"/>
              <a:t>เทคนิคการใช้คำถาม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	(3) </a:t>
            </a:r>
            <a:r>
              <a:rPr lang="th-TH" b="1" i="1" smtClean="0"/>
              <a:t>เทคนิคบูมเมอแรง</a:t>
            </a:r>
            <a:r>
              <a:rPr lang="th-TH" smtClean="0"/>
              <a:t> 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	(4) </a:t>
            </a:r>
            <a:r>
              <a:rPr lang="th-TH" b="1" i="1" smtClean="0"/>
              <a:t>เทคนิคการชดเชยหรือยกจุดเด่น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(5) </a:t>
            </a:r>
            <a:r>
              <a:rPr lang="th-TH" b="1" i="1" smtClean="0"/>
              <a:t>เทคนิคการปฏิเสธโดยตรงหรือขัดแย้ง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 (6) </a:t>
            </a:r>
            <a:r>
              <a:rPr lang="th-TH" b="1" i="1" smtClean="0"/>
              <a:t>เทคนิคผ่านเลยไปหรือไม่ตอบ</a:t>
            </a:r>
            <a:endParaRPr lang="th-TH" smtClean="0"/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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th-TH" b="1" smtClean="0"/>
              <a:t>การปิดการขาย</a:t>
            </a:r>
            <a:r>
              <a:rPr lang="en-US" b="1" smtClean="0">
                <a:cs typeface="Angsana New" pitchFamily="18" charset="-34"/>
              </a:rPr>
              <a:t> (Closing the Sales)</a:t>
            </a:r>
            <a:r>
              <a:rPr lang="en-US" smtClean="0">
                <a:cs typeface="Angsana New" pitchFamily="18" charset="-34"/>
              </a:rPr>
              <a:t> 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(1) </a:t>
            </a:r>
            <a:r>
              <a:rPr lang="th-TH" b="1" i="1" dirty="0" smtClean="0"/>
              <a:t>การปิดการขายแบบใช้ของแถม</a:t>
            </a:r>
            <a:r>
              <a:rPr lang="en-US" b="1" i="1" dirty="0" smtClean="0"/>
              <a:t> (Premium close)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(2) </a:t>
            </a:r>
            <a:r>
              <a:rPr lang="th-TH" b="1" i="1" dirty="0" smtClean="0"/>
              <a:t>การเปิดการขายโดยการเปรียบเทียบระหว่างผลิตภัณฑ์สองชนิด</a:t>
            </a:r>
            <a:r>
              <a:rPr lang="en-US" b="1" i="1" dirty="0" smtClean="0"/>
              <a:t> (Contrasting advantages and disadvantage closing)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(3) </a:t>
            </a:r>
            <a:r>
              <a:rPr lang="th-TH" b="1" i="1" dirty="0" smtClean="0"/>
              <a:t>การปิดการขายโดยให้ลูกค้าเกิดความรู้สึกว่าเป็นเจ้าของสินค้าแล้ว</a:t>
            </a:r>
            <a:r>
              <a:rPr lang="en-US" b="1" i="1" dirty="0" smtClean="0"/>
              <a:t> (Contrasting ownership)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(4) </a:t>
            </a:r>
            <a:r>
              <a:rPr lang="th-TH" b="1" i="1" dirty="0" smtClean="0"/>
              <a:t>การปิดการขายโดยบอกลูกค้าว่าเป็นโอกาสสุดท้ายแล้ว</a:t>
            </a:r>
            <a:r>
              <a:rPr lang="en-US" b="1" i="1" dirty="0" smtClean="0"/>
              <a:t> (Last chance close)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(5) </a:t>
            </a:r>
            <a:r>
              <a:rPr lang="th-TH" b="1" i="1" dirty="0" smtClean="0"/>
              <a:t>การปิดการขายแบบคนอื่นมาเป็นเจ้าของไม่ได้ หรือการปิดการขายแบบของดีมีน้อย</a:t>
            </a:r>
            <a:r>
              <a:rPr lang="en-US" b="1" i="1" dirty="0" smtClean="0"/>
              <a:t> (Standing room - only close)</a:t>
            </a:r>
            <a:r>
              <a:rPr lang="en-US" b="1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(6) </a:t>
            </a:r>
            <a:r>
              <a:rPr lang="th-TH" b="1" i="1" dirty="0" smtClean="0"/>
              <a:t>การปิดการขายด้วยการทบทวนจุดขาย</a:t>
            </a:r>
            <a:r>
              <a:rPr lang="en-US" b="1" i="1" dirty="0" smtClean="0"/>
              <a:t> (Reviewing selling point close)</a:t>
            </a:r>
            <a:r>
              <a:rPr lang="en-US" dirty="0" smtClean="0"/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</a:t>
            </a:r>
            <a:r>
              <a:rPr lang="th-TH" b="1" i="1" dirty="0" smtClean="0"/>
              <a:t>การติดตามผลและบริการหลังการขาย</a:t>
            </a:r>
            <a:r>
              <a:rPr lang="en-US" b="1" i="1" dirty="0" smtClean="0"/>
              <a:t> (After Sales Activities)</a:t>
            </a:r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1187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i="1" smtClean="0"/>
              <a:t>การบริการ </a:t>
            </a:r>
            <a:r>
              <a:rPr lang="en-US" b="1" i="1" smtClean="0">
                <a:cs typeface="Cordia New" pitchFamily="34" charset="-34"/>
              </a:rPr>
              <a:t>(Service)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smtClean="0"/>
              <a:t>เป็นการสร้างความประทับใจให้แก่ลูกค้าและถือเป็นหัวใจสำคัญของการซื้อ</a:t>
            </a:r>
            <a:r>
              <a:rPr lang="en-US" smtClean="0">
                <a:cs typeface="Cordia New" pitchFamily="34" charset="-34"/>
              </a:rPr>
              <a:t>-</a:t>
            </a:r>
            <a:r>
              <a:rPr lang="th-TH" smtClean="0"/>
              <a:t>ขายในยุคปัจจุบันที่มีการแข่งขันสูงโดยเฉพาะธุรกิจที่ขายผลิตภัณฑ์ที่มีราคาสูงหรือผลิตภัณฑ์อุตสาหกรรม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th-TH" b="1" i="1" smtClean="0"/>
              <a:t>การบริการหลังการขาย </a:t>
            </a:r>
            <a:r>
              <a:rPr lang="en-US" b="1" i="1" smtClean="0">
                <a:cs typeface="Cordia New" pitchFamily="34" charset="-34"/>
              </a:rPr>
              <a:t>(After Sales Activities)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smtClean="0"/>
              <a:t>คือ ความรับผิดชอบของผู้ขายผลิตภัณฑ์ที่จะดูแล ตรวจสอบ แก้ไขหรือบำรุงรักษาตามเงื่อนไข กิจกรรมเหล่านี้ช่วยกระจายชื่อเสียงและสร้างภาพพจน์ที่ดีให้กับกิจการ เทคนิควิธีให้บริการหลังการขายมีหลายวิธี </a:t>
            </a:r>
          </a:p>
        </p:txBody>
      </p:sp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สาระการเรียนรู้</a:t>
            </a:r>
            <a:endParaRPr lang="th-TH" smtClean="0"/>
          </a:p>
        </p:txBody>
      </p:sp>
      <p:sp>
        <p:nvSpPr>
          <p:cNvPr id="1208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10.1 เทคโนโลยีกับธุรกิจ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10.2 </a:t>
            </a:r>
            <a:r>
              <a:rPr lang="th-TH" smtClean="0"/>
              <a:t>บทบาทของเทคโนโลยีในธุรกิจของงานขาย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10.3 </a:t>
            </a:r>
            <a:r>
              <a:rPr lang="th-TH" smtClean="0"/>
              <a:t>เครื่องมือทางเทคโนโลยีที่เกี่ยวข้องกับงานขาย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10.4 พาณิชย์อิเล็กทรอนิกส์  (e-Commerce)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10.5 </a:t>
            </a:r>
            <a:r>
              <a:rPr lang="th-TH" smtClean="0"/>
              <a:t>รูปแบบของธุรกิจในตลาดอิเล็กทรอนิกส์ </a:t>
            </a:r>
            <a:r>
              <a:rPr lang="en-US" smtClean="0">
                <a:cs typeface="Cordia New" pitchFamily="34" charset="-34"/>
              </a:rPr>
              <a:t>(e-Marketing Business Model)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10.6 </a:t>
            </a:r>
            <a:r>
              <a:rPr lang="th-TH" smtClean="0"/>
              <a:t>อุปสรรคที่มีผลกระทบต่องานขายในตลาดออนไลน์</a:t>
            </a:r>
            <a:endParaRPr lang="en-US" sz="1800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ผลการเรียนรู้ที่คาดหวัง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/>
              <a:t> </a:t>
            </a:r>
            <a:r>
              <a:rPr lang="th-TH" dirty="0" smtClean="0">
                <a:cs typeface="+mj-cs"/>
              </a:rPr>
              <a:t>อธิบายความสัมพันธ์ของเทคโนโลยีกับธุรกิจได้</a:t>
            </a:r>
            <a:endParaRPr lang="en-US" dirty="0" smtClean="0">
              <a:cs typeface="+mj-cs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cs typeface="+mj-cs"/>
              </a:rPr>
              <a:t> </a:t>
            </a:r>
            <a:r>
              <a:rPr lang="th-TH" dirty="0" smtClean="0">
                <a:cs typeface="+mj-cs"/>
              </a:rPr>
              <a:t>อธิบายบทบาทของเทคโนโลยีในธุรกิจของงานขายได้</a:t>
            </a:r>
            <a:endParaRPr lang="en-US" dirty="0" smtClean="0">
              <a:cs typeface="+mj-cs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cs typeface="+mj-cs"/>
              </a:rPr>
              <a:t> </a:t>
            </a:r>
            <a:r>
              <a:rPr lang="th-TH" dirty="0" smtClean="0">
                <a:cs typeface="+mj-cs"/>
              </a:rPr>
              <a:t>บอกเครื่องมือทางเทคโนโลยีที่เกี่ยวข้องกับงานขายได้</a:t>
            </a:r>
            <a:endParaRPr lang="en-US" dirty="0" smtClean="0">
              <a:cs typeface="+mj-cs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cs typeface="+mj-cs"/>
              </a:rPr>
              <a:t> </a:t>
            </a:r>
            <a:r>
              <a:rPr lang="en-US" dirty="0" err="1" smtClean="0">
                <a:cs typeface="+mj-cs"/>
              </a:rPr>
              <a:t>อธิบายเรื่องพาณิชย์อิเล็กทรอนิกส์ได้</a:t>
            </a:r>
            <a:endParaRPr lang="en-US" dirty="0" smtClean="0">
              <a:cs typeface="+mj-cs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cs typeface="+mj-cs"/>
              </a:rPr>
              <a:t> </a:t>
            </a:r>
            <a:r>
              <a:rPr lang="th-TH" dirty="0" smtClean="0">
                <a:cs typeface="+mj-cs"/>
              </a:rPr>
              <a:t>บอกรูปแบบธุรกิจในตลาดอิเล็กทรอนิกส์ได้</a:t>
            </a:r>
            <a:endParaRPr lang="en-US" dirty="0" smtClean="0">
              <a:cs typeface="+mj-cs"/>
            </a:endParaRP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dirty="0" smtClean="0">
                <a:cs typeface="+mj-cs"/>
              </a:rPr>
              <a:t> </a:t>
            </a:r>
            <a:r>
              <a:rPr lang="th-TH" dirty="0" smtClean="0">
                <a:cs typeface="+mj-cs"/>
              </a:rPr>
              <a:t>บอกอุปสรรคที่มีผลกระทบต่องานขายในตลาดออนไลน์ได้</a:t>
            </a:r>
            <a:endParaRPr lang="en-US" dirty="0" smtClean="0">
              <a:cs typeface="+mj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sp>
        <p:nvSpPr>
          <p:cNvPr id="122883" name="Oval 2"/>
          <p:cNvSpPr>
            <a:spLocks noChangeArrowheads="1"/>
          </p:cNvSpPr>
          <p:nvPr/>
        </p:nvSpPr>
        <p:spPr bwMode="auto">
          <a:xfrm>
            <a:off x="3286125" y="3214688"/>
            <a:ext cx="2508250" cy="1212850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1600" b="1">
                <a:solidFill>
                  <a:srgbClr val="1F497D"/>
                </a:solidFill>
                <a:latin typeface="Angsana New" pitchFamily="18" charset="-34"/>
              </a:rPr>
              <a:t>ความรู้เกี่ยวกับเทคโนโลยีทันสมัยที่เกี่ยวข้องกับงานขาย</a:t>
            </a:r>
            <a:endParaRPr lang="en-US" sz="1600">
              <a:solidFill>
                <a:srgbClr val="FFFF00"/>
              </a:solidFill>
              <a:latin typeface="Cordia New" pitchFamily="34" charset="-34"/>
              <a:ea typeface="Angsana New" pitchFamily="18" charset="-34"/>
              <a:cs typeface="Cordia New" pitchFamily="34" charset="-34"/>
            </a:endParaRPr>
          </a:p>
          <a:p>
            <a:endParaRPr lang="th-TH"/>
          </a:p>
        </p:txBody>
      </p:sp>
      <p:sp>
        <p:nvSpPr>
          <p:cNvPr id="122884" name="AutoShape 3"/>
          <p:cNvSpPr>
            <a:spLocks noChangeArrowheads="1"/>
          </p:cNvSpPr>
          <p:nvPr/>
        </p:nvSpPr>
        <p:spPr bwMode="auto">
          <a:xfrm>
            <a:off x="3617913" y="5075238"/>
            <a:ext cx="1722437" cy="5334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10.4 </a:t>
            </a:r>
            <a:r>
              <a:rPr lang="th-TH" sz="1400" b="1">
                <a:latin typeface="Angsana New" pitchFamily="18" charset="-34"/>
              </a:rPr>
              <a:t>พาณิชย์อิเล็กทรอนิกส์</a:t>
            </a:r>
          </a:p>
          <a:p>
            <a:endParaRPr lang="th-TH"/>
          </a:p>
        </p:txBody>
      </p:sp>
      <p:sp>
        <p:nvSpPr>
          <p:cNvPr id="122885" name="AutoShape 4"/>
          <p:cNvSpPr>
            <a:spLocks noChangeArrowheads="1"/>
          </p:cNvSpPr>
          <p:nvPr/>
        </p:nvSpPr>
        <p:spPr bwMode="auto">
          <a:xfrm>
            <a:off x="5794375" y="4192588"/>
            <a:ext cx="1951038" cy="7604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600" b="1">
                <a:latin typeface="Angsana New" pitchFamily="18" charset="-34"/>
              </a:rPr>
              <a:t>10.3</a:t>
            </a:r>
            <a:r>
              <a:rPr lang="th-TH" sz="1400" b="1">
                <a:latin typeface="Angsana New" pitchFamily="18" charset="-34"/>
              </a:rPr>
              <a:t> เครื่องมือทางเทคโนโลยี</a:t>
            </a:r>
            <a:br>
              <a:rPr lang="th-TH" sz="1400" b="1">
                <a:latin typeface="Angsana New" pitchFamily="18" charset="-34"/>
              </a:rPr>
            </a:br>
            <a:r>
              <a:rPr lang="th-TH" sz="1400" b="1">
                <a:latin typeface="Angsana New" pitchFamily="18" charset="-34"/>
              </a:rPr>
              <a:t>ที่เกี่ยวข้องกับงานขาย</a:t>
            </a:r>
            <a:endParaRPr lang="th-TH"/>
          </a:p>
        </p:txBody>
      </p:sp>
      <p:sp>
        <p:nvSpPr>
          <p:cNvPr id="122886" name="AutoShape 5"/>
          <p:cNvSpPr>
            <a:spLocks noChangeArrowheads="1"/>
          </p:cNvSpPr>
          <p:nvPr/>
        </p:nvSpPr>
        <p:spPr bwMode="auto">
          <a:xfrm>
            <a:off x="1277938" y="4192588"/>
            <a:ext cx="1763712" cy="8826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999999"/>
              </a:gs>
            </a:gsLst>
            <a:lin ang="54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10.5 </a:t>
            </a:r>
            <a:r>
              <a:rPr lang="th-TH" sz="1400" b="1">
                <a:latin typeface="Angsana New" pitchFamily="18" charset="-34"/>
              </a:rPr>
              <a:t>รูปแบบของธุรกิจในตลาดอิเล็กทรอนิกส์</a:t>
            </a:r>
            <a:endParaRPr lang="th-TH"/>
          </a:p>
        </p:txBody>
      </p:sp>
      <p:sp>
        <p:nvSpPr>
          <p:cNvPr id="122887" name="AutoShape 6"/>
          <p:cNvSpPr>
            <a:spLocks noChangeArrowheads="1"/>
          </p:cNvSpPr>
          <p:nvPr/>
        </p:nvSpPr>
        <p:spPr bwMode="auto">
          <a:xfrm>
            <a:off x="6234113" y="2747963"/>
            <a:ext cx="1722437" cy="8001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10.2 </a:t>
            </a:r>
            <a:r>
              <a:rPr lang="th-TH" sz="1400" b="1">
                <a:latin typeface="Angsana New" pitchFamily="18" charset="-34"/>
              </a:rPr>
              <a:t>บทบาทของเทคโนโลยีใน</a:t>
            </a:r>
            <a:r>
              <a:rPr lang="en-US" sz="1400" b="1">
                <a:latin typeface="Angsana New" pitchFamily="18" charset="-34"/>
              </a:rPr>
              <a:t>   </a:t>
            </a:r>
            <a:r>
              <a:rPr lang="en-US" sz="2000" b="1">
                <a:latin typeface="Angsana New" pitchFamily="18" charset="-34"/>
              </a:rPr>
              <a:t/>
            </a:r>
            <a:br>
              <a:rPr lang="en-US" sz="2000" b="1">
                <a:latin typeface="Angsana New" pitchFamily="18" charset="-34"/>
              </a:rPr>
            </a:br>
            <a:r>
              <a:rPr lang="th-TH" sz="1400" b="1">
                <a:latin typeface="Angsana New" pitchFamily="18" charset="-34"/>
              </a:rPr>
              <a:t>ธุรกิจของงานขาย</a:t>
            </a:r>
            <a:endParaRPr lang="en-US" sz="1400" b="1">
              <a:latin typeface="Angsana New" pitchFamily="18" charset="-34"/>
            </a:endParaRPr>
          </a:p>
          <a:p>
            <a:pPr lvl="1">
              <a:spcAft>
                <a:spcPts val="1000"/>
              </a:spcAft>
            </a:pPr>
            <a:r>
              <a:rPr lang="th-TH" sz="1400" b="1">
                <a:latin typeface="Angsana New" pitchFamily="18" charset="-34"/>
              </a:rPr>
              <a:t/>
            </a:r>
            <a:br>
              <a:rPr lang="th-TH" sz="1400" b="1">
                <a:latin typeface="Angsana New" pitchFamily="18" charset="-34"/>
              </a:rPr>
            </a:br>
            <a:endParaRPr lang="th-TH"/>
          </a:p>
        </p:txBody>
      </p:sp>
      <p:sp>
        <p:nvSpPr>
          <p:cNvPr id="122888" name="AutoShape 7"/>
          <p:cNvSpPr>
            <a:spLocks noChangeArrowheads="1"/>
          </p:cNvSpPr>
          <p:nvPr/>
        </p:nvSpPr>
        <p:spPr bwMode="auto">
          <a:xfrm>
            <a:off x="5238750" y="1768475"/>
            <a:ext cx="1900238" cy="5270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10.1 </a:t>
            </a:r>
            <a:r>
              <a:rPr lang="th-TH" sz="1400" b="1">
                <a:latin typeface="Angsana New" pitchFamily="18" charset="-34"/>
              </a:rPr>
              <a:t>เทคโนโลยีกับธุรกิจ</a:t>
            </a:r>
            <a:endParaRPr lang="th-TH"/>
          </a:p>
        </p:txBody>
      </p:sp>
      <p:sp>
        <p:nvSpPr>
          <p:cNvPr id="122889" name="AutoShape 8"/>
          <p:cNvSpPr>
            <a:spLocks noChangeArrowheads="1"/>
          </p:cNvSpPr>
          <p:nvPr/>
        </p:nvSpPr>
        <p:spPr bwMode="auto">
          <a:xfrm>
            <a:off x="1154113" y="1946275"/>
            <a:ext cx="1979612" cy="80168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10.6</a:t>
            </a:r>
            <a:r>
              <a:rPr lang="en-US" sz="1100" b="1">
                <a:latin typeface="Cordia New" pitchFamily="34" charset="-34"/>
                <a:ea typeface="Angsana New" pitchFamily="18" charset="-34"/>
                <a:cs typeface="Cordia New" pitchFamily="34" charset="-34"/>
              </a:rPr>
              <a:t> </a:t>
            </a:r>
            <a:r>
              <a:rPr lang="th-TH" sz="1400" b="1">
                <a:latin typeface="Angsana New" pitchFamily="18" charset="-34"/>
              </a:rPr>
              <a:t>อุปสรรคที่มีผลกระทบต่อ</a:t>
            </a:r>
            <a:br>
              <a:rPr lang="th-TH" sz="1400" b="1">
                <a:latin typeface="Angsana New" pitchFamily="18" charset="-34"/>
              </a:rPr>
            </a:br>
            <a:r>
              <a:rPr lang="th-TH" sz="1400" b="1">
                <a:latin typeface="Angsana New" pitchFamily="18" charset="-34"/>
              </a:rPr>
              <a:t>งานขายในตลาดออนไลน์</a:t>
            </a:r>
            <a:endParaRPr lang="en-US" sz="1400" b="1">
              <a:latin typeface="Angsana New" pitchFamily="18" charset="-34"/>
            </a:endParaRPr>
          </a:p>
          <a:p>
            <a:endParaRPr lang="th-TH"/>
          </a:p>
        </p:txBody>
      </p:sp>
      <p:cxnSp>
        <p:nvCxnSpPr>
          <p:cNvPr id="122890" name="AutoShape 9"/>
          <p:cNvCxnSpPr>
            <a:cxnSpLocks noChangeShapeType="1"/>
          </p:cNvCxnSpPr>
          <p:nvPr/>
        </p:nvCxnSpPr>
        <p:spPr bwMode="auto">
          <a:xfrm flipV="1">
            <a:off x="4852988" y="2386013"/>
            <a:ext cx="725487" cy="828675"/>
          </a:xfrm>
          <a:prstGeom prst="straightConnector1">
            <a:avLst/>
          </a:prstGeom>
          <a:noFill/>
          <a:ln w="1905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1" name="AutoShape 10"/>
          <p:cNvCxnSpPr>
            <a:cxnSpLocks noChangeShapeType="1"/>
          </p:cNvCxnSpPr>
          <p:nvPr/>
        </p:nvCxnSpPr>
        <p:spPr bwMode="auto">
          <a:xfrm flipV="1">
            <a:off x="5591175" y="3311525"/>
            <a:ext cx="588963" cy="147638"/>
          </a:xfrm>
          <a:prstGeom prst="straightConnector1">
            <a:avLst/>
          </a:prstGeom>
          <a:noFill/>
          <a:ln w="1905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2" name="AutoShape 11"/>
          <p:cNvCxnSpPr>
            <a:cxnSpLocks noChangeShapeType="1"/>
          </p:cNvCxnSpPr>
          <p:nvPr/>
        </p:nvCxnSpPr>
        <p:spPr bwMode="auto">
          <a:xfrm>
            <a:off x="5238750" y="4340225"/>
            <a:ext cx="555625" cy="312738"/>
          </a:xfrm>
          <a:prstGeom prst="straightConnector1">
            <a:avLst/>
          </a:prstGeom>
          <a:noFill/>
          <a:ln w="1905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3" name="AutoShape 12"/>
          <p:cNvCxnSpPr>
            <a:cxnSpLocks noChangeShapeType="1"/>
          </p:cNvCxnSpPr>
          <p:nvPr/>
        </p:nvCxnSpPr>
        <p:spPr bwMode="auto">
          <a:xfrm>
            <a:off x="4651375" y="4427538"/>
            <a:ext cx="12700" cy="647700"/>
          </a:xfrm>
          <a:prstGeom prst="straightConnector1">
            <a:avLst/>
          </a:prstGeom>
          <a:noFill/>
          <a:ln w="1905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4" name="AutoShape 13"/>
          <p:cNvCxnSpPr>
            <a:cxnSpLocks noChangeShapeType="1"/>
          </p:cNvCxnSpPr>
          <p:nvPr/>
        </p:nvCxnSpPr>
        <p:spPr bwMode="auto">
          <a:xfrm flipH="1">
            <a:off x="2971800" y="4340225"/>
            <a:ext cx="646113" cy="212725"/>
          </a:xfrm>
          <a:prstGeom prst="straightConnector1">
            <a:avLst/>
          </a:prstGeom>
          <a:noFill/>
          <a:ln w="1905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895" name="AutoShape 14"/>
          <p:cNvCxnSpPr>
            <a:cxnSpLocks noChangeShapeType="1"/>
          </p:cNvCxnSpPr>
          <p:nvPr/>
        </p:nvCxnSpPr>
        <p:spPr bwMode="auto">
          <a:xfrm flipH="1" flipV="1">
            <a:off x="3133725" y="2747963"/>
            <a:ext cx="728663" cy="563562"/>
          </a:xfrm>
          <a:prstGeom prst="straightConnector1">
            <a:avLst/>
          </a:prstGeom>
          <a:noFill/>
          <a:ln w="1905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Phillip Kotler (</a:t>
            </a:r>
            <a:r>
              <a:rPr lang="th-TH" b="1" smtClean="0"/>
              <a:t>ฟิลลิป คอตเลอร์</a:t>
            </a:r>
            <a:r>
              <a:rPr lang="en-US" b="1" smtClean="0">
                <a:cs typeface="Cordia New" pitchFamily="34" charset="-34"/>
              </a:rPr>
              <a:t>)</a:t>
            </a:r>
            <a:r>
              <a:rPr lang="en-US" smtClean="0">
                <a:cs typeface="Cordia New" pitchFamily="34" charset="-34"/>
              </a:rPr>
              <a:t>  </a:t>
            </a:r>
            <a:r>
              <a:rPr lang="th-TH" smtClean="0"/>
              <a:t>ได้ให้คำจำกัดความไว้ในหนังสือ</a:t>
            </a:r>
            <a:r>
              <a:rPr lang="th-TH" b="1" i="1" smtClean="0"/>
              <a:t> การจัดการตลาด ฉบับสหัสวรรษ</a:t>
            </a:r>
            <a:r>
              <a:rPr lang="en-US" b="1" i="1" smtClean="0">
                <a:cs typeface="Cordia New" pitchFamily="34" charset="-34"/>
              </a:rPr>
              <a:t> (The Millennium Edition)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smtClean="0"/>
              <a:t>ไว้อย่างสั้น ๆ กระชับและมีความครอบคลุมดังนี้</a:t>
            </a:r>
            <a:r>
              <a:rPr lang="en-US" smtClean="0">
                <a:cs typeface="Cordia New" pitchFamily="34" charset="-34"/>
              </a:rPr>
              <a:t> </a:t>
            </a:r>
            <a:r>
              <a:rPr lang="th-TH" b="1" smtClean="0"/>
              <a:t>การตลาด</a:t>
            </a:r>
            <a:r>
              <a:rPr lang="th-TH" smtClean="0"/>
              <a:t> หมายถึง</a:t>
            </a:r>
            <a:r>
              <a:rPr lang="en-US" smtClean="0">
                <a:cs typeface="Cordia New" pitchFamily="34" charset="-34"/>
              </a:rPr>
              <a:t>  </a:t>
            </a:r>
            <a:r>
              <a:rPr lang="en-US" b="1" i="1" smtClean="0">
                <a:cs typeface="Cordia New" pitchFamily="34" charset="-34"/>
              </a:rPr>
              <a:t>“</a:t>
            </a:r>
            <a:r>
              <a:rPr lang="th-TH" b="1" i="1" smtClean="0"/>
              <a:t>การหาและการสนองความต้องการของมนุษย์ของสังคม</a:t>
            </a:r>
            <a:r>
              <a:rPr lang="en-US" b="1" i="1" smtClean="0">
                <a:cs typeface="Cordia New" pitchFamily="34" charset="-34"/>
              </a:rPr>
              <a:t>”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smtClean="0"/>
              <a:t>และยังให้คำนิยมของการตลาดที่สั้นไปกว่านี้อีกว่า </a:t>
            </a:r>
            <a:r>
              <a:rPr lang="en-US" b="1" i="1" smtClean="0">
                <a:cs typeface="Cordia New" pitchFamily="34" charset="-34"/>
              </a:rPr>
              <a:t>“</a:t>
            </a:r>
            <a:r>
              <a:rPr lang="th-TH" b="1" i="1" smtClean="0"/>
              <a:t>การตลาดหมายถึง การตอบสนองความต้องการที่เป็นประโยชน์</a:t>
            </a:r>
            <a:endParaRPr lang="th-TH" smtClean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en-US" b="1" smtClean="0">
                <a:cs typeface="Angsana New" pitchFamily="18" charset="-34"/>
              </a:rPr>
              <a:t>10.1 </a:t>
            </a:r>
            <a:r>
              <a:rPr lang="th-TH" b="1" smtClean="0"/>
              <a:t>เทคโนโลยีกับธุรกิจ</a:t>
            </a:r>
            <a:endParaRPr lang="th-TH" smtClean="0"/>
          </a:p>
        </p:txBody>
      </p:sp>
      <p:sp>
        <p:nvSpPr>
          <p:cNvPr id="1239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10.1.1 </a:t>
            </a:r>
            <a:r>
              <a:rPr lang="th-TH" b="1" smtClean="0"/>
              <a:t>ระบบสารสนเทศทางธุรกิจ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10.1.2 </a:t>
            </a:r>
            <a:r>
              <a:rPr lang="th-TH" b="1" smtClean="0"/>
              <a:t>ระบบสารสนเทศด้านการตลาด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b="1" dirty="0" smtClean="0"/>
              <a:t>10.2 </a:t>
            </a:r>
            <a:r>
              <a:rPr lang="th-TH" b="1" dirty="0" smtClean="0"/>
              <a:t>บทบาทของเทคโนโลยีในธุรกิจของงานขาย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การวางแผนการขาย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การจัดทำงบประมาณการขาย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การพยากรณ์ยอดขาย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err="1" smtClean="0"/>
              <a:t>การวิเคราะห์ผลงานการขาย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th-TH" dirty="0" smtClean="0">
                <a:cs typeface="+mj-cs"/>
              </a:rPr>
              <a:t>การวิเคราะห์ต้นทุนและกำไรจากการขาย</a:t>
            </a:r>
            <a:endParaRPr lang="en-US" dirty="0" smtClean="0">
              <a:cs typeface="+mj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 </a:t>
            </a:r>
            <a:r>
              <a:rPr lang="en-US" dirty="0" smtClean="0">
                <a:sym typeface="Wingdings"/>
              </a:rPr>
              <a:t></a:t>
            </a:r>
            <a:r>
              <a:rPr lang="en-US" b="1" dirty="0" smtClean="0"/>
              <a:t>10.3 </a:t>
            </a:r>
            <a:r>
              <a:rPr lang="th-TH" b="1" dirty="0" smtClean="0"/>
              <a:t>เครื่องมือทางเทคโนโลยีที่เกี่ยวข้องกับงาน</a:t>
            </a:r>
            <a:endParaRPr lang="th-TH" dirty="0"/>
          </a:p>
        </p:txBody>
      </p:sp>
      <p:sp>
        <p:nvSpPr>
          <p:cNvPr id="1259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 </a:t>
            </a:r>
            <a:r>
              <a:rPr lang="th-TH" b="1" smtClean="0"/>
              <a:t>เวิลด์ไวด์เว็บ </a:t>
            </a:r>
            <a:r>
              <a:rPr lang="en-US" b="1" smtClean="0">
                <a:cs typeface="Cordia New" pitchFamily="34" charset="-34"/>
              </a:rPr>
              <a:t>(World Wide Web </a:t>
            </a:r>
            <a:r>
              <a:rPr lang="th-TH" b="1" smtClean="0"/>
              <a:t>หรือ </a:t>
            </a:r>
            <a:r>
              <a:rPr lang="en-US" b="1" smtClean="0">
                <a:cs typeface="Cordia New" pitchFamily="34" charset="-34"/>
              </a:rPr>
              <a:t>www.)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2.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อีเมล์ </a:t>
            </a:r>
            <a:r>
              <a:rPr lang="en-US" b="1" smtClean="0">
                <a:cs typeface="Cordia New" pitchFamily="34" charset="-34"/>
              </a:rPr>
              <a:t>(E-mail)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</a:rPr>
              <a:t> </a:t>
            </a:r>
            <a:r>
              <a:rPr lang="en-US" b="1" smtClean="0">
                <a:cs typeface="Cordia New" pitchFamily="34" charset="-34"/>
              </a:rPr>
              <a:t>3.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เมล์ลิ่งลิสต์ </a:t>
            </a:r>
            <a:r>
              <a:rPr lang="en-US" b="1" smtClean="0">
                <a:cs typeface="Cordia New" pitchFamily="34" charset="-34"/>
              </a:rPr>
              <a:t>(Mailing list)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 4.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เว็บบอร์ด </a:t>
            </a:r>
            <a:r>
              <a:rPr lang="en-US" b="1" smtClean="0">
                <a:cs typeface="Cordia New" pitchFamily="34" charset="-34"/>
              </a:rPr>
              <a:t>(Web board)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5.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โทรศัพท์มือถือ </a:t>
            </a:r>
            <a:r>
              <a:rPr lang="en-US" b="1" smtClean="0">
                <a:cs typeface="Cordia New" pitchFamily="34" charset="-34"/>
              </a:rPr>
              <a:t>(Mobile Phone)</a:t>
            </a:r>
            <a:r>
              <a:rPr lang="en-US" smtClean="0">
                <a:cs typeface="Cordia New" pitchFamily="34" charset="-34"/>
              </a:rPr>
              <a:t> WAP </a:t>
            </a: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b="1" dirty="0" smtClean="0"/>
              <a:t>10.4  </a:t>
            </a:r>
            <a:r>
              <a:rPr lang="th-TH" b="1" dirty="0" smtClean="0"/>
              <a:t>พาณิชย์อิเล็กทรอนิกส์ </a:t>
            </a:r>
            <a:r>
              <a:rPr lang="en-US" b="1" dirty="0" smtClean="0"/>
              <a:t>(e-Commerce)</a:t>
            </a:r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1269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10.4.1 </a:t>
            </a:r>
            <a:r>
              <a:rPr lang="th-TH" b="1" smtClean="0"/>
              <a:t>ความเป็นมา </a:t>
            </a:r>
            <a:endParaRPr lang="en-US" b="1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10.4.2 </a:t>
            </a:r>
            <a:r>
              <a:rPr lang="th-TH" b="1" smtClean="0"/>
              <a:t>ความหมายพาณิชย์อิเล็กทรอนิกส์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10.4.3 </a:t>
            </a:r>
            <a:r>
              <a:rPr lang="th-TH" b="1" smtClean="0"/>
              <a:t>ประเภทของพาณิชย์อิเล็กทรอนิกส์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10.4.4 </a:t>
            </a:r>
            <a:r>
              <a:rPr lang="th-TH" b="1" smtClean="0"/>
              <a:t>ความสำคัญของการทำพาณิชย์อิเล็กทรอนิกส์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10.4.5 </a:t>
            </a:r>
            <a:r>
              <a:rPr lang="th-TH" b="1" smtClean="0"/>
              <a:t>โครงสร้างของระบบพาณิชย์อิเล็กทรอนิกส์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10.5 </a:t>
            </a:r>
            <a:r>
              <a:rPr lang="th-TH" b="1" smtClean="0"/>
              <a:t>รูปแบบธุรกิจในตลาดอิเล็กทรอนิกส์</a:t>
            </a:r>
            <a:endParaRPr lang="en-US" smtClean="0">
              <a:cs typeface="Angsana New" pitchFamily="18" charset="-34"/>
            </a:endParaRPr>
          </a:p>
        </p:txBody>
      </p:sp>
      <p:sp>
        <p:nvSpPr>
          <p:cNvPr id="1280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รายการสินค้าออนไลน์</a:t>
            </a:r>
            <a:r>
              <a:rPr lang="en-US" b="1" smtClean="0">
                <a:cs typeface="Cordia New" pitchFamily="34" charset="-34"/>
              </a:rPr>
              <a:t> (Online Catalogue)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2.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ร้านค้าปลีก</a:t>
            </a:r>
            <a:r>
              <a:rPr lang="en-US" b="1" smtClean="0">
                <a:cs typeface="Cordia New" pitchFamily="34" charset="-34"/>
              </a:rPr>
              <a:t> (E-Tailer)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3. </a:t>
            </a:r>
            <a:r>
              <a:rPr lang="th-TH" b="1" smtClean="0"/>
              <a:t>การประมูลสินค้า</a:t>
            </a:r>
            <a:r>
              <a:rPr lang="en-US" b="1" smtClean="0">
                <a:cs typeface="Cordia New" pitchFamily="34" charset="-34"/>
              </a:rPr>
              <a:t> (Auction)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4.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การประกาศขายสินค้า</a:t>
            </a:r>
            <a:r>
              <a:rPr lang="en-US" b="1" smtClean="0">
                <a:cs typeface="Cordia New" pitchFamily="34" charset="-34"/>
              </a:rPr>
              <a:t> (Web board)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 </a:t>
            </a:r>
            <a:r>
              <a:rPr lang="th-TH" b="1" smtClean="0"/>
              <a:t>ตลาดกลางอิเล็กทรอนิกส์</a:t>
            </a:r>
            <a:r>
              <a:rPr lang="en-US" b="1" smtClean="0">
                <a:cs typeface="Cordia New" pitchFamily="34" charset="-34"/>
              </a:rPr>
              <a:t> (e-Marketplace)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6.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การให้บริการอิเล็กทรอนิกส์ </a:t>
            </a:r>
            <a:r>
              <a:rPr lang="en-US" b="1" smtClean="0">
                <a:cs typeface="Cordia New" pitchFamily="34" charset="-34"/>
              </a:rPr>
              <a:t>(e-Service)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7.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รัฐบาลอิเล็กทรอนิกส์ </a:t>
            </a:r>
            <a:r>
              <a:rPr lang="en-US" b="1" smtClean="0">
                <a:cs typeface="Cordia New" pitchFamily="34" charset="-34"/>
              </a:rPr>
              <a:t>(E-Government)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b="1" dirty="0" smtClean="0"/>
              <a:t>10.6 </a:t>
            </a:r>
            <a:r>
              <a:rPr lang="th-TH" b="1" dirty="0" smtClean="0"/>
              <a:t>อุปสรรคที่มีผลกระทบต่องานขายในตลาดออนไลน์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1.</a:t>
            </a:r>
            <a:r>
              <a:rPr lang="en-US" dirty="0" smtClean="0"/>
              <a:t> </a:t>
            </a:r>
            <a:r>
              <a:rPr lang="th-TH" b="1" dirty="0" smtClean="0"/>
              <a:t>ใช้สื่อออนไลน์ชนิดเดียวสื่อสารกับกลุ่มเป้าหมาย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 </a:t>
            </a:r>
            <a:r>
              <a:rPr lang="en-US" b="1" dirty="0" smtClean="0"/>
              <a:t>2.</a:t>
            </a:r>
            <a:r>
              <a:rPr lang="en-US" dirty="0" smtClean="0"/>
              <a:t> </a:t>
            </a:r>
            <a:r>
              <a:rPr lang="th-TH" b="1" dirty="0" smtClean="0"/>
              <a:t>ไม่มีนโยบายชัดเจนในการสร้างเว็บไซต์เพื่อใช้งานของกิจการ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3.</a:t>
            </a:r>
            <a:r>
              <a:rPr lang="en-US" dirty="0" smtClean="0"/>
              <a:t> </a:t>
            </a:r>
            <a:r>
              <a:rPr lang="th-TH" b="1" dirty="0" smtClean="0"/>
              <a:t>ขาดความรู้ ความชำนาญและประสบการณ์ในการดำเนินงานด้านเทคโนโลยีสารสนเทศเฉพาะด้าน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4.</a:t>
            </a:r>
            <a:r>
              <a:rPr lang="en-US" dirty="0" smtClean="0"/>
              <a:t> </a:t>
            </a:r>
            <a:r>
              <a:rPr lang="th-TH" b="1" dirty="0" smtClean="0"/>
              <a:t>กลยุทธ์ทางการตลาดมีความล้าสมัย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5.</a:t>
            </a:r>
            <a:r>
              <a:rPr lang="en-US" dirty="0" smtClean="0"/>
              <a:t> </a:t>
            </a:r>
            <a:r>
              <a:rPr lang="th-TH" b="1" dirty="0" smtClean="0"/>
              <a:t>ให้ความสำคัญกับเทคโนโลยีมากกว่าความสำคัญทางการตลาด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6.</a:t>
            </a:r>
            <a:r>
              <a:rPr lang="en-US" dirty="0" smtClean="0"/>
              <a:t> </a:t>
            </a:r>
            <a:r>
              <a:rPr lang="th-TH" b="1" dirty="0" smtClean="0"/>
              <a:t>ใช้การตลาดแบบเหวี่ยงแห </a:t>
            </a:r>
            <a:r>
              <a:rPr lang="en-US" b="1" dirty="0" smtClean="0"/>
              <a:t>(Mass marketing) </a:t>
            </a:r>
            <a:r>
              <a:rPr lang="th-TH" b="1" dirty="0" smtClean="0"/>
              <a:t>แทนการตลาดเฉพาะกลุ่ม </a:t>
            </a:r>
            <a:r>
              <a:rPr lang="en-US" b="1" dirty="0" smtClean="0"/>
              <a:t>(Segment </a:t>
            </a:r>
            <a:r>
              <a:rPr lang="th-TH" b="1" dirty="0" smtClean="0"/>
              <a:t>หรือ </a:t>
            </a:r>
            <a:r>
              <a:rPr lang="en-US" b="1" dirty="0" smtClean="0"/>
              <a:t>niche</a:t>
            </a:r>
            <a:r>
              <a:rPr lang="en-US" dirty="0" smtClean="0"/>
              <a:t> </a:t>
            </a:r>
            <a:r>
              <a:rPr lang="en-US" b="1" dirty="0" smtClean="0"/>
              <a:t>marketing)</a:t>
            </a:r>
            <a:r>
              <a:rPr lang="en-US" dirty="0" smtClean="0"/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7.</a:t>
            </a:r>
            <a:r>
              <a:rPr lang="en-US" dirty="0" smtClean="0"/>
              <a:t> </a:t>
            </a:r>
            <a:r>
              <a:rPr lang="th-TH" b="1" dirty="0" smtClean="0"/>
              <a:t>มีข้อมูลมากเกินไป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b="1" dirty="0" smtClean="0"/>
              <a:t>10.7 </a:t>
            </a:r>
            <a:r>
              <a:rPr lang="th-TH" b="1" dirty="0" smtClean="0"/>
              <a:t>ระบบสารสนเทศด้านงานขาย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sz="3100" b="1" dirty="0" smtClean="0"/>
              <a:t>(Selling Information System)</a:t>
            </a:r>
            <a:endParaRPr lang="th-TH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1. </a:t>
            </a:r>
            <a:r>
              <a:rPr lang="th-TH" b="1" dirty="0" smtClean="0"/>
              <a:t>ระบบสารสนเทศสำหรับการขาย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2. </a:t>
            </a:r>
            <a:r>
              <a:rPr lang="th-TH" b="1" dirty="0" smtClean="0"/>
              <a:t>ระบบการวิจัยตลาด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3. </a:t>
            </a:r>
            <a:r>
              <a:rPr lang="th-TH" b="1" dirty="0" smtClean="0"/>
              <a:t>ระบบส่งเสริมการตลาด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4. </a:t>
            </a:r>
            <a:r>
              <a:rPr lang="th-TH" b="1" dirty="0" smtClean="0"/>
              <a:t>ระบบการพัฒนาผลิตภัณฑ์และบริการ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5. </a:t>
            </a:r>
            <a:r>
              <a:rPr lang="th-TH" b="1" dirty="0" smtClean="0"/>
              <a:t>ระบบพยากรณ์การขาย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6. </a:t>
            </a:r>
            <a:r>
              <a:rPr lang="th-TH" b="1" dirty="0" smtClean="0"/>
              <a:t>ระบบสารสนเทศสำหรับการวางแผนกำไร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7. </a:t>
            </a:r>
            <a:r>
              <a:rPr lang="th-TH" b="1" dirty="0" smtClean="0"/>
              <a:t>ระบบการกำหนดราคา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8. </a:t>
            </a:r>
            <a:r>
              <a:rPr lang="th-TH" b="1" dirty="0" smtClean="0"/>
              <a:t>ระบบการควบคุมค่าใช้จ่าย</a:t>
            </a:r>
            <a:r>
              <a:rPr lang="th-TH" dirty="0" smtClean="0"/>
              <a:t> 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</a:rPr>
              <a:t> </a:t>
            </a:r>
            <a:r>
              <a:rPr lang="th-TH" b="1" smtClean="0"/>
              <a:t>1.4.2 ความสำคัญของการตลาด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cap="small" dirty="0"/>
              <a:t>การตลาดมีบทบาทสำคัญต่อการพัฒนาคุณภาพชีวิต และยกระดับความเป็นอยู่ของมนุษย์ ในสังคม ทำให้เกิดการพึ่งพาอาศัยกันอย่างเป็นระบบ </a:t>
            </a:r>
            <a:endParaRPr lang="th-TH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ym typeface="Wingdings"/>
              </a:rPr>
              <a:t></a:t>
            </a:r>
            <a:r>
              <a:rPr lang="en-US" b="1" dirty="0"/>
              <a:t>1.5 </a:t>
            </a:r>
            <a:r>
              <a:rPr lang="th-TH" b="1" dirty="0"/>
              <a:t>หน้าที่ทางการตลาด</a:t>
            </a:r>
            <a:r>
              <a:rPr lang="en-US" b="1" dirty="0"/>
              <a:t> </a:t>
            </a:r>
            <a:r>
              <a:rPr lang="en-US" sz="3100" b="1" dirty="0"/>
              <a:t>(Marketing functions)  </a:t>
            </a:r>
            <a:endParaRPr lang="th-TH" dirty="0"/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หน้าที่ทางการตลาด</a:t>
            </a:r>
            <a:r>
              <a:rPr lang="th-TH" smtClean="0"/>
              <a:t> หมายถึง กิจกรรมที่เกิดการเคลื่อนย้ายสินค้าหรือบริการของบริษัทไปยังลูกค้าหรือผู้บริโภค เพื่อก่อให้เกิดการเปลี่ยนแปลงกรรมสิทธิ์ในสินค้าหรือบริการ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</a:rPr>
              <a:t>1.5.1 </a:t>
            </a:r>
            <a:r>
              <a:rPr lang="th-TH" b="1" smtClean="0"/>
              <a:t>หน้าที่การจัดการเกี่ยวกับสินค้าหรือบริการ</a:t>
            </a:r>
            <a:r>
              <a:rPr lang="th-TH" smtClean="0"/>
              <a:t> 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th-TH" b="1" smtClean="0"/>
              <a:t> การพัฒนาและกำหนดมาตรฐานสินค้าและบริการ</a:t>
            </a:r>
            <a:r>
              <a:rPr lang="en-US" b="1" smtClean="0">
                <a:cs typeface="Cordia New" pitchFamily="34" charset="-34"/>
              </a:rPr>
              <a:t> (Development and standard goods)</a:t>
            </a:r>
            <a:r>
              <a:rPr lang="en-US" smtClean="0">
                <a:cs typeface="Cordia New" pitchFamily="34" charset="-34"/>
              </a:rPr>
              <a:t> 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 </a:t>
            </a: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การขาย</a:t>
            </a:r>
            <a:r>
              <a:rPr lang="en-US" b="1" smtClean="0">
                <a:cs typeface="Cordia New" pitchFamily="34" charset="-34"/>
              </a:rPr>
              <a:t> (Selling)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               </a:t>
            </a: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th-TH" b="1" smtClean="0"/>
              <a:t> การซื้อ</a:t>
            </a:r>
            <a:r>
              <a:rPr lang="en-US" b="1" smtClean="0">
                <a:cs typeface="Cordia New" pitchFamily="34" charset="-34"/>
              </a:rPr>
              <a:t> (Buying)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</a:rPr>
              <a:t>1.5.2 </a:t>
            </a:r>
            <a:r>
              <a:rPr lang="th-TH" b="1" smtClean="0"/>
              <a:t>หน้าที่เกี่ยวกับแจกจ่ายสินค้าและบริการ</a:t>
            </a:r>
            <a:r>
              <a:rPr lang="th-TH" smtClean="0"/>
              <a:t> 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การขนส่ง</a:t>
            </a:r>
            <a:r>
              <a:rPr lang="en-US" b="1" smtClean="0">
                <a:cs typeface="Cordia New" pitchFamily="34" charset="-34"/>
              </a:rPr>
              <a:t> (Transportation)</a:t>
            </a:r>
            <a:r>
              <a:rPr lang="en-US" smtClean="0">
                <a:cs typeface="Cordia New" pitchFamily="34" charset="-34"/>
              </a:rPr>
              <a:t> 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               </a:t>
            </a: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การเก็บรักษาสินค้า</a:t>
            </a:r>
            <a:r>
              <a:rPr lang="en-US" b="1" smtClean="0">
                <a:cs typeface="Cordia New" pitchFamily="34" charset="-34"/>
              </a:rPr>
              <a:t> (Storage)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1.5.3 </a:t>
            </a:r>
            <a:r>
              <a:rPr lang="th-TH" b="1" smtClean="0"/>
              <a:t>หน้าที่การบริการให้ความสะดวก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>          	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1.5.4 </a:t>
            </a:r>
            <a:r>
              <a:rPr lang="th-TH" b="1" smtClean="0"/>
              <a:t>หน้าที่การสื่อสารข้อมูลทางการตลาด</a:t>
            </a:r>
            <a:r>
              <a:rPr lang="th-TH" smtClean="0"/>
              <a:t> </a:t>
            </a:r>
            <a:r>
              <a:rPr lang="en-US" b="1" smtClean="0">
                <a:cs typeface="Cordia New" pitchFamily="34" charset="-34"/>
              </a:rPr>
              <a:t>         	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1.5.5 </a:t>
            </a:r>
            <a:r>
              <a:rPr lang="th-TH" b="1" smtClean="0"/>
              <a:t>หน้าที่ในการวิเคราะห์ตลาด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>          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1.5.6 </a:t>
            </a:r>
            <a:r>
              <a:rPr lang="th-TH" b="1" smtClean="0"/>
              <a:t>หน้าที่ในการทำให้สินค้าแตกต่างกัน</a:t>
            </a:r>
            <a:endParaRPr lang="en-US" b="1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1.5.7 </a:t>
            </a:r>
            <a:r>
              <a:rPr lang="th-TH" b="1" smtClean="0"/>
              <a:t>หน้าที่ในการตีราคา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1.5.8 </a:t>
            </a:r>
            <a:r>
              <a:rPr lang="th-TH" b="1" smtClean="0"/>
              <a:t>หน้าที่ในการแบ่งส่วนตลาด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th-TH" b="1" smtClean="0"/>
              <a:t>1.6 แนวความคิดด้านการตลาด</a:t>
            </a:r>
            <a:endParaRPr lang="th-TH" smtClean="0"/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หมายถึง</a:t>
            </a:r>
            <a:r>
              <a:rPr lang="en-US" smtClean="0">
                <a:cs typeface="Cordia New" pitchFamily="34" charset="-34"/>
              </a:rPr>
              <a:t> "</a:t>
            </a:r>
            <a:r>
              <a:rPr lang="th-TH" smtClean="0"/>
              <a:t>การที่องค์การใช้ความพยายามทั้งหมดเพื่อสร้างความพึงพอใจให้กับลูกค้า เพื่อมุ่งให้เกิดยอดขายและกำไรในที่สุด</a:t>
            </a:r>
            <a:r>
              <a:rPr lang="en-US" smtClean="0">
                <a:cs typeface="Cordia New" pitchFamily="34" charset="-34"/>
              </a:rPr>
              <a:t>"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</a:rPr>
              <a:t>1.6.1 </a:t>
            </a:r>
            <a:r>
              <a:rPr lang="th-TH" smtClean="0"/>
              <a:t>แนวความคิดด้านการผลิต</a:t>
            </a:r>
            <a:r>
              <a:rPr lang="en-US" smtClean="0">
                <a:cs typeface="Cordia New" pitchFamily="34" charset="-34"/>
              </a:rPr>
              <a:t> (Production concept)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1.6.2 </a:t>
            </a:r>
            <a:r>
              <a:rPr lang="th-TH" smtClean="0"/>
              <a:t>แนวความคิดด้านผลิตภัณฑ์ </a:t>
            </a:r>
            <a:r>
              <a:rPr lang="en-US" smtClean="0">
                <a:cs typeface="Cordia New" pitchFamily="34" charset="-34"/>
              </a:rPr>
              <a:t>(Product concept)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1.6.3 </a:t>
            </a:r>
            <a:r>
              <a:rPr lang="th-TH" smtClean="0"/>
              <a:t>แนวความคิดด้านการขาย</a:t>
            </a:r>
            <a:r>
              <a:rPr lang="en-US" smtClean="0">
                <a:cs typeface="Cordia New" pitchFamily="34" charset="-34"/>
              </a:rPr>
              <a:t> (Selling concept)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1.6.4 </a:t>
            </a:r>
            <a:r>
              <a:rPr lang="th-TH" smtClean="0"/>
              <a:t>แนวความคิดด้านการตลาดเพื่อสังคม</a:t>
            </a:r>
            <a:r>
              <a:rPr lang="en-US" smtClean="0">
                <a:cs typeface="Cordia New" pitchFamily="34" charset="-34"/>
              </a:rPr>
              <a:t> (Social marketing concept)</a:t>
            </a: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/>
              <a:t>สาระการเรียนรู้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1.1 </a:t>
            </a:r>
            <a:r>
              <a:rPr lang="th-TH" smtClean="0"/>
              <a:t>ความหมายและความสำคัญของการขาย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1.2 </a:t>
            </a:r>
            <a:r>
              <a:rPr lang="th-TH" smtClean="0"/>
              <a:t>หน้าที่ของการขาย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1.3 </a:t>
            </a:r>
            <a:r>
              <a:rPr lang="th-TH" smtClean="0"/>
              <a:t>วิวัฒนาการของการขาย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1.4 </a:t>
            </a:r>
            <a:r>
              <a:rPr lang="th-TH" smtClean="0"/>
              <a:t>ความหมายและความสำคัญของการตลาด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1.5 </a:t>
            </a:r>
            <a:r>
              <a:rPr lang="th-TH" smtClean="0"/>
              <a:t>หน้าที่ของการตลาด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1.6 </a:t>
            </a:r>
            <a:r>
              <a:rPr lang="th-TH" smtClean="0"/>
              <a:t>แนวความคิดที่เกี่ยวกับการตลาด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/>
              <a:t>สาระการเรียนรู้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215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2.1 </a:t>
            </a:r>
            <a:r>
              <a:rPr lang="th-TH" smtClean="0"/>
              <a:t>ประเภทของงานขาย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2.2 </a:t>
            </a:r>
            <a:r>
              <a:rPr lang="th-TH" smtClean="0"/>
              <a:t>ประเภทของพนักงานขาย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/>
              <a:t>ผลการเรียนรู้ที่คาดหวัง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225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อธิบายประเภทของงานขายได้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อธิบายประเภทของพนักงานขายได้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sp>
        <p:nvSpPr>
          <p:cNvPr id="23555" name="Oval 14"/>
          <p:cNvSpPr>
            <a:spLocks noChangeArrowheads="1"/>
          </p:cNvSpPr>
          <p:nvPr/>
        </p:nvSpPr>
        <p:spPr bwMode="auto">
          <a:xfrm>
            <a:off x="3629025" y="3630613"/>
            <a:ext cx="2232025" cy="847725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1600" b="1">
                <a:latin typeface="Cordia New" pitchFamily="34" charset="-34"/>
              </a:rPr>
              <a:t>ประเภทและลักษณะ   ของงานขาย</a:t>
            </a:r>
            <a:endParaRPr lang="th-TH"/>
          </a:p>
        </p:txBody>
      </p:sp>
      <p:sp>
        <p:nvSpPr>
          <p:cNvPr id="23556" name="AutoShape 15"/>
          <p:cNvSpPr>
            <a:spLocks noChangeArrowheads="1"/>
          </p:cNvSpPr>
          <p:nvPr/>
        </p:nvSpPr>
        <p:spPr bwMode="auto">
          <a:xfrm>
            <a:off x="5278438" y="2451100"/>
            <a:ext cx="1722437" cy="5492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2.1 </a:t>
            </a:r>
            <a:r>
              <a:rPr lang="th-TH" sz="1400" b="1">
                <a:latin typeface="Angsana New" pitchFamily="18" charset="-34"/>
              </a:rPr>
              <a:t>ประเภทของงานขาย</a:t>
            </a:r>
            <a:endParaRPr lang="th-TH"/>
          </a:p>
        </p:txBody>
      </p:sp>
      <p:sp>
        <p:nvSpPr>
          <p:cNvPr id="23557" name="AutoShape 16"/>
          <p:cNvSpPr>
            <a:spLocks noChangeArrowheads="1"/>
          </p:cNvSpPr>
          <p:nvPr/>
        </p:nvSpPr>
        <p:spPr bwMode="auto">
          <a:xfrm>
            <a:off x="1862138" y="4664075"/>
            <a:ext cx="1833562" cy="5508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2.2 </a:t>
            </a:r>
            <a:r>
              <a:rPr lang="th-TH" sz="1400" b="1">
                <a:latin typeface="Angsana New" pitchFamily="18" charset="-34"/>
              </a:rPr>
              <a:t>ประเภทของพนักงานขาย</a:t>
            </a:r>
            <a:endParaRPr lang="th-TH"/>
          </a:p>
        </p:txBody>
      </p:sp>
      <p:cxnSp>
        <p:nvCxnSpPr>
          <p:cNvPr id="23558" name="AutoShape 17"/>
          <p:cNvCxnSpPr>
            <a:cxnSpLocks noChangeShapeType="1"/>
          </p:cNvCxnSpPr>
          <p:nvPr/>
        </p:nvCxnSpPr>
        <p:spPr bwMode="auto">
          <a:xfrm flipV="1">
            <a:off x="4806950" y="3028950"/>
            <a:ext cx="622300" cy="601663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559" name="AutoShape 18"/>
          <p:cNvCxnSpPr>
            <a:cxnSpLocks noChangeShapeType="1"/>
          </p:cNvCxnSpPr>
          <p:nvPr/>
        </p:nvCxnSpPr>
        <p:spPr bwMode="auto">
          <a:xfrm flipH="1">
            <a:off x="3695700" y="4478338"/>
            <a:ext cx="917575" cy="255587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2.1 </a:t>
            </a:r>
            <a:r>
              <a:rPr lang="th-TH" b="1" smtClean="0"/>
              <a:t>ประเภทของงานขาย 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3600" b="1" dirty="0">
                <a:cs typeface="+mj-cs"/>
              </a:rPr>
              <a:t>แบ่งตามระบบการจัดจำหน่าย</a:t>
            </a:r>
            <a:endParaRPr lang="en-US" sz="3600" b="1" dirty="0">
              <a:cs typeface="+mj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err="1">
                <a:cs typeface="+mj-cs"/>
              </a:rPr>
              <a:t>แบ่งตามลักษณะงาน</a:t>
            </a:r>
            <a:endParaRPr lang="en-US" sz="3600" b="1" dirty="0">
              <a:cs typeface="+mj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600" b="1" dirty="0" err="1">
                <a:cs typeface="+mj-cs"/>
              </a:rPr>
              <a:t>แบ่งตามสภาพทางการค้า</a:t>
            </a:r>
            <a:endParaRPr lang="en-US" sz="3600" b="1" dirty="0">
              <a:cs typeface="+mj-cs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</a:rPr>
              <a:t>2.1.1 </a:t>
            </a:r>
            <a:r>
              <a:rPr lang="th-TH" b="1" smtClean="0"/>
              <a:t>งานขายที่แบ่งตามระบบการจัดจำหน่าย </a:t>
            </a:r>
            <a:endParaRPr lang="th-TH" smtClean="0"/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1) </a:t>
            </a:r>
            <a:r>
              <a:rPr lang="th-TH" b="1" smtClean="0"/>
              <a:t>ระบบการขายตรง</a:t>
            </a:r>
            <a:r>
              <a:rPr lang="en-US" b="1" smtClean="0">
                <a:cs typeface="Cordia New" pitchFamily="34" charset="-34"/>
              </a:rPr>
              <a:t> (Direct Sales)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2) </a:t>
            </a:r>
            <a:r>
              <a:rPr lang="th-TH" b="1" smtClean="0"/>
              <a:t>ระบบที่ผ่านคนกลาง</a:t>
            </a:r>
            <a:r>
              <a:rPr lang="en-US" b="1" smtClean="0">
                <a:cs typeface="Cordia New" pitchFamily="34" charset="-34"/>
              </a:rPr>
              <a:t> (Indirect Sales System)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ระบบการขายตรง</a:t>
            </a:r>
            <a:r>
              <a:rPr lang="en-US" b="1" smtClean="0">
                <a:cs typeface="Angsana New" pitchFamily="18" charset="-34"/>
              </a:rPr>
              <a:t> (Direct Sales)</a:t>
            </a:r>
            <a:endParaRPr lang="th-TH" smtClean="0"/>
          </a:p>
        </p:txBody>
      </p:sp>
      <p:sp>
        <p:nvSpPr>
          <p:cNvPr id="266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ระบบการขายตรง</a:t>
            </a:r>
            <a:r>
              <a:rPr lang="en-US" b="1" smtClean="0">
                <a:cs typeface="Cordia New" pitchFamily="34" charset="-34"/>
              </a:rPr>
              <a:t> (Direct Sales) </a:t>
            </a:r>
            <a:r>
              <a:rPr lang="th-TH" smtClean="0"/>
              <a:t>คือ งานที่จัดจำหน่ายสินค้าและบริการจากผู้ผลิตส่งให้แก่ผู้บริโภคโดยตรง ไม่ใช้พ่อค้าคนกลางหรือตัวแทนจำหน่ายใด ๆ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วิธีการขายตรงที่นิยมใช้ในปัจจุบันนี้</a:t>
            </a:r>
            <a:endParaRPr lang="th-TH" smtClean="0"/>
          </a:p>
        </p:txBody>
      </p:sp>
      <p:sp>
        <p:nvSpPr>
          <p:cNvPr id="276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1.1) </a:t>
            </a:r>
            <a:r>
              <a:rPr lang="th-TH" b="1" smtClean="0"/>
              <a:t>การขายสินค้าตามบ้าน</a:t>
            </a:r>
            <a:r>
              <a:rPr lang="en-US" b="1" smtClean="0">
                <a:cs typeface="Cordia New" pitchFamily="34" charset="-34"/>
              </a:rPr>
              <a:t> (Door to Door Selling)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1.2) </a:t>
            </a:r>
            <a:r>
              <a:rPr lang="th-TH" b="1" smtClean="0"/>
              <a:t>การขายโดยการติดต่อทางไปรษณีย์</a:t>
            </a:r>
            <a:r>
              <a:rPr lang="en-US" b="1" smtClean="0">
                <a:cs typeface="Cordia New" pitchFamily="34" charset="-34"/>
              </a:rPr>
              <a:t> (Mail Selling)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1.3) </a:t>
            </a:r>
            <a:r>
              <a:rPr lang="th-TH" b="1" smtClean="0"/>
              <a:t>การขายโดยใช้โทรศัพท์</a:t>
            </a:r>
            <a:r>
              <a:rPr lang="en-US" b="1" smtClean="0">
                <a:cs typeface="Cordia New" pitchFamily="34" charset="-34"/>
              </a:rPr>
              <a:t> (Telephone Selling)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1.4) </a:t>
            </a:r>
            <a:r>
              <a:rPr lang="th-TH" b="1" smtClean="0"/>
              <a:t>การขายที่แหล่งผลิต</a:t>
            </a:r>
            <a:r>
              <a:rPr lang="en-US" b="1" smtClean="0">
                <a:cs typeface="Cordia New" pitchFamily="34" charset="-34"/>
              </a:rPr>
              <a:t> (Manufacturer Selling)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/>
              <a:t>ระบบที่ผ่านคนกลาง</a:t>
            </a:r>
            <a:r>
              <a:rPr lang="en-US" b="1" dirty="0"/>
              <a:t> (Indirect Sales System)</a:t>
            </a:r>
            <a:endParaRPr lang="th-TH" dirty="0"/>
          </a:p>
        </p:txBody>
      </p:sp>
      <p:sp>
        <p:nvSpPr>
          <p:cNvPr id="286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2.1) </a:t>
            </a:r>
            <a:r>
              <a:rPr lang="th-TH" b="1" smtClean="0"/>
              <a:t>พ่อค้าคนกลาง</a:t>
            </a:r>
            <a:r>
              <a:rPr lang="en-US" b="1" smtClean="0">
                <a:cs typeface="Cordia New" pitchFamily="34" charset="-34"/>
              </a:rPr>
              <a:t> (Merchant Middleman)</a:t>
            </a:r>
          </a:p>
          <a:p>
            <a:pPr eaLnBrk="1" hangingPunct="1"/>
            <a:r>
              <a:rPr lang="en-US" b="1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การจัดจำหน่ายสินค้าผ่านพ่อค้าปลีก</a:t>
            </a:r>
            <a:r>
              <a:rPr lang="en-US" b="1" smtClean="0">
                <a:cs typeface="Cordia New" pitchFamily="34" charset="-34"/>
              </a:rPr>
              <a:t> (Retailer)</a:t>
            </a:r>
            <a:r>
              <a:rPr lang="en-US" smtClean="0">
                <a:cs typeface="Cordia New" pitchFamily="34" charset="-34"/>
              </a:rPr>
              <a:t> </a:t>
            </a:r>
            <a:endParaRPr lang="en-US" sz="2000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การจัดจำหน่ายสินค้าผ่านพ่อค้าส่ง</a:t>
            </a:r>
            <a:r>
              <a:rPr lang="en-US" b="1" smtClean="0">
                <a:cs typeface="Cordia New" pitchFamily="34" charset="-34"/>
              </a:rPr>
              <a:t> (Wholesaler)</a:t>
            </a:r>
            <a:endParaRPr lang="th-TH" b="1" smtClean="0"/>
          </a:p>
          <a:p>
            <a:pPr eaLnBrk="1" hangingPunct="1"/>
            <a:r>
              <a:rPr lang="en-US" b="1" smtClean="0">
                <a:cs typeface="Cordia New" pitchFamily="34" charset="-34"/>
              </a:rPr>
              <a:t>2.2) </a:t>
            </a:r>
            <a:r>
              <a:rPr lang="th-TH" b="1" smtClean="0"/>
              <a:t>ตัวแทนคนกลาง</a:t>
            </a:r>
            <a:r>
              <a:rPr lang="en-US" b="1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(Agent Middleman)</a:t>
            </a:r>
            <a:endParaRPr lang="th-TH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</a:rPr>
              <a:t>2.1.2 </a:t>
            </a:r>
            <a:r>
              <a:rPr lang="th-TH" b="1" smtClean="0"/>
              <a:t>งานขายที่แบ่งตามลักษณะงาน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1) </a:t>
            </a:r>
            <a:r>
              <a:rPr lang="th-TH" b="1" dirty="0"/>
              <a:t>งานขายที่ใช้พนักงานขาย</a:t>
            </a:r>
            <a:r>
              <a:rPr lang="en-US" b="1" dirty="0"/>
              <a:t> (Personal Selling</a:t>
            </a:r>
            <a:r>
              <a:rPr lang="en-US" b="1" dirty="0" smtClean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1.1)</a:t>
            </a:r>
            <a:r>
              <a:rPr lang="en-US" dirty="0"/>
              <a:t> </a:t>
            </a:r>
            <a:r>
              <a:rPr lang="th-TH" b="1" dirty="0"/>
              <a:t>งานขายปลีก</a:t>
            </a:r>
            <a:r>
              <a:rPr lang="en-US" b="1" dirty="0"/>
              <a:t> (Retail Selling) 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1.2) </a:t>
            </a:r>
            <a:r>
              <a:rPr lang="th-TH" b="1" dirty="0"/>
              <a:t>งานขายส่ง</a:t>
            </a:r>
            <a:r>
              <a:rPr lang="en-US" b="1" dirty="0"/>
              <a:t> (Wholesales Selling)</a:t>
            </a:r>
            <a:r>
              <a:rPr lang="en-US" dirty="0"/>
              <a:t> 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1.3) </a:t>
            </a:r>
            <a:r>
              <a:rPr lang="th-TH" b="1" dirty="0"/>
              <a:t>งานขายด้านอุตสาหกรรม</a:t>
            </a:r>
            <a:r>
              <a:rPr lang="en-US" b="1" dirty="0"/>
              <a:t> (Industrial Selling)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2) </a:t>
            </a:r>
            <a:r>
              <a:rPr lang="th-TH" b="1" dirty="0"/>
              <a:t>งานขายที่ไม่ใช้พนักงานขาย</a:t>
            </a:r>
            <a:r>
              <a:rPr lang="en-US" b="1" dirty="0"/>
              <a:t> (Non-Personal Selling</a:t>
            </a:r>
            <a:r>
              <a:rPr lang="en-US" b="1" dirty="0" smtClean="0"/>
              <a:t>)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2.1) </a:t>
            </a:r>
            <a:r>
              <a:rPr lang="th-TH" b="1" dirty="0"/>
              <a:t>การโฆษณา</a:t>
            </a:r>
            <a:r>
              <a:rPr lang="en-US" b="1" dirty="0"/>
              <a:t> (Advertising) </a:t>
            </a:r>
            <a:endParaRPr lang="en-US" sz="20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2.2)</a:t>
            </a:r>
            <a:r>
              <a:rPr lang="en-US" dirty="0"/>
              <a:t> </a:t>
            </a:r>
            <a:r>
              <a:rPr lang="th-TH" b="1" dirty="0"/>
              <a:t>การจัดนิทรรศการหรือจัดแสดงสินค้า</a:t>
            </a:r>
            <a:r>
              <a:rPr lang="en-US" b="1" dirty="0"/>
              <a:t> (Display)</a:t>
            </a:r>
            <a:r>
              <a:rPr lang="en-US" dirty="0"/>
              <a:t> </a:t>
            </a:r>
            <a:endParaRPr lang="en-US" sz="20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2.3) </a:t>
            </a:r>
            <a:r>
              <a:rPr lang="th-TH" b="1" dirty="0"/>
              <a:t>ส่งเสริมการขาย</a:t>
            </a:r>
            <a:r>
              <a:rPr lang="en-US" b="1" dirty="0"/>
              <a:t> (Promotion)</a:t>
            </a:r>
            <a:r>
              <a:rPr lang="en-US" dirty="0"/>
              <a:t> </a:t>
            </a:r>
            <a:endParaRPr lang="en-US" sz="2000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2.4) </a:t>
            </a:r>
            <a:r>
              <a:rPr lang="th-TH" b="1" dirty="0"/>
              <a:t>การบริการตนเอง</a:t>
            </a:r>
            <a:r>
              <a:rPr lang="en-US" b="1" dirty="0"/>
              <a:t> (Self Service)</a:t>
            </a:r>
            <a:r>
              <a:rPr lang="th-TH" dirty="0"/>
              <a:t> </a:t>
            </a:r>
            <a:endParaRPr lang="en-US" sz="2000" dirty="0"/>
          </a:p>
          <a:p>
            <a:pPr lvl="1"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</a:rPr>
              <a:t>2.1.3 </a:t>
            </a:r>
            <a:r>
              <a:rPr lang="th-TH" b="1" smtClean="0"/>
              <a:t>งานขายแบ่งตามสภาพทางการค้า</a:t>
            </a:r>
            <a:endParaRPr lang="th-TH" smtClean="0"/>
          </a:p>
        </p:txBody>
      </p:sp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1) </a:t>
            </a:r>
            <a:r>
              <a:rPr lang="th-TH" b="1" smtClean="0"/>
              <a:t>งานขายภายในประเทศ</a:t>
            </a:r>
            <a:r>
              <a:rPr lang="en-US" b="1" smtClean="0">
                <a:cs typeface="Cordia New" pitchFamily="34" charset="-34"/>
              </a:rPr>
              <a:t> (Domestic Selling)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2) </a:t>
            </a:r>
            <a:r>
              <a:rPr lang="th-TH" b="1" smtClean="0"/>
              <a:t>งานขายส่งออก</a:t>
            </a:r>
            <a:r>
              <a:rPr lang="en-US" b="1" smtClean="0">
                <a:cs typeface="Cordia New" pitchFamily="34" charset="-34"/>
              </a:rPr>
              <a:t> (Export Selling)</a:t>
            </a:r>
            <a:endParaRPr lang="th-TH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/>
              <a:t>ผลการเรียนรู้ที่คาดหวัง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อธิบายความหมายและความสำคัญของการขายได้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อธิบายหน้าที่ของการขายได้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อธิบายวิวัฒนาการของการขายได้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 </a:t>
            </a:r>
            <a:r>
              <a:rPr lang="th-TH" smtClean="0"/>
              <a:t>อธิบายความหมายและความสำคัญของการตลาดได้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5. </a:t>
            </a:r>
            <a:r>
              <a:rPr lang="th-TH" smtClean="0"/>
              <a:t>อธิบายหน้าที่ของการตลาดได้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6. </a:t>
            </a:r>
            <a:r>
              <a:rPr lang="th-TH" smtClean="0"/>
              <a:t>อธิบายแนวความคิดเกี่ยวกับการตลาดได้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2.2 </a:t>
            </a:r>
            <a:r>
              <a:rPr lang="th-TH" b="1" smtClean="0"/>
              <a:t>ประเภทของพนักงานขาย</a:t>
            </a:r>
            <a:endParaRPr lang="th-TH" smtClean="0"/>
          </a:p>
        </p:txBody>
      </p:sp>
      <p:sp>
        <p:nvSpPr>
          <p:cNvPr id="317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2.2.1 </a:t>
            </a:r>
            <a:r>
              <a:rPr lang="th-TH" b="1" smtClean="0"/>
              <a:t>พนักงานขายในงานอุตสาหกรรม</a:t>
            </a:r>
            <a:r>
              <a:rPr lang="en-US" b="1" smtClean="0">
                <a:cs typeface="Cordia New" pitchFamily="34" charset="-34"/>
              </a:rPr>
              <a:t> (Manufacturer’s Representatives)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2.2.2 </a:t>
            </a:r>
            <a:r>
              <a:rPr lang="th-TH" b="1" smtClean="0"/>
              <a:t>พนักงานขายในงานขายส่ง</a:t>
            </a:r>
            <a:r>
              <a:rPr lang="en-US" b="1" smtClean="0">
                <a:cs typeface="Cordia New" pitchFamily="34" charset="-34"/>
              </a:rPr>
              <a:t> (Wholesale’s Salesman)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2.2.3 </a:t>
            </a:r>
            <a:r>
              <a:rPr lang="th-TH" b="1" smtClean="0"/>
              <a:t>พนักงานขายปลีก</a:t>
            </a:r>
            <a:r>
              <a:rPr lang="en-US" b="1" smtClean="0">
                <a:cs typeface="Cordia New" pitchFamily="34" charset="-34"/>
              </a:rPr>
              <a:t> (Retail Salesman)</a:t>
            </a:r>
            <a:endParaRPr lang="th-TH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2.2.1 </a:t>
            </a:r>
            <a:r>
              <a:rPr lang="th-TH" b="1" dirty="0"/>
              <a:t>พนักงานขายในงานอุตสาหกรรม</a:t>
            </a:r>
            <a:r>
              <a:rPr lang="en-US" b="1" dirty="0"/>
              <a:t> (Manufacturer’s Representatives)</a:t>
            </a:r>
            <a:endParaRPr lang="th-TH" dirty="0"/>
          </a:p>
        </p:txBody>
      </p:sp>
      <p:sp>
        <p:nvSpPr>
          <p:cNvPr id="327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1) </a:t>
            </a:r>
            <a:r>
              <a:rPr lang="th-TH" b="1" smtClean="0"/>
              <a:t>พนักงานขายอุตสาหกรรมทั่วไป</a:t>
            </a:r>
            <a:r>
              <a:rPr lang="en-US" b="1" smtClean="0">
                <a:cs typeface="Cordia New" pitchFamily="34" charset="-34"/>
              </a:rPr>
              <a:t> (Industrial Salesman)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2) </a:t>
            </a:r>
            <a:r>
              <a:rPr lang="th-TH" b="1" smtClean="0"/>
              <a:t>วิศวกรฝ่ายขาย</a:t>
            </a:r>
            <a:r>
              <a:rPr lang="en-US" b="1" smtClean="0">
                <a:cs typeface="Cordia New" pitchFamily="34" charset="-34"/>
              </a:rPr>
              <a:t> (Sales Engineer)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3) </a:t>
            </a:r>
            <a:r>
              <a:rPr lang="th-TH" b="1" smtClean="0"/>
              <a:t>พนักงานขายฝ่ายขายบริการ</a:t>
            </a:r>
            <a:r>
              <a:rPr lang="en-US" b="1" smtClean="0">
                <a:cs typeface="Cordia New" pitchFamily="34" charset="-34"/>
              </a:rPr>
              <a:t> (Service Salesman)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/>
              <a:t>2.2.2 </a:t>
            </a:r>
            <a:r>
              <a:rPr lang="th-TH" b="1" dirty="0"/>
              <a:t>พนักงานขายในงานขายส่ง</a:t>
            </a:r>
            <a:r>
              <a:rPr lang="en-US" b="1" dirty="0"/>
              <a:t> (Wholesale’s Salesman)</a:t>
            </a:r>
            <a:endParaRPr lang="th-TH" dirty="0"/>
          </a:p>
        </p:txBody>
      </p:sp>
      <p:sp>
        <p:nvSpPr>
          <p:cNvPr id="337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1) </a:t>
            </a:r>
            <a:r>
              <a:rPr lang="th-TH" b="1" smtClean="0"/>
              <a:t>พนักงานขายบุกเบิก</a:t>
            </a:r>
            <a:r>
              <a:rPr lang="en-US" b="1" smtClean="0">
                <a:cs typeface="Cordia New" pitchFamily="34" charset="-34"/>
              </a:rPr>
              <a:t> (Pioneer)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2) </a:t>
            </a:r>
            <a:r>
              <a:rPr lang="th-TH" b="1" smtClean="0"/>
              <a:t>พนักงานขายประจำรถส่งสินค้า</a:t>
            </a:r>
            <a:r>
              <a:rPr lang="en-US" b="1" smtClean="0">
                <a:cs typeface="Cordia New" pitchFamily="34" charset="-34"/>
              </a:rPr>
              <a:t> (Dealer-Servicing Salesman)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3) </a:t>
            </a:r>
            <a:r>
              <a:rPr lang="th-TH" b="1" smtClean="0"/>
              <a:t>พนักงานขายส่ง</a:t>
            </a:r>
            <a:r>
              <a:rPr lang="en-US" b="1" smtClean="0">
                <a:cs typeface="Cordia New" pitchFamily="34" charset="-34"/>
              </a:rPr>
              <a:t> (Wholesalers)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4) </a:t>
            </a:r>
            <a:r>
              <a:rPr lang="th-TH" b="1" smtClean="0"/>
              <a:t>พนักงานแนะนำสินค้า</a:t>
            </a:r>
            <a:r>
              <a:rPr lang="en-US" b="1" smtClean="0">
                <a:cs typeface="Cordia New" pitchFamily="34" charset="-34"/>
              </a:rPr>
              <a:t> (Missionaries Salesman)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</a:rPr>
              <a:t>2.2.3 </a:t>
            </a:r>
            <a:r>
              <a:rPr lang="th-TH" b="1" smtClean="0"/>
              <a:t>พนักงานขายปลีก</a:t>
            </a:r>
            <a:r>
              <a:rPr lang="en-US" b="1" smtClean="0">
                <a:cs typeface="Angsana New" pitchFamily="18" charset="-34"/>
              </a:rPr>
              <a:t> (Retail Salesman)</a:t>
            </a:r>
            <a:endParaRPr lang="th-TH" smtClean="0"/>
          </a:p>
        </p:txBody>
      </p:sp>
      <p:sp>
        <p:nvSpPr>
          <p:cNvPr id="348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1) </a:t>
            </a:r>
            <a:r>
              <a:rPr lang="th-TH" b="1" smtClean="0"/>
              <a:t>พนักงานขายในร้าน หรือตามเคาน์เตอร์สินค้า</a:t>
            </a:r>
            <a:r>
              <a:rPr lang="en-US" b="1" smtClean="0">
                <a:cs typeface="Cordia New" pitchFamily="34" charset="-34"/>
              </a:rPr>
              <a:t> (Retail Clerk)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2) </a:t>
            </a:r>
            <a:r>
              <a:rPr lang="th-TH" b="1" smtClean="0"/>
              <a:t>พนักงานขายสินค้าเฉพาะอย่าง</a:t>
            </a:r>
            <a:r>
              <a:rPr lang="en-US" b="1" smtClean="0">
                <a:cs typeface="Cordia New" pitchFamily="34" charset="-34"/>
              </a:rPr>
              <a:t> (Special Salesman)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3) </a:t>
            </a:r>
            <a:r>
              <a:rPr lang="th-TH" b="1" smtClean="0"/>
              <a:t>พนักงานขายสินค้าตามบ้าน</a:t>
            </a:r>
            <a:r>
              <a:rPr lang="en-US" b="1" smtClean="0">
                <a:cs typeface="Cordia New" pitchFamily="34" charset="-34"/>
              </a:rPr>
              <a:t> (Door to Door Salesman)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4) </a:t>
            </a:r>
            <a:r>
              <a:rPr lang="th-TH" b="1" smtClean="0"/>
              <a:t>พนักงานขายตามเส้นทาง</a:t>
            </a:r>
            <a:r>
              <a:rPr lang="en-US" b="1" smtClean="0">
                <a:cs typeface="Cordia New" pitchFamily="34" charset="-34"/>
              </a:rPr>
              <a:t> (Route Salesman)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/>
              <a:t>สาระการเรียนรู้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68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3.1  </a:t>
            </a:r>
            <a:r>
              <a:rPr lang="th-TH" smtClean="0"/>
              <a:t>ปัจจัยที่มีผลต่อความสำเร็จในอาชีพการขาย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3.2  </a:t>
            </a:r>
            <a:r>
              <a:rPr lang="th-TH" smtClean="0"/>
              <a:t>ตำแหน่งงานของผู้ประกอบอาชีพขาย 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3.3  </a:t>
            </a:r>
            <a:r>
              <a:rPr lang="th-TH" smtClean="0"/>
              <a:t>สิ่งจูงใจสำหรับอาชีพขาย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3.4  </a:t>
            </a:r>
            <a:r>
              <a:rPr lang="th-TH" smtClean="0"/>
              <a:t>ลักษณะค่าตอบแทนของพนักงานขาย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/>
              <a:t>ผลการเรียนรู้ที่คาดหวัง</a:t>
            </a:r>
            <a:r>
              <a:rPr lang="en-US" dirty="0" smtClean="0"/>
              <a:t/>
            </a:r>
            <a:br>
              <a:rPr lang="en-US" dirty="0" smtClean="0"/>
            </a:br>
            <a:endParaRPr lang="th-TH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อธิบายปัจจัยที่มีผลต่อความสำเร็จในอาชีพการขายได้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อธิบายตำแหน่งงานของผู้ประกอบอาชีพขายได้</a:t>
            </a:r>
            <a:r>
              <a:rPr lang="th-TH" b="1" smtClean="0"/>
              <a:t>  </a:t>
            </a:r>
            <a:r>
              <a:rPr lang="th-TH" smtClean="0"/>
              <a:t/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อธิบายสิ่งจูงใจสำหรับอาชีพขายได้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 </a:t>
            </a:r>
            <a:r>
              <a:rPr lang="th-TH" smtClean="0"/>
              <a:t>อธิบายลักษณะค่าตอบแทนของพนักงานขายได้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sp>
        <p:nvSpPr>
          <p:cNvPr id="38915" name="Oval 19"/>
          <p:cNvSpPr>
            <a:spLocks noChangeArrowheads="1"/>
          </p:cNvSpPr>
          <p:nvPr/>
        </p:nvSpPr>
        <p:spPr bwMode="auto">
          <a:xfrm>
            <a:off x="3779838" y="3201988"/>
            <a:ext cx="2230437" cy="849312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1400" b="1">
                <a:latin typeface="Cordia New" pitchFamily="34" charset="-34"/>
              </a:rPr>
              <a:t>โอกาสและความก้าวหน้า</a:t>
            </a:r>
            <a:endParaRPr lang="en-US" sz="1400" b="1">
              <a:latin typeface="Cordia New" pitchFamily="34" charset="-34"/>
            </a:endParaRPr>
          </a:p>
          <a:p>
            <a:pPr algn="ctr">
              <a:spcAft>
                <a:spcPts val="1000"/>
              </a:spcAft>
            </a:pPr>
            <a:r>
              <a:rPr lang="th-TH" sz="1400" b="1">
                <a:latin typeface="Cordia New" pitchFamily="34" charset="-34"/>
              </a:rPr>
              <a:t>ของพนักงานขาย</a:t>
            </a:r>
            <a:endParaRPr lang="th-TH"/>
          </a:p>
        </p:txBody>
      </p:sp>
      <p:sp>
        <p:nvSpPr>
          <p:cNvPr id="38916" name="AutoShape 20"/>
          <p:cNvSpPr>
            <a:spLocks noChangeArrowheads="1"/>
          </p:cNvSpPr>
          <p:nvPr/>
        </p:nvSpPr>
        <p:spPr bwMode="auto">
          <a:xfrm>
            <a:off x="6102350" y="2500313"/>
            <a:ext cx="1722438" cy="58578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3.1 </a:t>
            </a:r>
            <a:r>
              <a:rPr lang="th-TH" sz="1400" b="1">
                <a:latin typeface="Cordia New" pitchFamily="34" charset="-34"/>
              </a:rPr>
              <a:t>ปัจจัยที่มีผลต่อความสำเร็จในอาชีพการขาย</a:t>
            </a:r>
            <a:endParaRPr lang="th-TH"/>
          </a:p>
        </p:txBody>
      </p:sp>
      <p:sp>
        <p:nvSpPr>
          <p:cNvPr id="38917" name="AutoShape 21"/>
          <p:cNvSpPr>
            <a:spLocks noChangeArrowheads="1"/>
          </p:cNvSpPr>
          <p:nvPr/>
        </p:nvSpPr>
        <p:spPr bwMode="auto">
          <a:xfrm>
            <a:off x="6010275" y="4283075"/>
            <a:ext cx="1849438" cy="6556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lvl="1" algn="ctr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3.2</a:t>
            </a:r>
            <a:r>
              <a:rPr lang="th-TH" sz="1400" b="1">
                <a:latin typeface="Cordia New" pitchFamily="34" charset="-34"/>
              </a:rPr>
              <a:t> ตำแหน่งงานของ</a:t>
            </a:r>
            <a:endParaRPr lang="en-US" sz="1100" b="1">
              <a:latin typeface="Angsana New" pitchFamily="18" charset="-34"/>
            </a:endParaRPr>
          </a:p>
          <a:p>
            <a:pPr lvl="1" algn="ctr">
              <a:spcAft>
                <a:spcPts val="1000"/>
              </a:spcAft>
            </a:pPr>
            <a:r>
              <a:rPr lang="th-TH" sz="1400" b="1">
                <a:latin typeface="Cordia New" pitchFamily="34" charset="-34"/>
              </a:rPr>
              <a:t>ผู้ประกอบอาชีพขาย</a:t>
            </a:r>
            <a:endParaRPr lang="th-TH"/>
          </a:p>
        </p:txBody>
      </p:sp>
      <p:sp>
        <p:nvSpPr>
          <p:cNvPr id="38918" name="AutoShape 22"/>
          <p:cNvSpPr>
            <a:spLocks noChangeArrowheads="1"/>
          </p:cNvSpPr>
          <p:nvPr/>
        </p:nvSpPr>
        <p:spPr bwMode="auto">
          <a:xfrm>
            <a:off x="2159000" y="4283075"/>
            <a:ext cx="1944688" cy="3206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999999"/>
              </a:gs>
            </a:gsLst>
            <a:lin ang="54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/>
          <a:lstStyle/>
          <a:p>
            <a:pPr lvl="1" algn="ctr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3.3 </a:t>
            </a:r>
            <a:r>
              <a:rPr lang="th-TH" sz="1400" b="1">
                <a:latin typeface="Angsana New" pitchFamily="18" charset="-34"/>
              </a:rPr>
              <a:t>สิ่งจูงใจสำหรับอาชีพขาย</a:t>
            </a:r>
            <a:endParaRPr lang="th-TH"/>
          </a:p>
        </p:txBody>
      </p:sp>
      <p:sp>
        <p:nvSpPr>
          <p:cNvPr id="38919" name="AutoShape 23"/>
          <p:cNvSpPr>
            <a:spLocks noChangeArrowheads="1"/>
          </p:cNvSpPr>
          <p:nvPr/>
        </p:nvSpPr>
        <p:spPr bwMode="auto">
          <a:xfrm>
            <a:off x="2071688" y="2500313"/>
            <a:ext cx="1849437" cy="4238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3.4 </a:t>
            </a:r>
            <a:r>
              <a:rPr lang="th-TH" sz="1400" b="1">
                <a:latin typeface="Angsana New" pitchFamily="18" charset="-34"/>
              </a:rPr>
              <a:t>ลักษณะค่าตอบแทน</a:t>
            </a:r>
            <a:r>
              <a:rPr lang="en-US" sz="1100" b="1">
                <a:latin typeface="Angsana New" pitchFamily="18" charset="-34"/>
              </a:rPr>
              <a:t> </a:t>
            </a:r>
            <a:r>
              <a:rPr lang="th-TH" sz="1400" b="1">
                <a:latin typeface="Angsana New" pitchFamily="18" charset="-34"/>
              </a:rPr>
              <a:t>ของพนักงานขาย</a:t>
            </a:r>
            <a:endParaRPr lang="th-TH"/>
          </a:p>
        </p:txBody>
      </p:sp>
      <p:cxnSp>
        <p:nvCxnSpPr>
          <p:cNvPr id="38920" name="AutoShape 24"/>
          <p:cNvCxnSpPr>
            <a:cxnSpLocks noChangeShapeType="1"/>
          </p:cNvCxnSpPr>
          <p:nvPr/>
        </p:nvCxnSpPr>
        <p:spPr bwMode="auto">
          <a:xfrm flipH="1" flipV="1">
            <a:off x="3616325" y="2992438"/>
            <a:ext cx="628650" cy="233362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21" name="AutoShape 25"/>
          <p:cNvCxnSpPr>
            <a:cxnSpLocks noChangeShapeType="1"/>
          </p:cNvCxnSpPr>
          <p:nvPr/>
        </p:nvCxnSpPr>
        <p:spPr bwMode="auto">
          <a:xfrm flipV="1">
            <a:off x="5441950" y="2838450"/>
            <a:ext cx="660400" cy="430213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22" name="AutoShape 26"/>
          <p:cNvCxnSpPr>
            <a:cxnSpLocks noChangeShapeType="1"/>
          </p:cNvCxnSpPr>
          <p:nvPr/>
        </p:nvCxnSpPr>
        <p:spPr bwMode="auto">
          <a:xfrm>
            <a:off x="5465763" y="4084638"/>
            <a:ext cx="544512" cy="384175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8923" name="AutoShape 27"/>
          <p:cNvCxnSpPr>
            <a:cxnSpLocks noChangeShapeType="1"/>
          </p:cNvCxnSpPr>
          <p:nvPr/>
        </p:nvCxnSpPr>
        <p:spPr bwMode="auto">
          <a:xfrm flipH="1">
            <a:off x="4148138" y="4084638"/>
            <a:ext cx="463550" cy="384175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ym typeface="Wingdings"/>
              </a:rPr>
              <a:t></a:t>
            </a:r>
            <a:r>
              <a:rPr lang="en-US" dirty="0"/>
              <a:t> </a:t>
            </a:r>
            <a:r>
              <a:rPr lang="en-US" b="1" dirty="0"/>
              <a:t>3.1 </a:t>
            </a:r>
            <a:r>
              <a:rPr lang="th-TH" b="1" dirty="0"/>
              <a:t>ปัจจัยที่มีผลต่อความสำเร็จในอาชีพการขาย</a:t>
            </a:r>
            <a:endParaRPr lang="th-TH" dirty="0"/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  <a:sym typeface="Wingdings" pitchFamily="2" charset="2"/>
              </a:rPr>
              <a:t>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ความรักและความพึงพอใจในอาชีพการขาย</a:t>
            </a:r>
            <a:r>
              <a:rPr lang="th-TH" smtClean="0"/>
              <a:t> </a:t>
            </a:r>
            <a:br>
              <a:rPr lang="th-TH" smtClean="0"/>
            </a:br>
            <a:r>
              <a:rPr lang="en-US" b="1" smtClean="0">
                <a:cs typeface="Cordia New" pitchFamily="34" charset="-34"/>
                <a:sym typeface="Wingdings" pitchFamily="2" charset="2"/>
              </a:rPr>
              <a:t>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บุคลิกภาพที่เหมาะสมในอาชีพการขาย</a:t>
            </a:r>
            <a:r>
              <a:rPr lang="th-TH" smtClean="0"/>
              <a:t> </a:t>
            </a:r>
            <a:br>
              <a:rPr lang="th-TH" smtClean="0"/>
            </a:br>
            <a:r>
              <a:rPr lang="en-US" b="1" smtClean="0">
                <a:cs typeface="Cordia New" pitchFamily="34" charset="-34"/>
                <a:sym typeface="Wingdings" pitchFamily="2" charset="2"/>
              </a:rPr>
              <a:t>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การพัฒนาตนเอง</a:t>
            </a:r>
            <a:r>
              <a:rPr lang="th-TH" smtClean="0"/>
              <a:t> </a:t>
            </a:r>
            <a:br>
              <a:rPr lang="th-TH" smtClean="0"/>
            </a:br>
            <a:r>
              <a:rPr lang="en-US" b="1" smtClean="0">
                <a:cs typeface="Cordia New" pitchFamily="34" charset="-34"/>
                <a:sym typeface="Wingdings" pitchFamily="2" charset="2"/>
              </a:rPr>
              <a:t>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ความอดทนไม่ย่อท้อต่ออุปสรรค</a:t>
            </a:r>
            <a:r>
              <a:rPr lang="th-TH" smtClean="0"/>
              <a:t> </a:t>
            </a:r>
            <a:br>
              <a:rPr lang="th-TH" smtClean="0"/>
            </a:br>
            <a:r>
              <a:rPr lang="en-US" b="1" smtClean="0">
                <a:cs typeface="Cordia New" pitchFamily="34" charset="-34"/>
                <a:sym typeface="Wingdings" pitchFamily="2" charset="2"/>
              </a:rPr>
              <a:t>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องค์กรที่เหมาะสม</a:t>
            </a:r>
            <a:r>
              <a:rPr lang="th-TH" smtClean="0"/>
              <a:t> </a:t>
            </a:r>
            <a:br>
              <a:rPr lang="th-TH" smtClean="0"/>
            </a:br>
            <a:r>
              <a:rPr lang="en-US" b="1" smtClean="0">
                <a:cs typeface="Cordia New" pitchFamily="34" charset="-34"/>
                <a:sym typeface="Wingdings" pitchFamily="2" charset="2"/>
              </a:rPr>
              <a:t>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การวางแผนการทำงานที่ดี</a:t>
            </a:r>
            <a:r>
              <a:rPr lang="th-TH" smtClean="0"/>
              <a:t> </a:t>
            </a:r>
            <a:br>
              <a:rPr lang="th-TH" smtClean="0"/>
            </a:br>
            <a:r>
              <a:rPr lang="en-US" b="1" smtClean="0">
                <a:cs typeface="Cordia New" pitchFamily="34" charset="-34"/>
                <a:sym typeface="Wingdings" pitchFamily="2" charset="2"/>
              </a:rPr>
              <a:t>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มีจรรยาบรรณในวิชาชีพ</a:t>
            </a:r>
            <a:endParaRPr lang="th-TH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3.2 </a:t>
            </a:r>
            <a:r>
              <a:rPr lang="th-TH" b="1" smtClean="0"/>
              <a:t>ตำแหน่งงานของผู้ประกอบอาชีพขาย</a:t>
            </a:r>
            <a:endParaRPr lang="th-TH" smtClean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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ตำแหน่งพนักงานขายฝึกหัด</a:t>
            </a:r>
            <a:r>
              <a:rPr lang="en-US" b="1" smtClean="0">
                <a:cs typeface="Cordia New" pitchFamily="34" charset="-34"/>
              </a:rPr>
              <a:t> (Sales Trainee)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  <a:sym typeface="Wingdings" pitchFamily="2" charset="2"/>
              </a:rPr>
              <a:t>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พนักงานขายระดับต้น</a:t>
            </a:r>
            <a:r>
              <a:rPr lang="en-US" b="1" smtClean="0">
                <a:cs typeface="Cordia New" pitchFamily="34" charset="-34"/>
              </a:rPr>
              <a:t> (Junior Salesman)</a:t>
            </a:r>
            <a:r>
              <a:rPr lang="en-US" smtClean="0">
                <a:cs typeface="Cordia New" pitchFamily="34" charset="-34"/>
              </a:rPr>
              <a:t> 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  <a:sym typeface="Wingdings" pitchFamily="2" charset="2"/>
              </a:rPr>
              <a:t>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พนักงานขายอาวุโส</a:t>
            </a:r>
            <a:r>
              <a:rPr lang="en-US" b="1" smtClean="0">
                <a:cs typeface="Cordia New" pitchFamily="34" charset="-34"/>
              </a:rPr>
              <a:t> (Senior Salesman)</a:t>
            </a:r>
            <a:r>
              <a:rPr lang="en-US" smtClean="0">
                <a:cs typeface="Cordia New" pitchFamily="34" charset="-34"/>
              </a:rPr>
              <a:t> 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  <a:sym typeface="Wingdings" pitchFamily="2" charset="2"/>
              </a:rPr>
              <a:t>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ผู้ควบคุมดูแลพนักงานขาย</a:t>
            </a:r>
            <a:r>
              <a:rPr lang="en-US" b="1" smtClean="0">
                <a:cs typeface="Cordia New" pitchFamily="34" charset="-34"/>
              </a:rPr>
              <a:t> (Sale Supervisor)</a:t>
            </a:r>
            <a:r>
              <a:rPr lang="en-US" smtClean="0">
                <a:cs typeface="Cordia New" pitchFamily="34" charset="-34"/>
              </a:rPr>
              <a:t> 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  <a:sym typeface="Wingdings" pitchFamily="2" charset="2"/>
              </a:rPr>
              <a:t>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ผู้จัดการแผนก</a:t>
            </a:r>
            <a:r>
              <a:rPr lang="en-US" b="1" smtClean="0">
                <a:cs typeface="Cordia New" pitchFamily="34" charset="-34"/>
              </a:rPr>
              <a:t> (Division Sale Manager)</a:t>
            </a:r>
            <a:r>
              <a:rPr lang="en-US" smtClean="0">
                <a:cs typeface="Cordia New" pitchFamily="34" charset="-34"/>
              </a:rPr>
              <a:t> 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  <a:sym typeface="Wingdings" pitchFamily="2" charset="2"/>
              </a:rPr>
              <a:t>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ผู้จัดการฝ่ายการตลาด</a:t>
            </a:r>
            <a:r>
              <a:rPr lang="en-US" b="1" smtClean="0">
                <a:cs typeface="Cordia New" pitchFamily="34" charset="-34"/>
              </a:rPr>
              <a:t> (Marketing Manager)</a:t>
            </a:r>
            <a:r>
              <a:rPr lang="en-US" smtClean="0">
                <a:cs typeface="Cordia New" pitchFamily="34" charset="-34"/>
              </a:rPr>
              <a:t> 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  <a:sym typeface="Wingdings" pitchFamily="2" charset="2"/>
              </a:rPr>
              <a:t>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รองประธานบริษัทฝ่ายการตลาด</a:t>
            </a:r>
            <a:r>
              <a:rPr lang="en-US" b="1" smtClean="0">
                <a:cs typeface="Cordia New" pitchFamily="34" charset="-34"/>
              </a:rPr>
              <a:t> (Vice-president in Charge of Marketing)</a:t>
            </a:r>
            <a:r>
              <a:rPr lang="en-US" smtClean="0">
                <a:cs typeface="Cordia New" pitchFamily="34" charset="-34"/>
              </a:rPr>
              <a:t> </a:t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  <a:sym typeface="Wingdings" pitchFamily="2" charset="2"/>
              </a:rPr>
              <a:t>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ประธานบริษัท</a:t>
            </a:r>
            <a:r>
              <a:rPr lang="en-US" b="1" smtClean="0">
                <a:cs typeface="Cordia New" pitchFamily="34" charset="-34"/>
              </a:rPr>
              <a:t> (President)</a:t>
            </a:r>
            <a:endParaRPr lang="th-TH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sp>
        <p:nvSpPr>
          <p:cNvPr id="5123" name="Oval 2"/>
          <p:cNvSpPr>
            <a:spLocks noChangeArrowheads="1"/>
          </p:cNvSpPr>
          <p:nvPr/>
        </p:nvSpPr>
        <p:spPr bwMode="auto">
          <a:xfrm>
            <a:off x="3987800" y="3414713"/>
            <a:ext cx="2076450" cy="955675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1600" b="1">
                <a:latin typeface="Angsana New" pitchFamily="18" charset="-34"/>
              </a:rPr>
              <a:t>ความหมายและความสำคัญของการขาย</a:t>
            </a:r>
            <a:endParaRPr lang="th-TH"/>
          </a:p>
        </p:txBody>
      </p:sp>
      <p:sp>
        <p:nvSpPr>
          <p:cNvPr id="5124" name="AutoShape 3"/>
          <p:cNvSpPr>
            <a:spLocks noChangeArrowheads="1"/>
          </p:cNvSpPr>
          <p:nvPr/>
        </p:nvSpPr>
        <p:spPr bwMode="auto">
          <a:xfrm>
            <a:off x="6257925" y="2286000"/>
            <a:ext cx="1722438" cy="7223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1.1 </a:t>
            </a:r>
            <a:r>
              <a:rPr lang="th-TH" sz="1400" b="1">
                <a:latin typeface="Angsana New" pitchFamily="18" charset="-34"/>
              </a:rPr>
              <a:t>ความหมายและ</a:t>
            </a:r>
            <a:br>
              <a:rPr lang="th-TH" sz="1400" b="1">
                <a:latin typeface="Angsana New" pitchFamily="18" charset="-34"/>
              </a:rPr>
            </a:br>
            <a:r>
              <a:rPr lang="th-TH" sz="1400" b="1">
                <a:latin typeface="Angsana New" pitchFamily="18" charset="-34"/>
              </a:rPr>
              <a:t>ความสำคัญของการขาย</a:t>
            </a:r>
            <a:endParaRPr lang="th-TH"/>
          </a:p>
        </p:txBody>
      </p:sp>
      <p:sp>
        <p:nvSpPr>
          <p:cNvPr id="5125" name="AutoShape 4"/>
          <p:cNvSpPr>
            <a:spLocks noChangeArrowheads="1"/>
          </p:cNvSpPr>
          <p:nvPr/>
        </p:nvSpPr>
        <p:spPr bwMode="auto">
          <a:xfrm>
            <a:off x="6353175" y="3657600"/>
            <a:ext cx="1531938" cy="425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1.2 </a:t>
            </a:r>
            <a:r>
              <a:rPr lang="th-TH" sz="1400" b="1">
                <a:latin typeface="Angsana New" pitchFamily="18" charset="-34"/>
              </a:rPr>
              <a:t>หน้าที่ของการขาย</a:t>
            </a:r>
            <a:endParaRPr lang="th-TH"/>
          </a:p>
        </p:txBody>
      </p:sp>
      <p:sp>
        <p:nvSpPr>
          <p:cNvPr id="5126" name="AutoShape 5"/>
          <p:cNvSpPr>
            <a:spLocks noChangeArrowheads="1"/>
          </p:cNvSpPr>
          <p:nvPr/>
        </p:nvSpPr>
        <p:spPr bwMode="auto">
          <a:xfrm>
            <a:off x="6237288" y="4752975"/>
            <a:ext cx="1763712" cy="4143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1.3 </a:t>
            </a:r>
            <a:r>
              <a:rPr lang="th-TH" sz="1400" b="1">
                <a:latin typeface="Angsana New" pitchFamily="18" charset="-34"/>
              </a:rPr>
              <a:t>วิวัฒนาการของการขาย</a:t>
            </a:r>
            <a:endParaRPr lang="th-TH"/>
          </a:p>
        </p:txBody>
      </p:sp>
      <p:sp>
        <p:nvSpPr>
          <p:cNvPr id="5127" name="AutoShape 6"/>
          <p:cNvSpPr>
            <a:spLocks noChangeArrowheads="1"/>
          </p:cNvSpPr>
          <p:nvPr/>
        </p:nvSpPr>
        <p:spPr bwMode="auto">
          <a:xfrm>
            <a:off x="1914525" y="3657600"/>
            <a:ext cx="1652588" cy="4921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999999"/>
              </a:gs>
            </a:gsLst>
            <a:lin ang="54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1.5 </a:t>
            </a:r>
            <a:r>
              <a:rPr lang="th-TH" sz="1400" b="1">
                <a:latin typeface="Angsana New" pitchFamily="18" charset="-34"/>
              </a:rPr>
              <a:t>หน้าที่ของการตลาด</a:t>
            </a:r>
            <a:endParaRPr lang="th-TH"/>
          </a:p>
        </p:txBody>
      </p:sp>
      <p:sp>
        <p:nvSpPr>
          <p:cNvPr id="5128" name="AutoShape 7"/>
          <p:cNvSpPr>
            <a:spLocks noChangeArrowheads="1"/>
          </p:cNvSpPr>
          <p:nvPr/>
        </p:nvSpPr>
        <p:spPr bwMode="auto">
          <a:xfrm>
            <a:off x="1935163" y="4752975"/>
            <a:ext cx="1722437" cy="7239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1.4 </a:t>
            </a:r>
            <a:r>
              <a:rPr lang="th-TH" sz="1400" b="1">
                <a:latin typeface="Angsana New" pitchFamily="18" charset="-34"/>
              </a:rPr>
              <a:t> ความหมายและ</a:t>
            </a:r>
            <a:br>
              <a:rPr lang="th-TH" sz="1400" b="1">
                <a:latin typeface="Angsana New" pitchFamily="18" charset="-34"/>
              </a:rPr>
            </a:br>
            <a:r>
              <a:rPr lang="th-TH" sz="1400" b="1">
                <a:latin typeface="Angsana New" pitchFamily="18" charset="-34"/>
              </a:rPr>
              <a:t>ความสำคัญของการตลาด</a:t>
            </a:r>
            <a:endParaRPr lang="th-TH"/>
          </a:p>
        </p:txBody>
      </p:sp>
      <p:sp>
        <p:nvSpPr>
          <p:cNvPr id="5129" name="AutoShape 8"/>
          <p:cNvSpPr>
            <a:spLocks noChangeArrowheads="1"/>
          </p:cNvSpPr>
          <p:nvPr/>
        </p:nvSpPr>
        <p:spPr bwMode="auto">
          <a:xfrm>
            <a:off x="1844675" y="2286000"/>
            <a:ext cx="1903413" cy="7366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1.6  </a:t>
            </a:r>
            <a:r>
              <a:rPr lang="th-TH" sz="1400" b="1">
                <a:latin typeface="Angsana New" pitchFamily="18" charset="-34"/>
              </a:rPr>
              <a:t>แนวความคิคที่เกี่ยวกับการตลาด</a:t>
            </a:r>
            <a:endParaRPr lang="th-TH"/>
          </a:p>
        </p:txBody>
      </p:sp>
      <p:cxnSp>
        <p:nvCxnSpPr>
          <p:cNvPr id="5130" name="AutoShape 9"/>
          <p:cNvCxnSpPr>
            <a:cxnSpLocks noChangeShapeType="1"/>
          </p:cNvCxnSpPr>
          <p:nvPr/>
        </p:nvCxnSpPr>
        <p:spPr bwMode="auto">
          <a:xfrm flipV="1">
            <a:off x="5695950" y="3022600"/>
            <a:ext cx="561975" cy="492125"/>
          </a:xfrm>
          <a:prstGeom prst="straightConnector1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1" name="AutoShape 10"/>
          <p:cNvCxnSpPr>
            <a:cxnSpLocks noChangeShapeType="1"/>
          </p:cNvCxnSpPr>
          <p:nvPr/>
        </p:nvCxnSpPr>
        <p:spPr bwMode="auto">
          <a:xfrm flipH="1" flipV="1">
            <a:off x="3748088" y="3070225"/>
            <a:ext cx="523875" cy="444500"/>
          </a:xfrm>
          <a:prstGeom prst="straightConnector1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2" name="AutoShape 11"/>
          <p:cNvCxnSpPr>
            <a:cxnSpLocks noChangeShapeType="1"/>
          </p:cNvCxnSpPr>
          <p:nvPr/>
        </p:nvCxnSpPr>
        <p:spPr bwMode="auto">
          <a:xfrm flipH="1">
            <a:off x="3608388" y="4283075"/>
            <a:ext cx="663575" cy="469900"/>
          </a:xfrm>
          <a:prstGeom prst="straightConnector1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3" name="AutoShape 12"/>
          <p:cNvCxnSpPr>
            <a:cxnSpLocks noChangeShapeType="1"/>
          </p:cNvCxnSpPr>
          <p:nvPr/>
        </p:nvCxnSpPr>
        <p:spPr bwMode="auto">
          <a:xfrm>
            <a:off x="5818188" y="4283075"/>
            <a:ext cx="439737" cy="469900"/>
          </a:xfrm>
          <a:prstGeom prst="straightConnector1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5134" name="AutoShape 13"/>
          <p:cNvCxnSpPr>
            <a:cxnSpLocks noChangeShapeType="1"/>
          </p:cNvCxnSpPr>
          <p:nvPr/>
        </p:nvCxnSpPr>
        <p:spPr bwMode="auto">
          <a:xfrm flipH="1">
            <a:off x="3567113" y="3903663"/>
            <a:ext cx="420687" cy="0"/>
          </a:xfrm>
          <a:prstGeom prst="straightConnector1">
            <a:avLst/>
          </a:prstGeom>
          <a:noFill/>
          <a:ln w="12700">
            <a:solidFill>
              <a:srgbClr val="00009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3.4 </a:t>
            </a:r>
            <a:r>
              <a:rPr lang="th-TH" b="1" smtClean="0"/>
              <a:t>ลักษณะค่าตอบแทนของพนักงานขาย</a:t>
            </a:r>
            <a:endParaRPr lang="th-TH" smtClean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3.4.1 </a:t>
            </a:r>
            <a:r>
              <a:rPr lang="th-TH" b="1" smtClean="0"/>
              <a:t>ผลตอบแทนมาตรฐาน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3.4.2 </a:t>
            </a:r>
            <a:r>
              <a:rPr lang="th-TH" b="1" smtClean="0"/>
              <a:t>สิ่งตอบแทนอื่นๆ ที่มิใช่ตัวเงิน</a:t>
            </a:r>
            <a:endParaRPr lang="th-TH" smtClean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3.3 </a:t>
            </a:r>
            <a:r>
              <a:rPr lang="th-TH" b="1" smtClean="0"/>
              <a:t>สิ่งจูงใจสำหรับอาชีพขาย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ym typeface="Wingdings"/>
              </a:rPr>
              <a:t></a:t>
            </a:r>
            <a:r>
              <a:rPr lang="en-US" dirty="0"/>
              <a:t> </a:t>
            </a:r>
            <a:r>
              <a:rPr lang="th-TH" dirty="0"/>
              <a:t>มีงานทางด้านการขายให้เลือกทำอย่างมากมาย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ym typeface="Wingdings"/>
              </a:rPr>
              <a:t></a:t>
            </a:r>
            <a:r>
              <a:rPr lang="th-TH" dirty="0"/>
              <a:t>อิสระในการปฏิบัติงาน 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ym typeface="Wingdings"/>
              </a:rPr>
              <a:t></a:t>
            </a:r>
            <a:r>
              <a:rPr lang="en-US" dirty="0" smtClean="0"/>
              <a:t> </a:t>
            </a:r>
            <a:r>
              <a:rPr lang="th-TH" dirty="0"/>
              <a:t>เป็นงานที่ท้าทายความสามารถของบุคคล</a:t>
            </a:r>
            <a:r>
              <a:rPr lang="en-US" dirty="0"/>
              <a:t>        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ym typeface="Wingdings"/>
              </a:rPr>
              <a:t></a:t>
            </a:r>
            <a:r>
              <a:rPr lang="th-TH" dirty="0"/>
              <a:t>หากสามารถขายสินค้าได้มาก ค่าตอบแทนจากการขายก็จะสูงตามความสามารถในการขายสินค้า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ym typeface="Wingdings"/>
              </a:rPr>
              <a:t></a:t>
            </a:r>
            <a:r>
              <a:rPr lang="th-TH" dirty="0"/>
              <a:t>งานการขายไม่สามารถใช้เครื่องจักรกลปฏิบัติหน้าที่แทนมนุษย์ได้ทั้งหมด ทำให้อาชีพ     การขายมีความมั่นคง โดยไม่ต้องกังวลในด้านที่บริษัทจะนำเครื่องจักรมาใช้แทนบุคคล</a:t>
            </a: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sym typeface="Wingdings"/>
              </a:rPr>
              <a:t></a:t>
            </a:r>
            <a:r>
              <a:rPr lang="th-TH" dirty="0"/>
              <a:t>พนักงานขาย คือ ผู้ตอบสนองความต้องการต่าง ๆ ของประชาชนในชุมชน ทำให้ประชาชนอยู่ดีกินดี ขณะเดียวกันทำให้กิจการมีรายได้นำไปสู่การลงทุนใหม่ ทำให้เกิดการขยายตัวทางธุรกิจ ทำให้เกิดการจ้างงานกับประชาชนเพิ่มขึ้น ธุรกิจมีรายได้สูงขึ้น ทำให้รัฐบาลสามารถจัดเก็บรายได้สูงขึ้น จนสามารถนำไปพัฒนาประเทศชาติให้เจริญต่อไป</a:t>
            </a:r>
            <a:r>
              <a:rPr lang="en-US"/>
              <a:t/>
            </a:r>
            <a:br>
              <a:rPr lang="en-US"/>
            </a:br>
            <a:r>
              <a:rPr lang="en-US" smtClean="0">
                <a:sym typeface="Wingdings"/>
              </a:rPr>
              <a:t></a:t>
            </a:r>
            <a:r>
              <a:rPr lang="th-TH" dirty="0"/>
              <a:t>รายได้และผลตอบแทนจากงานด้านการขายสูง 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</a:rPr>
              <a:t>3.4.1 </a:t>
            </a:r>
            <a:r>
              <a:rPr lang="th-TH" b="1" smtClean="0"/>
              <a:t>ผลตอบแทนมาตรฐาน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ym typeface="Wingdings 2"/>
              </a:rPr>
              <a:t></a:t>
            </a:r>
            <a:r>
              <a:rPr lang="th-TH" dirty="0"/>
              <a:t>เงินเดือน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ym typeface="Wingdings 2"/>
              </a:rPr>
              <a:t></a:t>
            </a:r>
            <a:r>
              <a:rPr lang="th-TH" dirty="0"/>
              <a:t>คอมมิชชั่นหรือเงินรางวัลการขาย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ym typeface="Wingdings 2"/>
              </a:rPr>
              <a:t></a:t>
            </a:r>
            <a:r>
              <a:rPr lang="th-TH" dirty="0"/>
              <a:t>โบนัส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ym typeface="Wingdings 2"/>
              </a:rPr>
              <a:t></a:t>
            </a:r>
            <a:r>
              <a:rPr lang="th-TH" dirty="0"/>
              <a:t>เบี้ยเลี้ยงเดินทาง ค่าพาหนะ ค่าที่พัก เงินเลี้ยงรับรองลูกค้า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ym typeface="Wingdings 2"/>
              </a:rPr>
              <a:t></a:t>
            </a:r>
            <a:r>
              <a:rPr lang="th-TH" dirty="0"/>
              <a:t>ค่าพาหนะ ค่าน้ำมัน ค่าบำรุงรักษา บางกรณีค่าผ่อนรถและค่าบำรุงรักษา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ym typeface="Wingdings 2"/>
              </a:rPr>
              <a:t></a:t>
            </a:r>
            <a:r>
              <a:rPr lang="th-TH" dirty="0"/>
              <a:t>สวัสดิการทั่วไปตามระเบียบของฝ่ายการบุคคล ตามตำแหน่ง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ym typeface="Wingdings 2"/>
              </a:rPr>
              <a:t></a:t>
            </a:r>
            <a:r>
              <a:rPr lang="th-TH" dirty="0"/>
              <a:t>เสื้อผ้า แบบฟอร์มพนักงาน</a:t>
            </a:r>
            <a:endParaRPr lang="en-US" dirty="0"/>
          </a:p>
          <a:p>
            <a:pPr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</a:rPr>
              <a:t>3.4.2 </a:t>
            </a:r>
            <a:r>
              <a:rPr lang="th-TH" b="1" smtClean="0"/>
              <a:t>สิ่งตอบแทนอื่นๆ ที่มิใช่ตัวเงิน</a:t>
            </a:r>
            <a:endParaRPr lang="th-TH" smtClean="0"/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  <a:sym typeface="Wingdings 2" pitchFamily="18" charset="2"/>
              </a:rPr>
              <a:t></a:t>
            </a:r>
            <a:r>
              <a:rPr lang="th-TH" smtClean="0"/>
              <a:t>ตำแหน่ง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  <a:sym typeface="Wingdings 2" pitchFamily="18" charset="2"/>
              </a:rPr>
              <a:t></a:t>
            </a:r>
            <a:r>
              <a:rPr lang="th-TH" smtClean="0"/>
              <a:t>โต๊ะ เก้าอี้ อุปกรณ์สำนักงาน ห้องทำงาน เฟอร์นิเจอร์ สิ่งแวดล้อม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  <a:sym typeface="Wingdings 2" pitchFamily="18" charset="2"/>
              </a:rPr>
              <a:t></a:t>
            </a:r>
            <a:r>
              <a:rPr lang="th-TH" smtClean="0"/>
              <a:t>ทีมทำงาน ผู้ช่วย เลขานุการ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  <a:sym typeface="Wingdings 2" pitchFamily="18" charset="2"/>
              </a:rPr>
              <a:t></a:t>
            </a:r>
            <a:r>
              <a:rPr lang="th-TH" smtClean="0"/>
              <a:t>การยกย่องจากผู้บริหารระดับสูง การเข้าประชุมระดับบริหาร</a:t>
            </a:r>
            <a:r>
              <a:rPr lang="en-US" smtClean="0">
                <a:cs typeface="Cordia New" pitchFamily="34" charset="-34"/>
              </a:rPr>
              <a:t>/</a:t>
            </a:r>
            <a:r>
              <a:rPr lang="th-TH" smtClean="0"/>
              <a:t>นโยบาย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  <a:sym typeface="Wingdings 2" pitchFamily="18" charset="2"/>
              </a:rPr>
              <a:t></a:t>
            </a:r>
            <a:r>
              <a:rPr lang="th-TH" smtClean="0"/>
              <a:t>การให้มีส่วนร่วมในการตัดสินใจทางการตลาดที่สำคัญ แผนโฆษณา แผนส่งเสริมการขาย การพยากรณ์การขาย</a:t>
            </a:r>
            <a:endParaRPr lang="en-US" smtClean="0">
              <a:cs typeface="Cordia New" pitchFamily="34" charset="-34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สาระการเรียนรู้</a:t>
            </a:r>
            <a:endParaRPr lang="th-TH" smtClean="0"/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4.1 </a:t>
            </a:r>
            <a:r>
              <a:rPr lang="th-TH" smtClean="0"/>
              <a:t>คุณสมบัติที่จำเป็นของพนักงานขาย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4.2 </a:t>
            </a:r>
            <a:r>
              <a:rPr lang="th-TH" smtClean="0"/>
              <a:t>ความรู้พื้นฐานของพนักงานขาย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4.3 </a:t>
            </a:r>
            <a:r>
              <a:rPr lang="th-TH" smtClean="0"/>
              <a:t>จรรยาบรรณของพนักงานขายต่อตัวเอง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4.4 </a:t>
            </a:r>
            <a:r>
              <a:rPr lang="th-TH" smtClean="0"/>
              <a:t>จรรยาบรรณของพนักงานขายต่อกิจการ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4.5 </a:t>
            </a:r>
            <a:r>
              <a:rPr lang="th-TH" smtClean="0"/>
              <a:t>จรรยาบรรณของพนักงานขายต่อลูกค้า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4.6 </a:t>
            </a:r>
            <a:r>
              <a:rPr lang="th-TH" smtClean="0"/>
              <a:t>จรรยาบรรณของพนักงานขายต่อสังคม	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4.7 </a:t>
            </a:r>
            <a:r>
              <a:rPr lang="th-TH" smtClean="0"/>
              <a:t>จรรยาบรรณของพนักงานขายต่อคู่แข่งขัน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ผลการเรียนรู้ที่คาดหวัง</a:t>
            </a:r>
            <a:endParaRPr lang="th-TH" smtClean="0"/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อธิบายคุณสมบัติที่จำเป็นของพนักงานขายได้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อธิบายความรู้พื้นฐานของพนักงานขาย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อธิบายจรรยาบรรณของพนักงานขายต่อตนเองได้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 </a:t>
            </a:r>
            <a:r>
              <a:rPr lang="th-TH" smtClean="0"/>
              <a:t>อธิบายจรรยาบรรณของพนักงานขายต่อกิจการได้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5. </a:t>
            </a:r>
            <a:r>
              <a:rPr lang="th-TH" smtClean="0"/>
              <a:t>อธิบายจรรยาบรรณของพนักงานขายต่อลูกค้าได้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6. </a:t>
            </a:r>
            <a:r>
              <a:rPr lang="th-TH" smtClean="0"/>
              <a:t>อธิบายจรรยาบรรณของพนักงานขายต่อสังคมได้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7. </a:t>
            </a:r>
            <a:r>
              <a:rPr lang="th-TH" smtClean="0"/>
              <a:t>อธิบายจรรยาบรรณของพนักงานขายต่อคู่แข่งขันได้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sp>
        <p:nvSpPr>
          <p:cNvPr id="49155" name="Oval 28"/>
          <p:cNvSpPr>
            <a:spLocks noChangeArrowheads="1"/>
          </p:cNvSpPr>
          <p:nvPr/>
        </p:nvSpPr>
        <p:spPr bwMode="auto">
          <a:xfrm>
            <a:off x="3741738" y="3116263"/>
            <a:ext cx="2230437" cy="847725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1400" b="1">
                <a:latin typeface="Cordia New" pitchFamily="34" charset="-34"/>
              </a:rPr>
              <a:t>คุณสมบัติและจรรยาบรรณของพนักงานขาย</a:t>
            </a:r>
            <a:endParaRPr lang="th-TH"/>
          </a:p>
        </p:txBody>
      </p:sp>
      <p:sp>
        <p:nvSpPr>
          <p:cNvPr id="49156" name="AutoShape 29"/>
          <p:cNvSpPr>
            <a:spLocks noChangeArrowheads="1"/>
          </p:cNvSpPr>
          <p:nvPr/>
        </p:nvSpPr>
        <p:spPr bwMode="auto">
          <a:xfrm>
            <a:off x="5843588" y="2200275"/>
            <a:ext cx="1581150" cy="3540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4.1 </a:t>
            </a:r>
            <a:r>
              <a:rPr lang="th-TH" sz="1400" b="1">
                <a:latin typeface="Angsana New" pitchFamily="18" charset="-34"/>
              </a:rPr>
              <a:t>คุณสมบัติของพนักงานขาย</a:t>
            </a:r>
            <a:endParaRPr lang="en-US" sz="1100" b="1">
              <a:latin typeface="Angsana New" pitchFamily="18" charset="-34"/>
            </a:endParaRPr>
          </a:p>
          <a:p>
            <a:endParaRPr lang="th-TH"/>
          </a:p>
        </p:txBody>
      </p:sp>
      <p:sp>
        <p:nvSpPr>
          <p:cNvPr id="49157" name="AutoShape 30"/>
          <p:cNvSpPr>
            <a:spLocks noChangeArrowheads="1"/>
          </p:cNvSpPr>
          <p:nvPr/>
        </p:nvSpPr>
        <p:spPr bwMode="auto">
          <a:xfrm>
            <a:off x="6051550" y="4164013"/>
            <a:ext cx="1827213" cy="5715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4.3 </a:t>
            </a:r>
            <a:r>
              <a:rPr lang="th-TH" sz="1400" b="1">
                <a:latin typeface="Cordia New" pitchFamily="34" charset="-34"/>
              </a:rPr>
              <a:t>จรรยาบรรณของพนักงานขาย   </a:t>
            </a:r>
            <a:br>
              <a:rPr lang="th-TH" sz="1400" b="1">
                <a:latin typeface="Cordia New" pitchFamily="34" charset="-34"/>
              </a:rPr>
            </a:br>
            <a:r>
              <a:rPr lang="th-TH" sz="1400" b="1">
                <a:latin typeface="Cordia New" pitchFamily="34" charset="-34"/>
              </a:rPr>
              <a:t>ต่อตนเอง</a:t>
            </a:r>
          </a:p>
          <a:p>
            <a:endParaRPr lang="th-TH"/>
          </a:p>
        </p:txBody>
      </p:sp>
      <p:sp>
        <p:nvSpPr>
          <p:cNvPr id="49158" name="AutoShape 31"/>
          <p:cNvSpPr>
            <a:spLocks noChangeArrowheads="1"/>
          </p:cNvSpPr>
          <p:nvPr/>
        </p:nvSpPr>
        <p:spPr bwMode="auto">
          <a:xfrm>
            <a:off x="3790950" y="4560888"/>
            <a:ext cx="1711325" cy="625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4.4 </a:t>
            </a:r>
            <a:r>
              <a:rPr lang="th-TH" sz="1400" b="1">
                <a:latin typeface="Cordia New" pitchFamily="34" charset="-34"/>
              </a:rPr>
              <a:t>จรรยาบรรณของพนักงานขาย</a:t>
            </a:r>
            <a:br>
              <a:rPr lang="th-TH" sz="1400" b="1">
                <a:latin typeface="Cordia New" pitchFamily="34" charset="-34"/>
              </a:rPr>
            </a:br>
            <a:r>
              <a:rPr lang="th-TH" sz="1400" b="1">
                <a:latin typeface="Cordia New" pitchFamily="34" charset="-34"/>
              </a:rPr>
              <a:t>ต่อกิจการ</a:t>
            </a:r>
            <a:endParaRPr lang="en-US" sz="1100" b="1">
              <a:latin typeface="Angsana New" pitchFamily="18" charset="-34"/>
            </a:endParaRPr>
          </a:p>
          <a:p>
            <a:endParaRPr lang="th-TH"/>
          </a:p>
        </p:txBody>
      </p:sp>
      <p:cxnSp>
        <p:nvCxnSpPr>
          <p:cNvPr id="49159" name="AutoShape 32"/>
          <p:cNvCxnSpPr>
            <a:cxnSpLocks noChangeShapeType="1"/>
          </p:cNvCxnSpPr>
          <p:nvPr/>
        </p:nvCxnSpPr>
        <p:spPr bwMode="auto">
          <a:xfrm flipH="1" flipV="1">
            <a:off x="4025900" y="2554288"/>
            <a:ext cx="407988" cy="561975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0" name="AutoShape 33"/>
          <p:cNvCxnSpPr>
            <a:cxnSpLocks noChangeShapeType="1"/>
          </p:cNvCxnSpPr>
          <p:nvPr/>
        </p:nvCxnSpPr>
        <p:spPr bwMode="auto">
          <a:xfrm flipV="1">
            <a:off x="5713413" y="2554288"/>
            <a:ext cx="660400" cy="650875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1" name="AutoShape 34"/>
          <p:cNvCxnSpPr>
            <a:cxnSpLocks noChangeShapeType="1"/>
          </p:cNvCxnSpPr>
          <p:nvPr/>
        </p:nvCxnSpPr>
        <p:spPr bwMode="auto">
          <a:xfrm>
            <a:off x="5643563" y="3856038"/>
            <a:ext cx="636587" cy="307975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2" name="AutoShape 35"/>
          <p:cNvCxnSpPr>
            <a:cxnSpLocks noChangeShapeType="1"/>
          </p:cNvCxnSpPr>
          <p:nvPr/>
        </p:nvCxnSpPr>
        <p:spPr bwMode="auto">
          <a:xfrm flipH="1">
            <a:off x="4640263" y="3963988"/>
            <a:ext cx="53975" cy="596900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3" name="AutoShape 36"/>
          <p:cNvCxnSpPr>
            <a:cxnSpLocks noChangeShapeType="1"/>
          </p:cNvCxnSpPr>
          <p:nvPr/>
        </p:nvCxnSpPr>
        <p:spPr bwMode="auto">
          <a:xfrm flipH="1">
            <a:off x="3287713" y="3897313"/>
            <a:ext cx="738187" cy="266700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164" name="AutoShape 37"/>
          <p:cNvSpPr>
            <a:spLocks noChangeArrowheads="1"/>
          </p:cNvSpPr>
          <p:nvPr/>
        </p:nvSpPr>
        <p:spPr bwMode="auto">
          <a:xfrm>
            <a:off x="6456363" y="3262313"/>
            <a:ext cx="1763712" cy="3460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4.2 </a:t>
            </a:r>
            <a:r>
              <a:rPr lang="th-TH" sz="1400" b="1">
                <a:latin typeface="Angsana New" pitchFamily="18" charset="-34"/>
              </a:rPr>
              <a:t>ความรู้พื้นฐานของพนักงานขาย</a:t>
            </a:r>
            <a:endParaRPr lang="en-US" sz="1100" b="1">
              <a:latin typeface="Angsana New" pitchFamily="18" charset="-34"/>
            </a:endParaRPr>
          </a:p>
          <a:p>
            <a:endParaRPr lang="th-TH"/>
          </a:p>
        </p:txBody>
      </p:sp>
      <p:sp>
        <p:nvSpPr>
          <p:cNvPr id="49165" name="AutoShape 38"/>
          <p:cNvSpPr>
            <a:spLocks noChangeArrowheads="1"/>
          </p:cNvSpPr>
          <p:nvPr/>
        </p:nvSpPr>
        <p:spPr bwMode="auto">
          <a:xfrm>
            <a:off x="1660525" y="4110038"/>
            <a:ext cx="1627188" cy="625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4.5 </a:t>
            </a:r>
            <a:r>
              <a:rPr lang="th-TH" sz="1400" b="1">
                <a:latin typeface="Cordia New" pitchFamily="34" charset="-34"/>
              </a:rPr>
              <a:t>จรรยาบรรณของพนักงานขาย</a:t>
            </a:r>
            <a:br>
              <a:rPr lang="th-TH" sz="1400" b="1">
                <a:latin typeface="Cordia New" pitchFamily="34" charset="-34"/>
              </a:rPr>
            </a:br>
            <a:r>
              <a:rPr lang="th-TH" sz="1400" b="1">
                <a:latin typeface="Cordia New" pitchFamily="34" charset="-34"/>
              </a:rPr>
              <a:t>ต่อลูกค้า</a:t>
            </a:r>
            <a:endParaRPr lang="en-US" sz="1100" b="1">
              <a:latin typeface="Angsana New" pitchFamily="18" charset="-34"/>
            </a:endParaRPr>
          </a:p>
          <a:p>
            <a:endParaRPr lang="th-TH"/>
          </a:p>
        </p:txBody>
      </p:sp>
      <p:sp>
        <p:nvSpPr>
          <p:cNvPr id="49166" name="AutoShape 39"/>
          <p:cNvSpPr>
            <a:spLocks noChangeArrowheads="1"/>
          </p:cNvSpPr>
          <p:nvPr/>
        </p:nvSpPr>
        <p:spPr bwMode="auto">
          <a:xfrm>
            <a:off x="1500188" y="2790825"/>
            <a:ext cx="1698625" cy="625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4.6 </a:t>
            </a:r>
            <a:r>
              <a:rPr lang="th-TH" sz="1400" b="1">
                <a:latin typeface="Cordia New" pitchFamily="34" charset="-34"/>
              </a:rPr>
              <a:t>จรรยาบรรณของพนักงานขาย</a:t>
            </a:r>
            <a:br>
              <a:rPr lang="th-TH" sz="1400" b="1">
                <a:latin typeface="Cordia New" pitchFamily="34" charset="-34"/>
              </a:rPr>
            </a:br>
            <a:r>
              <a:rPr lang="th-TH" sz="1400" b="1">
                <a:latin typeface="Cordia New" pitchFamily="34" charset="-34"/>
              </a:rPr>
              <a:t>ต่อสังคม</a:t>
            </a:r>
          </a:p>
          <a:p>
            <a:endParaRPr lang="th-TH"/>
          </a:p>
        </p:txBody>
      </p:sp>
      <p:sp>
        <p:nvSpPr>
          <p:cNvPr id="49167" name="AutoShape 40"/>
          <p:cNvSpPr>
            <a:spLocks noChangeArrowheads="1"/>
          </p:cNvSpPr>
          <p:nvPr/>
        </p:nvSpPr>
        <p:spPr bwMode="auto">
          <a:xfrm>
            <a:off x="2843213" y="1928813"/>
            <a:ext cx="1657350" cy="625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100" b="1">
                <a:latin typeface="Angsana New" pitchFamily="18" charset="-34"/>
              </a:rPr>
              <a:t>4.7 </a:t>
            </a:r>
            <a:r>
              <a:rPr lang="th-TH" sz="1400" b="1">
                <a:latin typeface="Cordia New" pitchFamily="34" charset="-34"/>
              </a:rPr>
              <a:t>จรรยาบรรณของพนักงานขาย</a:t>
            </a:r>
            <a:br>
              <a:rPr lang="th-TH" sz="1400" b="1">
                <a:latin typeface="Cordia New" pitchFamily="34" charset="-34"/>
              </a:rPr>
            </a:br>
            <a:r>
              <a:rPr lang="th-TH" sz="1400" b="1">
                <a:latin typeface="Cordia New" pitchFamily="34" charset="-34"/>
              </a:rPr>
              <a:t>ต่อคู่แข่งขัน</a:t>
            </a:r>
          </a:p>
          <a:p>
            <a:endParaRPr lang="th-TH"/>
          </a:p>
        </p:txBody>
      </p:sp>
      <p:cxnSp>
        <p:nvCxnSpPr>
          <p:cNvPr id="49168" name="AutoShape 41"/>
          <p:cNvCxnSpPr>
            <a:cxnSpLocks noChangeShapeType="1"/>
          </p:cNvCxnSpPr>
          <p:nvPr/>
        </p:nvCxnSpPr>
        <p:spPr bwMode="auto">
          <a:xfrm>
            <a:off x="5972175" y="3460750"/>
            <a:ext cx="484188" cy="0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9169" name="AutoShape 42"/>
          <p:cNvCxnSpPr>
            <a:cxnSpLocks noChangeShapeType="1"/>
          </p:cNvCxnSpPr>
          <p:nvPr/>
        </p:nvCxnSpPr>
        <p:spPr bwMode="auto">
          <a:xfrm flipH="1" flipV="1">
            <a:off x="3198813" y="3363913"/>
            <a:ext cx="519112" cy="96837"/>
          </a:xfrm>
          <a:prstGeom prst="straightConnector1">
            <a:avLst/>
          </a:prstGeom>
          <a:noFill/>
          <a:ln w="12700">
            <a:solidFill>
              <a:srgbClr val="4F81BD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>
                <a:sym typeface="Wingdings"/>
              </a:rPr>
              <a:t></a:t>
            </a:r>
            <a:r>
              <a:rPr lang="en-US" b="1" dirty="0"/>
              <a:t>4.1 </a:t>
            </a:r>
            <a:r>
              <a:rPr lang="th-TH" b="1" dirty="0"/>
              <a:t>คุณสมบัติที่จำเป็นของพนักงานขาย</a:t>
            </a:r>
            <a:r>
              <a:rPr lang="en-US" b="1" dirty="0"/>
              <a:t> (Qualification of salesman)</a:t>
            </a:r>
            <a:endParaRPr lang="th-TH" dirty="0"/>
          </a:p>
        </p:txBody>
      </p:sp>
      <p:pic>
        <p:nvPicPr>
          <p:cNvPr id="50179" name="วัตถุ 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75" r="-22365" b="-336"/>
          <a:stretch>
            <a:fillRect/>
          </a:stretch>
        </p:blipFill>
        <p:spPr bwMode="auto">
          <a:xfrm>
            <a:off x="1214438" y="1928813"/>
            <a:ext cx="7929562" cy="392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sz="3200" b="1" smtClean="0"/>
              <a:t>คุณสมบัติประจำกาย</a:t>
            </a:r>
            <a:r>
              <a:rPr lang="th-TH" sz="3200" smtClean="0"/>
              <a:t> ที่ติดตัวมาก่อนมาเป็นพนักงานขายที่สำคัญได้แก่</a:t>
            </a:r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th-TH" b="1" smtClean="0"/>
              <a:t>ปัญญา </a:t>
            </a:r>
            <a:r>
              <a:rPr lang="en-US" b="1" smtClean="0">
                <a:cs typeface="Cordia New" pitchFamily="34" charset="-34"/>
              </a:rPr>
              <a:t>(Wisdom)</a:t>
            </a:r>
            <a:r>
              <a:rPr lang="en-US" smtClean="0">
                <a:cs typeface="Cordia New" pitchFamily="34" charset="-34"/>
              </a:rPr>
              <a:t> 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smtClean="0"/>
              <a:t>จิตใจ</a:t>
            </a:r>
            <a:r>
              <a:rPr lang="en-US" b="1" smtClean="0">
                <a:cs typeface="Cordia New" pitchFamily="34" charset="-34"/>
              </a:rPr>
              <a:t> (Mind) 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smtClean="0"/>
              <a:t>กาย หรือรูปลักษณ์</a:t>
            </a:r>
            <a:r>
              <a:rPr lang="en-US" b="1" smtClean="0">
                <a:cs typeface="Cordia New" pitchFamily="34" charset="-34"/>
              </a:rPr>
              <a:t> (Body) 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smtClean="0"/>
              <a:t>ความสามารถ</a:t>
            </a:r>
            <a:r>
              <a:rPr lang="en-US" b="1" smtClean="0">
                <a:cs typeface="Cordia New" pitchFamily="34" charset="-34"/>
              </a:rPr>
              <a:t> (Abilities)</a:t>
            </a:r>
            <a:r>
              <a:rPr lang="en-US" smtClean="0">
                <a:cs typeface="Cordia New" pitchFamily="34" charset="-34"/>
              </a:rPr>
              <a:t> 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smtClean="0"/>
              <a:t>ความรู้ </a:t>
            </a:r>
            <a:r>
              <a:rPr lang="en-US" b="1" smtClean="0">
                <a:cs typeface="Cordia New" pitchFamily="34" charset="-34"/>
              </a:rPr>
              <a:t>(Knowledge)</a:t>
            </a:r>
            <a:endParaRPr lang="en-US" sz="1800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th-TH" b="1" smtClean="0"/>
              <a:t>1.1 ความหมายและความสำคัญของการขาย</a:t>
            </a:r>
            <a:endParaRPr lang="th-TH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การขาย</a:t>
            </a:r>
            <a:r>
              <a:rPr lang="en-US" b="1" smtClean="0">
                <a:cs typeface="Cordia New" pitchFamily="34" charset="-34"/>
              </a:rPr>
              <a:t> (Selling) </a:t>
            </a:r>
            <a:r>
              <a:rPr lang="th-TH" b="1" smtClean="0"/>
              <a:t>หมายถึง กระบวนการของกิจกรรมการนำเสนอรายละเอียดของสินค้าหรือบริการของผู้ขายเพื่อกระตุ้นให้ลูกค้าในอนาคตเกิดความต้องการและตัดสินใจซื้อสินค้าหรือบริการด้วยความพึงพอใจ </a:t>
            </a:r>
            <a:endParaRPr lang="th-TH" smtClean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643313"/>
            <a:ext cx="7780337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พฤติกรรมแสดงออก</a:t>
            </a:r>
            <a:r>
              <a:rPr lang="th-TH" smtClean="0"/>
              <a:t> ของพนักงานขายที่สำคัญ ได้แก่</a:t>
            </a:r>
          </a:p>
        </p:txBody>
      </p:sp>
      <p:sp>
        <p:nvSpPr>
          <p:cNvPr id="522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 eaLnBrk="1" hangingPunct="1"/>
            <a:r>
              <a:rPr lang="th-TH" b="1" smtClean="0"/>
              <a:t>การสื่อสาร</a:t>
            </a:r>
            <a:r>
              <a:rPr lang="en-US" b="1" smtClean="0">
                <a:cs typeface="Cordia New" pitchFamily="34" charset="-34"/>
              </a:rPr>
              <a:t> (Communication</a:t>
            </a:r>
            <a:r>
              <a:rPr lang="en-US" smtClean="0">
                <a:cs typeface="Cordia New" pitchFamily="34" charset="-34"/>
              </a:rPr>
              <a:t>) 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smtClean="0"/>
              <a:t>มีความยืดหยุ่น</a:t>
            </a:r>
            <a:r>
              <a:rPr lang="en-US" b="1" smtClean="0">
                <a:cs typeface="Cordia New" pitchFamily="34" charset="-34"/>
              </a:rPr>
              <a:t> (Flexibility)</a:t>
            </a:r>
            <a:r>
              <a:rPr lang="en-US" smtClean="0">
                <a:cs typeface="Cordia New" pitchFamily="34" charset="-34"/>
              </a:rPr>
              <a:t> 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smtClean="0"/>
              <a:t>สามารถปรับตัว</a:t>
            </a:r>
            <a:r>
              <a:rPr lang="en-US" b="1" smtClean="0">
                <a:cs typeface="Cordia New" pitchFamily="34" charset="-34"/>
              </a:rPr>
              <a:t> (Adaptability)</a:t>
            </a:r>
            <a:r>
              <a:rPr lang="en-US" smtClean="0">
                <a:cs typeface="Cordia New" pitchFamily="34" charset="-34"/>
              </a:rPr>
              <a:t> 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smtClean="0"/>
              <a:t>ตรงต่อเวลา </a:t>
            </a:r>
            <a:r>
              <a:rPr lang="en-US" b="1" smtClean="0">
                <a:cs typeface="Cordia New" pitchFamily="34" charset="-34"/>
              </a:rPr>
              <a:t>(Punctuality)</a:t>
            </a:r>
            <a:r>
              <a:rPr lang="en-US" smtClean="0">
                <a:cs typeface="Cordia New" pitchFamily="34" charset="-34"/>
              </a:rPr>
              <a:t> 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smtClean="0"/>
              <a:t>มีกิริยามารยาทดี </a:t>
            </a:r>
            <a:endParaRPr lang="en-US" sz="1800" smtClean="0">
              <a:cs typeface="Cordia New" pitchFamily="34" charset="-34"/>
            </a:endParaRPr>
          </a:p>
          <a:p>
            <a:pPr lvl="1" eaLnBrk="1" hangingPunct="1"/>
            <a:r>
              <a:rPr lang="th-TH" b="1" smtClean="0"/>
              <a:t>มีการแต่งกายที่เหมาะสม </a:t>
            </a:r>
            <a:endParaRPr lang="th-TH" sz="1800" b="1" smtClean="0"/>
          </a:p>
          <a:p>
            <a:pPr lvl="1" eaLnBrk="1" hangingPunct="1"/>
            <a:r>
              <a:rPr lang="th-TH" b="1" smtClean="0"/>
              <a:t>มีการประนีประนอม</a:t>
            </a:r>
            <a:endParaRPr lang="th-TH" smtClean="0"/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4.2 </a:t>
            </a:r>
            <a:r>
              <a:rPr lang="th-TH" b="1" smtClean="0"/>
              <a:t>ความรู้พื้นฐานของพนักงานขาย</a:t>
            </a:r>
            <a:endParaRPr lang="th-TH" smtClean="0"/>
          </a:p>
        </p:txBody>
      </p:sp>
      <p:sp>
        <p:nvSpPr>
          <p:cNvPr id="532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 </a:t>
            </a:r>
            <a:r>
              <a:rPr lang="th-TH" b="1" smtClean="0"/>
              <a:t>ความรู้ในเรื่องสินค้าที่จะขาย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b="1" smtClean="0">
                <a:cs typeface="Cordia New" pitchFamily="34" charset="-34"/>
              </a:rPr>
              <a:t>2. </a:t>
            </a:r>
            <a:r>
              <a:rPr lang="th-TH" b="1" smtClean="0"/>
              <a:t>ความรู้เรื่องเกี่ยวกับกิจการ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b="1" smtClean="0">
                <a:cs typeface="Cordia New" pitchFamily="34" charset="-34"/>
              </a:rPr>
              <a:t>3. </a:t>
            </a:r>
            <a:r>
              <a:rPr lang="th-TH" b="1" smtClean="0"/>
              <a:t>ความรู้เกี่ยวกับลูกค้า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b="1" smtClean="0">
                <a:cs typeface="Cordia New" pitchFamily="34" charset="-34"/>
              </a:rPr>
              <a:t>4. </a:t>
            </a:r>
            <a:r>
              <a:rPr lang="th-TH" b="1" smtClean="0"/>
              <a:t>ความรู้เกี่ยวกับคู่แข่งขัน</a:t>
            </a:r>
            <a:endParaRPr lang="th-TH" smtClean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เทคนิคของการชนะใจลูกค้า</a:t>
            </a:r>
            <a:endParaRPr lang="th-TH" smtClean="0"/>
          </a:p>
        </p:txBody>
      </p:sp>
      <p:sp>
        <p:nvSpPr>
          <p:cNvPr id="542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 </a:t>
            </a:r>
            <a:r>
              <a:rPr lang="th-TH" b="1" smtClean="0"/>
              <a:t>มีจิตใจเชื่อมั่นว่าทำได้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b="1" smtClean="0">
                <a:cs typeface="Cordia New" pitchFamily="34" charset="-34"/>
              </a:rPr>
              <a:t>2. </a:t>
            </a:r>
            <a:r>
              <a:rPr lang="th-TH" b="1" smtClean="0"/>
              <a:t>วางแผนการทำงานเป็นขั้นตอน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b="1" smtClean="0">
                <a:cs typeface="Cordia New" pitchFamily="34" charset="-34"/>
              </a:rPr>
              <a:t>3. </a:t>
            </a:r>
            <a:r>
              <a:rPr lang="th-TH" b="1" smtClean="0"/>
              <a:t>เลียนแบบยุทธวิธีที่ประสบผลสำเร็จมาแล้ว</a:t>
            </a:r>
            <a:r>
              <a:rPr lang="th-TH" smtClean="0"/>
              <a:t> 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b="1" smtClean="0">
                <a:cs typeface="Cordia New" pitchFamily="34" charset="-34"/>
              </a:rPr>
              <a:t>4. </a:t>
            </a:r>
            <a:r>
              <a:rPr lang="th-TH" b="1" smtClean="0"/>
              <a:t>รักษาตลาดไม่ให้คู่แข่งขันเข้ามามีส่วนแบ่งการตลาด</a:t>
            </a:r>
            <a:r>
              <a:rPr lang="en-US" smtClean="0">
                <a:cs typeface="Cordia New" pitchFamily="34" charset="-34"/>
              </a:rPr>
              <a:t>                      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5. </a:t>
            </a:r>
            <a:r>
              <a:rPr lang="th-TH" b="1" smtClean="0"/>
              <a:t>ใช้วิธีการขยายพื้นที่การขาย</a:t>
            </a:r>
            <a:r>
              <a:rPr lang="en-US" smtClean="0">
                <a:cs typeface="Cordia New" pitchFamily="34" charset="-34"/>
              </a:rPr>
              <a:t>                      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6. </a:t>
            </a:r>
            <a:r>
              <a:rPr lang="th-TH" b="1" smtClean="0"/>
              <a:t>ใช้วิธีการขายปลีกมาผสมผสาน</a:t>
            </a:r>
            <a:r>
              <a:rPr lang="en-US" smtClean="0">
                <a:cs typeface="Cordia New" pitchFamily="34" charset="-34"/>
              </a:rPr>
              <a:t>                  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7. </a:t>
            </a:r>
            <a:r>
              <a:rPr lang="th-TH" b="1" smtClean="0"/>
              <a:t>ใช้ข้อมูลที่ทันสมัย</a:t>
            </a:r>
            <a:endParaRPr lang="th-TH" smtClean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3600" dirty="0">
                <a:sym typeface="Wingdings"/>
              </a:rPr>
              <a:t></a:t>
            </a:r>
            <a:r>
              <a:rPr lang="en-US" sz="3600" b="1" dirty="0"/>
              <a:t>4.3 </a:t>
            </a:r>
            <a:r>
              <a:rPr lang="th-TH" sz="3600" b="1" dirty="0"/>
              <a:t>จรรยาบรรณของพนักงานขายต่อตัวเอง</a:t>
            </a:r>
            <a:r>
              <a:rPr lang="en-US" sz="3600" b="1" dirty="0"/>
              <a:t> </a:t>
            </a:r>
            <a:r>
              <a:rPr lang="en-US" sz="2000" b="1" dirty="0"/>
              <a:t>(Selling ethics)</a:t>
            </a:r>
            <a:r>
              <a:rPr lang="en-US" sz="2000" dirty="0"/>
              <a:t> </a:t>
            </a:r>
            <a:r>
              <a:rPr lang="en-US" dirty="0"/>
              <a:t>         </a:t>
            </a:r>
            <a:endParaRPr lang="th-TH" dirty="0"/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จรรยาบรรณของพนักงานขาย</a:t>
            </a:r>
            <a:r>
              <a:rPr lang="th-TH" smtClean="0"/>
              <a:t> คือ ความรับผิดชอบของพนักงานขายที่มีต่อสังคม ต่อกิจการ ต่อลูกค้า เพื่อให้เกิดความก้าวหน้าในอาชีพการขาย ดังนั้น จรรยาบรรณจึงมีความสำคัญต่ออาชีพการขาย พนักงานขายที่ดีจึงมีความจำเป็นต้องทราบถึงจรรยาบรรณของพนักงานขาย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200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z="3200" b="1" smtClean="0">
                <a:cs typeface="Angsana New" pitchFamily="18" charset="-34"/>
              </a:rPr>
              <a:t>4.4 </a:t>
            </a:r>
            <a:r>
              <a:rPr lang="th-TH" sz="3200" b="1" smtClean="0"/>
              <a:t>จรรยาบรรณของพนักงานขายต่อกิจการ</a:t>
            </a:r>
            <a:r>
              <a:rPr lang="en-US" smtClean="0">
                <a:cs typeface="Angsana New" pitchFamily="18" charset="-34"/>
              </a:rPr>
              <a:t>         </a:t>
            </a:r>
            <a:endParaRPr lang="th-TH" smtClean="0"/>
          </a:p>
        </p:txBody>
      </p:sp>
      <p:sp>
        <p:nvSpPr>
          <p:cNvPr id="563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จรรยาบรรณที่เกี่ยวกับความรับผิดชอบต่อกิจการ  </a:t>
            </a:r>
            <a:r>
              <a:rPr lang="th-TH" smtClean="0"/>
              <a:t>ควรคิดไว้เสมอว่าหากกิจการอยู่ไม่ได้ พนักงานขายเองก็ไม่สามารถอยู่ได้เหมือนกัน เปรียบเสมือนน้ำพึ่งเรือเสือพึ่งป่า ความรับผิดชอบของพนักงานขายที่มีต่อกิจการที่สำคัญคือ ต้องทำงานด้วยความมุ่งมั่นที่จะสร้างความมั่นคงเจริญเติบโตก้าวหน้าแก่กิจการ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4.5 </a:t>
            </a:r>
            <a:r>
              <a:rPr lang="th-TH" b="1" smtClean="0"/>
              <a:t>จรรยาบรรณของพนักงานขายต่อลูกค้า</a:t>
            </a:r>
            <a:endParaRPr lang="th-TH" smtClean="0"/>
          </a:p>
        </p:txBody>
      </p:sp>
      <p:sp>
        <p:nvSpPr>
          <p:cNvPr id="5734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จรรยาบรรณเกี่ยวกับลูกค้า </a:t>
            </a:r>
            <a:r>
              <a:rPr lang="th-TH" smtClean="0"/>
              <a:t>ลูกค้าเป็นกลุ่มบุคคลที่สำคัญที่สุดที่จะทำให้กิจการอยู่รอด ลูกค้าเป็นผู้ซื้อสินค้าหรือบริการ ทำให้เกิดรายได้เพื่อใช้จ่ายในการบริหารจัดการ มีผลกำไร ตลอดจนสร้างความเติบโตให้กับองค์กร ลูกค้าจึงพึงจะได้รับการปฏิบัติด้วยความซื่อสัตย์และเป็นธรรมจากพนักงานขายอย่างเท่าเทียมกัน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4.6 </a:t>
            </a:r>
            <a:r>
              <a:rPr lang="th-TH" b="1" smtClean="0"/>
              <a:t>จรรยาบรรณของพนักงานขายต่อสังคม</a:t>
            </a:r>
            <a:endParaRPr lang="th-TH" smtClean="0"/>
          </a:p>
        </p:txBody>
      </p:sp>
      <p:sp>
        <p:nvSpPr>
          <p:cNvPr id="583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จรรยาบรรณที่เกี่ยวกับความรับผิดชอบต่อสังคม </a:t>
            </a:r>
            <a:r>
              <a:rPr lang="th-TH" smtClean="0"/>
              <a:t>พนักงานขายควรจะเข้าร่วมกิจกรรมที่เป็นประโยชน์ต่อสังคม เสียสละเพื่อชุมชน ถือเป็นการสร้างความรู้สึกและทัศนคติที่ดีแก่ผู้บริโภค มีผลต่อ การขายระยะยาว ทั้งยังมีผลต่อการขายสินค้าทางอ้อม ขณะเดียวกันพนักงานขายต้องไม่ขัดแย้งกับความพอใจหรือบรรทัดฐานของสังคม โดยมีความต้องการขายสินค้าเพียงอย่างเดียว ไม่สนใจถึงผลกระทบที่จะตามมา อาจทำให้สูญเสียลูกค้าที่เคยซื้อสินค้าของบริษัท</a:t>
            </a: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สาระการเรียนรู้</a:t>
            </a:r>
            <a:endParaRPr lang="th-TH" smtClean="0"/>
          </a:p>
        </p:txBody>
      </p:sp>
      <p:sp>
        <p:nvSpPr>
          <p:cNvPr id="604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5.1 </a:t>
            </a:r>
            <a:r>
              <a:rPr lang="th-TH" smtClean="0"/>
              <a:t>ความหมายของผลิตภัณฑ์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5.2 </a:t>
            </a:r>
            <a:r>
              <a:rPr lang="th-TH" smtClean="0"/>
              <a:t>ความรู้เกี่ยวกับผลิตภัณฑ์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5.3 </a:t>
            </a:r>
            <a:r>
              <a:rPr lang="th-TH" smtClean="0"/>
              <a:t>ประเภทของผลิตภัณฑ์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5.4 </a:t>
            </a:r>
            <a:r>
              <a:rPr lang="th-TH" smtClean="0"/>
              <a:t>ประโยชน์ของการมีความรู้เกี่ยวกับผลิตภัณฑ์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5.5 </a:t>
            </a:r>
            <a:r>
              <a:rPr lang="th-TH" smtClean="0"/>
              <a:t>แหล่งความรู้เกี่ยวกับผลิตภัณฑ์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ผลการเรียนรู้ที่คาดหวัง</a:t>
            </a:r>
            <a:endParaRPr lang="th-TH" smtClean="0"/>
          </a:p>
        </p:txBody>
      </p:sp>
      <p:sp>
        <p:nvSpPr>
          <p:cNvPr id="614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อธิบายความหมายของผลิตภัณฑ์ได้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อธิบายความรู้เกี่ยวกับผลิตภัณฑ์ได้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อธิบายประเภทของผลิตภัณฑ์ได้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 </a:t>
            </a:r>
            <a:r>
              <a:rPr lang="th-TH" smtClean="0"/>
              <a:t>อธิบายประโยชน์ของการมีความรู้เกี่ยวกับผลิตภัณฑ์ได้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5. </a:t>
            </a:r>
            <a:r>
              <a:rPr lang="th-TH" smtClean="0"/>
              <a:t>อธิบายแหล่งความรู้เกี่ยวกับผลิตภัณฑ์ได้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1.1.2 ความสำคัญของการขาย</a:t>
            </a:r>
            <a:r>
              <a:rPr lang="en-US" b="1" smtClean="0">
                <a:cs typeface="Angsana New" pitchFamily="18" charset="-34"/>
              </a:rPr>
              <a:t> </a:t>
            </a:r>
            <a:endParaRPr lang="th-TH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th-TH" b="1" smtClean="0"/>
              <a:t>ความสำคัญต่อการดำเนินชีวิตประจำวันของมนุษย์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th-TH" b="1" smtClean="0"/>
              <a:t>ความสำคัญต่อการดำเนินธุรกิจ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th-TH" b="1" smtClean="0"/>
              <a:t>ความสำคัญต่อการพัฒนาสังคม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  <a:sym typeface="Wingdings" pitchFamily="2" charset="2"/>
              </a:rPr>
              <a:t></a:t>
            </a:r>
            <a:r>
              <a:rPr lang="th-TH" b="1" smtClean="0"/>
              <a:t>ความสำคัญต่อระบบเศรษฐกิจโดยรวมของประเทศ</a:t>
            </a:r>
            <a:r>
              <a:rPr lang="th-TH" smtClean="0"/>
              <a:t> </a:t>
            </a: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sp>
        <p:nvSpPr>
          <p:cNvPr id="62467" name="Oval 2"/>
          <p:cNvSpPr>
            <a:spLocks noChangeArrowheads="1"/>
          </p:cNvSpPr>
          <p:nvPr/>
        </p:nvSpPr>
        <p:spPr bwMode="auto">
          <a:xfrm>
            <a:off x="3556000" y="3213100"/>
            <a:ext cx="2508250" cy="849313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1000"/>
              </a:spcAft>
            </a:pPr>
            <a:r>
              <a:rPr lang="th-TH" sz="1800" b="1">
                <a:latin typeface="Angsana New" pitchFamily="18" charset="-34"/>
              </a:rPr>
              <a:t>ความรู้เกี่ยวกับผลิตภัณฑ์</a:t>
            </a:r>
            <a:endParaRPr lang="th-TH"/>
          </a:p>
        </p:txBody>
      </p:sp>
      <p:sp>
        <p:nvSpPr>
          <p:cNvPr id="62468" name="AutoShape 3"/>
          <p:cNvSpPr>
            <a:spLocks noChangeArrowheads="1"/>
          </p:cNvSpPr>
          <p:nvPr/>
        </p:nvSpPr>
        <p:spPr bwMode="auto">
          <a:xfrm>
            <a:off x="5330825" y="2428875"/>
            <a:ext cx="1722438" cy="42068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5.1 </a:t>
            </a:r>
            <a:r>
              <a:rPr lang="th-TH" sz="1400" b="1">
                <a:latin typeface="Angsana New" pitchFamily="18" charset="-34"/>
              </a:rPr>
              <a:t>ความหมายของผลิตภัณฑ์</a:t>
            </a:r>
            <a:endParaRPr lang="th-TH"/>
          </a:p>
        </p:txBody>
      </p:sp>
      <p:sp>
        <p:nvSpPr>
          <p:cNvPr id="62469" name="AutoShape 4"/>
          <p:cNvSpPr>
            <a:spLocks noChangeArrowheads="1"/>
          </p:cNvSpPr>
          <p:nvPr/>
        </p:nvSpPr>
        <p:spPr bwMode="auto">
          <a:xfrm>
            <a:off x="6278563" y="3732213"/>
            <a:ext cx="1651000" cy="4619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5.2 </a:t>
            </a:r>
            <a:r>
              <a:rPr lang="th-TH" sz="1400" b="1">
                <a:latin typeface="Angsana New" pitchFamily="18" charset="-34"/>
              </a:rPr>
              <a:t>ความรู้เกี่ยวกับผลิตภัณฑ์</a:t>
            </a:r>
            <a:endParaRPr lang="th-TH"/>
          </a:p>
        </p:txBody>
      </p:sp>
      <p:sp>
        <p:nvSpPr>
          <p:cNvPr id="62470" name="AutoShape 5"/>
          <p:cNvSpPr>
            <a:spLocks noChangeArrowheads="1"/>
          </p:cNvSpPr>
          <p:nvPr/>
        </p:nvSpPr>
        <p:spPr bwMode="auto">
          <a:xfrm>
            <a:off x="4376738" y="4502150"/>
            <a:ext cx="1765300" cy="41433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5.3 </a:t>
            </a:r>
            <a:r>
              <a:rPr lang="th-TH" sz="1400" b="1">
                <a:latin typeface="Angsana New" pitchFamily="18" charset="-34"/>
              </a:rPr>
              <a:t>ประเภทของผลิตภัณฑ์</a:t>
            </a:r>
            <a:endParaRPr lang="th-TH"/>
          </a:p>
        </p:txBody>
      </p:sp>
      <p:sp>
        <p:nvSpPr>
          <p:cNvPr id="62471" name="AutoShape 6"/>
          <p:cNvSpPr>
            <a:spLocks noChangeArrowheads="1"/>
          </p:cNvSpPr>
          <p:nvPr/>
        </p:nvSpPr>
        <p:spPr bwMode="auto">
          <a:xfrm>
            <a:off x="1954213" y="2544763"/>
            <a:ext cx="1758950" cy="4000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999999"/>
              </a:gs>
            </a:gsLst>
            <a:lin ang="5400000" scaled="1"/>
          </a:gradFill>
          <a:ln w="12700">
            <a:solidFill>
              <a:srgbClr val="666666"/>
            </a:solidFill>
            <a:round/>
            <a:headEnd/>
            <a:tailEnd/>
          </a:ln>
          <a:effectLst>
            <a:outerShdw dist="28398" dir="3806097" algn="ctr" rotWithShape="0">
              <a:srgbClr val="7F7F7F">
                <a:alpha val="50000"/>
              </a:srgbClr>
            </a:outerShdw>
          </a:effectLst>
        </p:spPr>
        <p:txBody>
          <a:bodyPr/>
          <a:lstStyle/>
          <a:p>
            <a:pPr lvl="1"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5.5 </a:t>
            </a:r>
            <a:r>
              <a:rPr lang="th-TH" sz="1400" b="1">
                <a:latin typeface="Angsana New" pitchFamily="18" charset="-34"/>
              </a:rPr>
              <a:t>แหล่งความรู้เกี่ยวกับผลิตภัณฑ์</a:t>
            </a:r>
            <a:endParaRPr lang="th-TH"/>
          </a:p>
        </p:txBody>
      </p:sp>
      <p:sp>
        <p:nvSpPr>
          <p:cNvPr id="62472" name="AutoShape 7"/>
          <p:cNvSpPr>
            <a:spLocks noChangeArrowheads="1"/>
          </p:cNvSpPr>
          <p:nvPr/>
        </p:nvSpPr>
        <p:spPr bwMode="auto">
          <a:xfrm>
            <a:off x="1460500" y="4116388"/>
            <a:ext cx="1722438" cy="72231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5.4 </a:t>
            </a:r>
            <a:r>
              <a:rPr lang="th-TH" sz="1400" b="1">
                <a:latin typeface="Angsana New" pitchFamily="18" charset="-34"/>
              </a:rPr>
              <a:t>ประโยชน์ของการมีความรู้เกี่ยวกับผลิตภัณฑ์</a:t>
            </a:r>
            <a:endParaRPr lang="th-TH"/>
          </a:p>
        </p:txBody>
      </p:sp>
      <p:cxnSp>
        <p:nvCxnSpPr>
          <p:cNvPr id="62473" name="AutoShape 8"/>
          <p:cNvCxnSpPr>
            <a:cxnSpLocks noChangeShapeType="1"/>
          </p:cNvCxnSpPr>
          <p:nvPr/>
        </p:nvCxnSpPr>
        <p:spPr bwMode="auto">
          <a:xfrm flipV="1">
            <a:off x="5368925" y="2884488"/>
            <a:ext cx="603250" cy="328612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74" name="AutoShape 9"/>
          <p:cNvCxnSpPr>
            <a:cxnSpLocks noChangeShapeType="1"/>
          </p:cNvCxnSpPr>
          <p:nvPr/>
        </p:nvCxnSpPr>
        <p:spPr bwMode="auto">
          <a:xfrm>
            <a:off x="5653088" y="3970338"/>
            <a:ext cx="625475" cy="14605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75" name="AutoShape 10"/>
          <p:cNvCxnSpPr>
            <a:cxnSpLocks noChangeShapeType="1"/>
          </p:cNvCxnSpPr>
          <p:nvPr/>
        </p:nvCxnSpPr>
        <p:spPr bwMode="auto">
          <a:xfrm>
            <a:off x="4856163" y="4116388"/>
            <a:ext cx="368300" cy="385762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76" name="AutoShape 11"/>
          <p:cNvCxnSpPr>
            <a:cxnSpLocks noChangeShapeType="1"/>
          </p:cNvCxnSpPr>
          <p:nvPr/>
        </p:nvCxnSpPr>
        <p:spPr bwMode="auto">
          <a:xfrm flipH="1">
            <a:off x="3065463" y="3849688"/>
            <a:ext cx="490537" cy="26670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62477" name="AutoShape 12"/>
          <p:cNvCxnSpPr>
            <a:cxnSpLocks noChangeShapeType="1"/>
          </p:cNvCxnSpPr>
          <p:nvPr/>
        </p:nvCxnSpPr>
        <p:spPr bwMode="auto">
          <a:xfrm flipH="1" flipV="1">
            <a:off x="3348038" y="2944813"/>
            <a:ext cx="298450" cy="49530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en-US" b="1" smtClean="0">
                <a:cs typeface="Angsana New" pitchFamily="18" charset="-34"/>
              </a:rPr>
              <a:t>5.1 </a:t>
            </a:r>
            <a:r>
              <a:rPr lang="th-TH" b="1" smtClean="0"/>
              <a:t>ความหมายของผลิตภัณฑ์</a:t>
            </a:r>
            <a:endParaRPr lang="th-TH" smtClean="0"/>
          </a:p>
        </p:txBody>
      </p:sp>
      <p:sp>
        <p:nvSpPr>
          <p:cNvPr id="634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ความหมายที่แท้จริงของคำว่า </a:t>
            </a:r>
            <a:r>
              <a:rPr lang="th-TH" b="1" smtClean="0"/>
              <a:t>ผลิตภัณฑ์</a:t>
            </a:r>
            <a:r>
              <a:rPr lang="th-TH" smtClean="0"/>
              <a:t> จึงอาจสรุปได้ว่า หมายถึง “สินค้าหรือบริการที่ เสนอขายเพื่อตอบสนองความต้องการและความพึงพอใจให้กับผู้บริโภค”</a:t>
            </a: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645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pic>
        <p:nvPicPr>
          <p:cNvPr id="645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57188"/>
            <a:ext cx="6786563" cy="6354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en-US" b="1" smtClean="0">
                <a:cs typeface="Angsana New" pitchFamily="18" charset="-34"/>
              </a:rPr>
              <a:t>5.2 </a:t>
            </a:r>
            <a:r>
              <a:rPr lang="th-TH" b="1" smtClean="0"/>
              <a:t>ความรู้เกี่ยวกับผลิตภัณฑ์</a:t>
            </a:r>
            <a:endParaRPr lang="th-TH" smtClean="0"/>
          </a:p>
        </p:txBody>
      </p:sp>
      <p:sp>
        <p:nvSpPr>
          <p:cNvPr id="655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ประวัติของผลิตภัณฑ์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ส่วนประกอบของผลิตภัณฑ์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กระบวนการผลิตผลิตภัณฑ์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 </a:t>
            </a:r>
            <a:r>
              <a:rPr lang="th-TH" smtClean="0"/>
              <a:t>วิธีการใช้ผลิตภัณฑ์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5. </a:t>
            </a:r>
            <a:r>
              <a:rPr lang="th-TH" smtClean="0"/>
              <a:t>ประโยชน์ของผลิตภัณฑ์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6. </a:t>
            </a:r>
            <a:r>
              <a:rPr lang="th-TH" smtClean="0"/>
              <a:t>การบำรุงรักษาผลิตภัณฑ์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 5.3 </a:t>
            </a:r>
            <a:r>
              <a:rPr lang="th-TH" b="1" smtClean="0"/>
              <a:t>ประเภทของผลิตภัณฑ์</a:t>
            </a:r>
            <a:endParaRPr lang="en-US" smtClean="0">
              <a:cs typeface="Angsana New" pitchFamily="18" charset="-34"/>
            </a:endParaRPr>
          </a:p>
        </p:txBody>
      </p:sp>
      <p:sp>
        <p:nvSpPr>
          <p:cNvPr id="665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5.3.1 </a:t>
            </a:r>
            <a:r>
              <a:rPr lang="th-TH" b="1" smtClean="0"/>
              <a:t>สินค้าผู้บริโภค</a:t>
            </a:r>
            <a:r>
              <a:rPr lang="en-US" b="1" smtClean="0">
                <a:cs typeface="Cordia New" pitchFamily="34" charset="-34"/>
              </a:rPr>
              <a:t> (Consumer Goods) </a:t>
            </a:r>
            <a:r>
              <a:rPr lang="th-TH" b="1" smtClean="0"/>
              <a:t>หรือสินค้าสำหรับอุปโภคบริโภค</a:t>
            </a:r>
            <a:r>
              <a:rPr lang="th-TH" smtClean="0"/>
              <a:t> </a:t>
            </a:r>
            <a:r>
              <a:rPr lang="en-US" b="1" smtClean="0">
                <a:cs typeface="Cordia New" pitchFamily="34" charset="-34"/>
              </a:rPr>
              <a:t>(Consumption Goods)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  <a:p>
            <a:pPr eaLnBrk="1" hangingPunct="1"/>
            <a:r>
              <a:rPr lang="en-US" b="1" smtClean="0">
                <a:cs typeface="Cordia New" pitchFamily="34" charset="-34"/>
              </a:rPr>
              <a:t>5.3.2 </a:t>
            </a:r>
            <a:r>
              <a:rPr lang="th-TH" b="1" smtClean="0"/>
              <a:t>สินค้าอุตสาหกรรม</a:t>
            </a:r>
            <a:r>
              <a:rPr lang="en-US" b="1" smtClean="0">
                <a:cs typeface="Cordia New" pitchFamily="34" charset="-34"/>
              </a:rPr>
              <a:t> (Industrial Goods)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675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5.3.1 </a:t>
            </a:r>
            <a:r>
              <a:rPr lang="th-TH" b="1" smtClean="0"/>
              <a:t>สินค้าผู้บริโภค</a:t>
            </a:r>
            <a:r>
              <a:rPr lang="en-US" b="1" smtClean="0">
                <a:cs typeface="Cordia New" pitchFamily="34" charset="-34"/>
              </a:rPr>
              <a:t> (Consumer Goods) </a:t>
            </a:r>
            <a:r>
              <a:rPr lang="th-TH" b="1" smtClean="0"/>
              <a:t>หรือสินค้าสำหรับอุปโภคบริโภค</a:t>
            </a:r>
            <a:r>
              <a:rPr lang="th-TH" smtClean="0"/>
              <a:t> </a:t>
            </a:r>
            <a:r>
              <a:rPr lang="en-US" b="1" smtClean="0">
                <a:cs typeface="Cordia New" pitchFamily="34" charset="-34"/>
              </a:rPr>
              <a:t>(Consumption Goods)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marL="971550" lvl="1" indent="-514350" eaLnBrk="1" hangingPunct="1">
              <a:buFont typeface="Arial" pitchFamily="34" charset="0"/>
              <a:buAutoNum type="arabicParenR"/>
            </a:pPr>
            <a:r>
              <a:rPr lang="th-TH" b="1" i="1" smtClean="0"/>
              <a:t>สินค้าสะดวกซื้อ</a:t>
            </a:r>
            <a:r>
              <a:rPr lang="en-US" b="1" i="1" smtClean="0">
                <a:cs typeface="Cordia New" pitchFamily="34" charset="-34"/>
              </a:rPr>
              <a:t> (Convenience Goods)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marL="971550" lvl="1" indent="-514350" eaLnBrk="1" hangingPunct="1">
              <a:buFont typeface="Arial" pitchFamily="34" charset="0"/>
              <a:buAutoNum type="arabicParenR"/>
            </a:pPr>
            <a:r>
              <a:rPr lang="th-TH" b="1" i="1" smtClean="0"/>
              <a:t>สินค้าที่มีการเปรียบเทียบซื้อ</a:t>
            </a:r>
            <a:r>
              <a:rPr lang="en-US" b="1" i="1" smtClean="0">
                <a:cs typeface="Cordia New" pitchFamily="34" charset="-34"/>
              </a:rPr>
              <a:t> (Shopping Goods)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marL="971550" lvl="1" indent="-514350" eaLnBrk="1" hangingPunct="1">
              <a:buFont typeface="Arial" pitchFamily="34" charset="0"/>
              <a:buAutoNum type="arabicParenR"/>
            </a:pPr>
            <a:r>
              <a:rPr lang="th-TH" b="1" i="1" smtClean="0"/>
              <a:t>สินค้าที่เจาะจงซื้อ</a:t>
            </a:r>
            <a:r>
              <a:rPr lang="en-US" b="1" i="1" smtClean="0">
                <a:cs typeface="Cordia New" pitchFamily="34" charset="-34"/>
              </a:rPr>
              <a:t> (Specialty Goods)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marL="971550" lvl="1" indent="-514350" eaLnBrk="1" hangingPunct="1">
              <a:buFont typeface="Arial" pitchFamily="34" charset="0"/>
              <a:buAutoNum type="arabicParenR"/>
            </a:pPr>
            <a:r>
              <a:rPr lang="th-TH" b="1" i="1" smtClean="0"/>
              <a:t>สินค้าไม่เสาะแสวงซื้อ</a:t>
            </a:r>
            <a:r>
              <a:rPr lang="en-US" b="1" i="1" smtClean="0">
                <a:cs typeface="Cordia New" pitchFamily="34" charset="-34"/>
              </a:rPr>
              <a:t> (Unsought Goods)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5.3.2 </a:t>
            </a:r>
            <a:r>
              <a:rPr lang="th-TH" b="1" dirty="0" smtClean="0"/>
              <a:t>สินค้าอุตสาหกรรม</a:t>
            </a:r>
            <a:r>
              <a:rPr lang="en-US" b="1" dirty="0" smtClean="0"/>
              <a:t> (Industrial Goods)</a:t>
            </a:r>
            <a:r>
              <a:rPr lang="en-US" dirty="0" smtClean="0"/>
              <a:t> </a:t>
            </a:r>
            <a:endParaRPr lang="th-TH" dirty="0"/>
          </a:p>
        </p:txBody>
      </p:sp>
      <p:sp>
        <p:nvSpPr>
          <p:cNvPr id="6861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1) </a:t>
            </a:r>
            <a:r>
              <a:rPr lang="th-TH" b="1" i="1" smtClean="0"/>
              <a:t>วัตถุดิบ </a:t>
            </a:r>
            <a:r>
              <a:rPr lang="en-US" b="1" i="1" smtClean="0">
                <a:cs typeface="Cordia New" pitchFamily="34" charset="-34"/>
              </a:rPr>
              <a:t> (Raw Material</a:t>
            </a:r>
            <a:r>
              <a:rPr lang="en-US" smtClean="0">
                <a:cs typeface="Cordia New" pitchFamily="34" charset="-34"/>
              </a:rPr>
              <a:t>) </a:t>
            </a:r>
          </a:p>
          <a:p>
            <a:pPr eaLnBrk="1" hangingPunct="1"/>
            <a:r>
              <a:rPr lang="en-US" smtClean="0">
                <a:cs typeface="Cordia New" pitchFamily="34" charset="-34"/>
              </a:rPr>
              <a:t>2) </a:t>
            </a:r>
            <a:r>
              <a:rPr lang="th-TH" b="1" i="1" smtClean="0"/>
              <a:t>วัสดุและชิ้นส่วนประกอบในการผลิต</a:t>
            </a:r>
            <a:r>
              <a:rPr lang="en-US" b="1" i="1" smtClean="0">
                <a:cs typeface="Cordia New" pitchFamily="34" charset="-34"/>
              </a:rPr>
              <a:t> (Fabricating Material and Part)</a:t>
            </a:r>
          </a:p>
          <a:p>
            <a:pPr eaLnBrk="1" hangingPunct="1"/>
            <a:r>
              <a:rPr lang="en-US" smtClean="0">
                <a:cs typeface="Cordia New" pitchFamily="34" charset="-34"/>
              </a:rPr>
              <a:t>3) </a:t>
            </a:r>
            <a:r>
              <a:rPr lang="th-TH" b="1" i="1" smtClean="0"/>
              <a:t>สิ่งติดตั้ง</a:t>
            </a:r>
            <a:r>
              <a:rPr lang="en-US" b="1" i="1" smtClean="0">
                <a:cs typeface="Cordia New" pitchFamily="34" charset="-34"/>
              </a:rPr>
              <a:t> (Installation)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smtClean="0">
                <a:cs typeface="Cordia New" pitchFamily="34" charset="-34"/>
              </a:rPr>
              <a:t>4)</a:t>
            </a:r>
            <a:r>
              <a:rPr lang="th-TH" smtClean="0"/>
              <a:t> </a:t>
            </a:r>
            <a:r>
              <a:rPr lang="th-TH" b="1" i="1" smtClean="0"/>
              <a:t>อุปกรณ์ประกอบ (</a:t>
            </a:r>
            <a:r>
              <a:rPr lang="en-US" b="1" i="1" smtClean="0">
                <a:cs typeface="Cordia New" pitchFamily="34" charset="-34"/>
              </a:rPr>
              <a:t>Accessory Equipment)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i="1" smtClean="0">
                <a:cs typeface="Cordia New" pitchFamily="34" charset="-34"/>
              </a:rPr>
              <a:t>5)</a:t>
            </a:r>
            <a:r>
              <a:rPr lang="th-TH" b="1" i="1" smtClean="0"/>
              <a:t>วัสดุสิ้นเปลือง (</a:t>
            </a:r>
            <a:r>
              <a:rPr lang="en-US" b="1" i="1" smtClean="0">
                <a:cs typeface="Cordia New" pitchFamily="34" charset="-34"/>
              </a:rPr>
              <a:t>Operating Supplies)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smtClean="0">
                <a:cs typeface="Cordia New" pitchFamily="34" charset="-34"/>
              </a:rPr>
              <a:t>6) </a:t>
            </a:r>
            <a:r>
              <a:rPr lang="th-TH" b="1" i="1" smtClean="0"/>
              <a:t>บริการ (</a:t>
            </a:r>
            <a:r>
              <a:rPr lang="en-US" b="1" i="1" smtClean="0">
                <a:cs typeface="Cordia New" pitchFamily="34" charset="-34"/>
              </a:rPr>
              <a:t>Services)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b="1" dirty="0" smtClean="0"/>
              <a:t> 5.4 </a:t>
            </a:r>
            <a:r>
              <a:rPr lang="th-TH" b="1" dirty="0" smtClean="0"/>
              <a:t>ประโยชน์ของการมีความรู้เกี่ยวกับผลิตภัณฑ์</a:t>
            </a:r>
            <a:endParaRPr lang="th-TH" dirty="0"/>
          </a:p>
        </p:txBody>
      </p:sp>
      <p:sp>
        <p:nvSpPr>
          <p:cNvPr id="696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5.4.1 </a:t>
            </a:r>
            <a:r>
              <a:rPr lang="th-TH" b="1" smtClean="0"/>
              <a:t>พนักงานขายจะได้นำความรู้เกี่ยวกับผลิตภัณฑ์นั้นตอบคำถามลูกค้า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5.4.2 </a:t>
            </a:r>
            <a:r>
              <a:rPr lang="th-TH" b="1" smtClean="0"/>
              <a:t>พนักงานขายจะมีความเชื่อมั่นในการปฏิบัติงานขายเพิ่มมากขึ้น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5.4.3 </a:t>
            </a:r>
            <a:r>
              <a:rPr lang="th-TH" b="1" smtClean="0"/>
              <a:t>พนักงานขายจะมีความกระตือรือร้นในการทำงาน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5.4.4 </a:t>
            </a:r>
            <a:r>
              <a:rPr lang="th-TH" b="1" smtClean="0"/>
              <a:t>กิจการได้รับคำชมเชยจากลูกค้า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5.4.5 </a:t>
            </a:r>
            <a:r>
              <a:rPr lang="th-TH" b="1" smtClean="0"/>
              <a:t>การได้เลื่อนขั้นเลื่อนตำแหน่ง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 5.5 </a:t>
            </a:r>
            <a:r>
              <a:rPr lang="th-TH" b="1" smtClean="0"/>
              <a:t>แหล่งความรู้เกี่ยวกับผลิตภัณฑ์</a:t>
            </a:r>
            <a:endParaRPr lang="th-TH" smtClean="0"/>
          </a:p>
        </p:txBody>
      </p:sp>
      <p:sp>
        <p:nvSpPr>
          <p:cNvPr id="706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5.5.1 </a:t>
            </a:r>
            <a:r>
              <a:rPr lang="th-TH" b="1" smtClean="0"/>
              <a:t>จากตัวผลิตภัณฑ์เอง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5.5.2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จากการอบรมปฐมนิเทศ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5.5.3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จากฉลากของสินค้า คู่มือสินค้า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5.5.4 </a:t>
            </a:r>
            <a:r>
              <a:rPr lang="th-TH" b="1" smtClean="0"/>
              <a:t>คู่มือขาย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5.5.5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แฟ้มขาย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5.5.6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การฝึกอบรมเพิ่มเติม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5.5.7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ตัวแทนขายของผู้ผลิต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th-TH" b="1" smtClean="0"/>
              <a:t>1.2 หน้าที่ของการขาย</a:t>
            </a:r>
            <a:endParaRPr lang="th-TH" smtClean="0"/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1.2.1 </a:t>
            </a:r>
            <a:r>
              <a:rPr lang="th-TH" b="1" smtClean="0"/>
              <a:t>การขายคือการให้ความช่วยเหลือลูกค้า</a:t>
            </a:r>
            <a:r>
              <a:rPr lang="en-US" b="1" smtClean="0">
                <a:cs typeface="Cordia New" pitchFamily="34" charset="-34"/>
              </a:rPr>
              <a:t> (Selling is providing service)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1.2.2 </a:t>
            </a:r>
            <a:r>
              <a:rPr lang="th-TH" b="1" smtClean="0"/>
              <a:t>การขายคือการชักจูงใจลูกค้า </a:t>
            </a:r>
            <a:r>
              <a:rPr lang="en-US" b="1" smtClean="0">
                <a:cs typeface="Cordia New" pitchFamily="34" charset="-34"/>
              </a:rPr>
              <a:t>(Selling is using persuasion)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1.2.3 </a:t>
            </a:r>
            <a:r>
              <a:rPr lang="th-TH" b="1" smtClean="0"/>
              <a:t>การขายคือการติดต่อสื่อสาร </a:t>
            </a:r>
            <a:r>
              <a:rPr lang="en-US" b="1" smtClean="0">
                <a:cs typeface="Cordia New" pitchFamily="34" charset="-34"/>
              </a:rPr>
              <a:t>(Selling is communication)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1.2.4 </a:t>
            </a:r>
            <a:r>
              <a:rPr lang="th-TH" b="1" smtClean="0"/>
              <a:t>การขายคือการแก้ปัญหาให้กับลูกค้า</a:t>
            </a:r>
            <a:r>
              <a:rPr lang="en-US" b="1" smtClean="0">
                <a:cs typeface="Cordia New" pitchFamily="34" charset="-34"/>
              </a:rPr>
              <a:t> (Selling is problem solving)</a:t>
            </a:r>
            <a:endParaRPr lang="th-TH" smtClean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สาระการเรียนรู้</a:t>
            </a:r>
            <a:endParaRPr lang="th-TH" smtClean="0"/>
          </a:p>
        </p:txBody>
      </p:sp>
      <p:sp>
        <p:nvSpPr>
          <p:cNvPr id="727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6.1 </a:t>
            </a:r>
            <a:r>
              <a:rPr lang="th-TH" smtClean="0"/>
              <a:t>ความรู้เกี่ยวกับกิจการ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6.2 </a:t>
            </a:r>
            <a:r>
              <a:rPr lang="th-TH" smtClean="0"/>
              <a:t>ประโยชน์ของการมีความรู้เกี่ยวกับกิจการ</a:t>
            </a:r>
            <a:r>
              <a:rPr lang="en-US" smtClean="0">
                <a:cs typeface="Cordia New" pitchFamily="34" charset="-34"/>
              </a:rPr>
              <a:t/>
            </a:r>
            <a:br>
              <a:rPr lang="en-US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6.3 </a:t>
            </a:r>
            <a:r>
              <a:rPr lang="th-TH" smtClean="0"/>
              <a:t>แหล่งความรู้เกี่ยวกับกิจการ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ผลการเรียนรู้ที่คาดหวัง</a:t>
            </a:r>
            <a:endParaRPr lang="th-TH" smtClean="0"/>
          </a:p>
        </p:txBody>
      </p:sp>
      <p:sp>
        <p:nvSpPr>
          <p:cNvPr id="7373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อธิบายความรู้เกี่ยวกับกิจการได้</a:t>
            </a:r>
            <a:r>
              <a:rPr lang="th-TH" b="1" smtClean="0"/>
              <a:t> </a:t>
            </a:r>
            <a:r>
              <a:rPr lang="th-TH" smtClean="0"/>
              <a:t/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อธิบายประโยชน์ของการมีความรู้เกี่ยวกับกิจการได้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อธิบายแหล่งความรู้เกี่ยวกับกิจการได้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cxnSp>
        <p:nvCxnSpPr>
          <p:cNvPr id="74755" name="AutoShape 2"/>
          <p:cNvCxnSpPr>
            <a:cxnSpLocks noChangeShapeType="1"/>
          </p:cNvCxnSpPr>
          <p:nvPr/>
        </p:nvCxnSpPr>
        <p:spPr bwMode="auto">
          <a:xfrm flipV="1">
            <a:off x="5119688" y="2763838"/>
            <a:ext cx="679450" cy="307975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756" name="AutoShape 3"/>
          <p:cNvCxnSpPr>
            <a:cxnSpLocks noChangeShapeType="1"/>
          </p:cNvCxnSpPr>
          <p:nvPr/>
        </p:nvCxnSpPr>
        <p:spPr bwMode="auto">
          <a:xfrm>
            <a:off x="5326063" y="3884613"/>
            <a:ext cx="727075" cy="328612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4757" name="AutoShape 4"/>
          <p:cNvCxnSpPr>
            <a:cxnSpLocks noChangeShapeType="1"/>
          </p:cNvCxnSpPr>
          <p:nvPr/>
        </p:nvCxnSpPr>
        <p:spPr bwMode="auto">
          <a:xfrm flipH="1">
            <a:off x="3144838" y="3787775"/>
            <a:ext cx="555625" cy="13335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4758" name="Oval 5"/>
          <p:cNvSpPr>
            <a:spLocks noChangeArrowheads="1"/>
          </p:cNvSpPr>
          <p:nvPr/>
        </p:nvSpPr>
        <p:spPr bwMode="auto">
          <a:xfrm>
            <a:off x="3429000" y="3071813"/>
            <a:ext cx="2508250" cy="849312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1800" b="1">
                <a:latin typeface="Angsana New" pitchFamily="18" charset="-34"/>
              </a:rPr>
              <a:t>ความรู้เกี่ยวกับกิจการ</a:t>
            </a:r>
            <a:endParaRPr lang="th-TH"/>
          </a:p>
        </p:txBody>
      </p:sp>
      <p:sp>
        <p:nvSpPr>
          <p:cNvPr id="74759" name="AutoShape 6"/>
          <p:cNvSpPr>
            <a:spLocks noChangeArrowheads="1"/>
          </p:cNvSpPr>
          <p:nvPr/>
        </p:nvSpPr>
        <p:spPr bwMode="auto">
          <a:xfrm>
            <a:off x="4881563" y="4213225"/>
            <a:ext cx="2387600" cy="3937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 algn="ctr">
              <a:spcAft>
                <a:spcPts val="1000"/>
              </a:spcAft>
              <a:buFont typeface="Cordia New" pitchFamily="34" charset="-34"/>
              <a:buChar char="6"/>
            </a:pPr>
            <a:r>
              <a:rPr lang="th-TH" sz="1400" b="1">
                <a:latin typeface="Cordia New" pitchFamily="34" charset="-34"/>
              </a:rPr>
              <a:t>ประโยชน์ของการมีความรู้เกี่ยวกับกิจการ</a:t>
            </a:r>
            <a:endParaRPr lang="en-US" sz="1400" b="1">
              <a:latin typeface="Angsana New" pitchFamily="18" charset="-34"/>
            </a:endParaRPr>
          </a:p>
          <a:p>
            <a:endParaRPr lang="th-TH"/>
          </a:p>
        </p:txBody>
      </p:sp>
      <p:sp>
        <p:nvSpPr>
          <p:cNvPr id="74760" name="AutoShape 7"/>
          <p:cNvSpPr>
            <a:spLocks noChangeArrowheads="1"/>
          </p:cNvSpPr>
          <p:nvPr/>
        </p:nvSpPr>
        <p:spPr bwMode="auto">
          <a:xfrm>
            <a:off x="1541463" y="3741738"/>
            <a:ext cx="1603375" cy="40163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  <a:buFont typeface="Angsana New" pitchFamily="18" charset="-34"/>
              <a:buChar char="6"/>
            </a:pPr>
            <a:r>
              <a:rPr lang="th-TH" sz="1400" b="1">
                <a:latin typeface="Angsana New" pitchFamily="18" charset="-34"/>
              </a:rPr>
              <a:t>แหล่งความรู้เกี่ยวกับกิจการ</a:t>
            </a:r>
            <a:endParaRPr lang="th-TH"/>
          </a:p>
        </p:txBody>
      </p:sp>
      <p:sp>
        <p:nvSpPr>
          <p:cNvPr id="74761" name="AutoShape 8"/>
          <p:cNvSpPr>
            <a:spLocks noChangeArrowheads="1"/>
          </p:cNvSpPr>
          <p:nvPr/>
        </p:nvSpPr>
        <p:spPr bwMode="auto">
          <a:xfrm>
            <a:off x="5516563" y="2317750"/>
            <a:ext cx="1722437" cy="44608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  <a:buFont typeface="Cordia New" pitchFamily="34" charset="-34"/>
              <a:buChar char="6"/>
            </a:pPr>
            <a:r>
              <a:rPr lang="th-TH" sz="1400" b="1">
                <a:latin typeface="Cordia New" pitchFamily="34" charset="-34"/>
              </a:rPr>
              <a:t>ความรู้เกี่ยวกับกิจการ</a:t>
            </a:r>
            <a:endParaRPr lang="en-US" sz="1400" b="1">
              <a:latin typeface="Angsana New" pitchFamily="18" charset="-34"/>
            </a:endParaRPr>
          </a:p>
          <a:p>
            <a:endParaRPr lang="th-TH"/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b="1" dirty="0" smtClean="0"/>
              <a:t> 6.1 </a:t>
            </a:r>
            <a:r>
              <a:rPr lang="th-TH" b="1" dirty="0" smtClean="0"/>
              <a:t>ความรู้เกี่ยวกับกิจการ</a:t>
            </a:r>
            <a:r>
              <a:rPr lang="en-US" b="1" dirty="0" smtClean="0"/>
              <a:t> (Company Knowledge)</a:t>
            </a:r>
            <a:endParaRPr lang="th-TH" dirty="0"/>
          </a:p>
        </p:txBody>
      </p:sp>
      <p:sp>
        <p:nvSpPr>
          <p:cNvPr id="757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6.1.1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ประวัติความเป็นมา </a:t>
            </a:r>
            <a:r>
              <a:rPr lang="en-US" b="1" smtClean="0">
                <a:cs typeface="Cordia New" pitchFamily="34" charset="-34"/>
              </a:rPr>
              <a:t>(History of Company)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6.1.2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นโยบายของกิจการ </a:t>
            </a:r>
            <a:r>
              <a:rPr lang="en-US" b="1" smtClean="0">
                <a:cs typeface="Cordia New" pitchFamily="34" charset="-34"/>
              </a:rPr>
              <a:t>(Company Policy)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6.1.3 </a:t>
            </a:r>
            <a:r>
              <a:rPr lang="th-TH" b="1" smtClean="0"/>
              <a:t>ลักษณะการประกอบธุรกิจของกิจการ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6.1.4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การจัดองค์กร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6.1.1</a:t>
            </a:r>
            <a:r>
              <a:rPr lang="en-US" dirty="0" smtClean="0"/>
              <a:t> </a:t>
            </a:r>
            <a:r>
              <a:rPr lang="th-TH" b="1" dirty="0" smtClean="0"/>
              <a:t>ประวัติความเป็นมา </a:t>
            </a:r>
            <a:r>
              <a:rPr lang="en-US" b="1" dirty="0" smtClean="0"/>
              <a:t>(History of Company)</a:t>
            </a:r>
            <a:endParaRPr lang="th-TH" dirty="0"/>
          </a:p>
        </p:txBody>
      </p:sp>
      <p:sp>
        <p:nvSpPr>
          <p:cNvPr id="768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กิจการส่วนใหญ่จะมีการสืบทอดปรัชญาและคุณค่าของผู้ก่อตั้ง การเข้าใจในปรัชญาของกิจการมีผลต่อการปฏิบัติงานของพนักงานขาย เพื่อที่จะให้สอดคล้องกับปรัชญาของกิจการ สามารถให้ความรู้สึกจงรักภักดีต่อกิจการ มีความกระตือรือร้นในการปฏิบัติงานมีความรู้สึกเป็นส่วนหนึ่งของกิจการ การเป็นพนักงานขายที่ดี </a:t>
            </a: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6.1.2</a:t>
            </a:r>
            <a:r>
              <a:rPr lang="en-US" dirty="0" smtClean="0"/>
              <a:t> </a:t>
            </a:r>
            <a:r>
              <a:rPr lang="th-TH" b="1" dirty="0" smtClean="0"/>
              <a:t>นโยบายของกิจการ </a:t>
            </a:r>
            <a:r>
              <a:rPr lang="en-US" b="1" dirty="0" smtClean="0"/>
              <a:t>(Company Policy)</a:t>
            </a:r>
            <a:endParaRPr lang="th-TH" dirty="0"/>
          </a:p>
        </p:txBody>
      </p:sp>
      <p:sp>
        <p:nvSpPr>
          <p:cNvPr id="7782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1) </a:t>
            </a:r>
            <a:r>
              <a:rPr lang="th-TH" b="1" smtClean="0"/>
              <a:t>นโยบายทั่วไป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2) </a:t>
            </a:r>
            <a:r>
              <a:rPr lang="th-TH" b="1" smtClean="0"/>
              <a:t>นโยบายเกี่ยวกับการขาย</a:t>
            </a:r>
            <a:r>
              <a:rPr lang="en-US" b="1" smtClean="0">
                <a:cs typeface="Cordia New" pitchFamily="34" charset="-34"/>
              </a:rPr>
              <a:t> (Selling Policy)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3) </a:t>
            </a:r>
            <a:r>
              <a:rPr lang="th-TH" b="1" smtClean="0"/>
              <a:t>นโยบายเกี่ยวกับลูกค้า</a:t>
            </a:r>
            <a:r>
              <a:rPr lang="th-TH" smtClean="0"/>
              <a:t> </a:t>
            </a:r>
            <a:r>
              <a:rPr lang="en-US" b="1" smtClean="0">
                <a:cs typeface="Cordia New" pitchFamily="34" charset="-34"/>
              </a:rPr>
              <a:t>(Customer Policy)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4) </a:t>
            </a:r>
            <a:r>
              <a:rPr lang="th-TH" b="1" smtClean="0"/>
              <a:t>นโยบายเกี่ยวกับสินค้า </a:t>
            </a:r>
            <a:r>
              <a:rPr lang="en-US" b="1" smtClean="0">
                <a:cs typeface="Cordia New" pitchFamily="34" charset="-34"/>
              </a:rPr>
              <a:t>(Product Policy)</a:t>
            </a:r>
            <a:r>
              <a:rPr lang="th-TH" b="1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 6.2 </a:t>
            </a:r>
            <a:r>
              <a:rPr lang="th-TH" b="1" smtClean="0"/>
              <a:t>ประโยชน์ของการมีความรู้เกี่ยวกับกิจการ</a:t>
            </a:r>
            <a:endParaRPr lang="th-TH" smtClean="0"/>
          </a:p>
        </p:txBody>
      </p:sp>
      <p:sp>
        <p:nvSpPr>
          <p:cNvPr id="7885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6.2.1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ใช้ในการตอบปัญหาข้อโต้แย้งของลูกค้า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6.2.2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ทำให้พนักงานขายมีความรักในกิจการ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6.2.3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พนักงานขายสามารถทำหน้าที่สร้างภาพพจน์ที่ดีให้แก่กิจการ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 6.3 </a:t>
            </a:r>
            <a:r>
              <a:rPr lang="th-TH" b="1" smtClean="0"/>
              <a:t>แหล่งความรู้เกี่ยวกับกิจการ</a:t>
            </a:r>
            <a:endParaRPr lang="th-TH" smtClean="0"/>
          </a:p>
        </p:txBody>
      </p:sp>
      <p:sp>
        <p:nvSpPr>
          <p:cNvPr id="7987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6.3.1 </a:t>
            </a:r>
            <a:r>
              <a:rPr lang="th-TH" b="1" smtClean="0"/>
              <a:t>บุคคล</a:t>
            </a:r>
            <a:r>
              <a:rPr lang="en-US" b="1" smtClean="0">
                <a:cs typeface="Cordia New" pitchFamily="34" charset="-34"/>
              </a:rPr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		</a:t>
            </a:r>
            <a:r>
              <a:rPr lang="en-US" b="1" smtClean="0">
                <a:cs typeface="Cordia New" pitchFamily="34" charset="-34"/>
              </a:rPr>
              <a:t>(1) </a:t>
            </a:r>
            <a:r>
              <a:rPr lang="th-TH" b="1" smtClean="0"/>
              <a:t>ผู้บังคับบัญชา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		</a:t>
            </a:r>
            <a:r>
              <a:rPr lang="en-US" b="1" smtClean="0">
                <a:cs typeface="Cordia New" pitchFamily="34" charset="-34"/>
              </a:rPr>
              <a:t>(2)</a:t>
            </a:r>
            <a:r>
              <a:rPr lang="en-US" b="1" i="1" smtClean="0">
                <a:cs typeface="Cordia New" pitchFamily="34" charset="-34"/>
              </a:rPr>
              <a:t> </a:t>
            </a:r>
            <a:r>
              <a:rPr lang="th-TH" b="1" smtClean="0"/>
              <a:t>เพื่อนร่วมงาน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		</a:t>
            </a:r>
            <a:r>
              <a:rPr lang="en-US" b="1" smtClean="0">
                <a:cs typeface="Cordia New" pitchFamily="34" charset="-34"/>
              </a:rPr>
              <a:t>(3) </a:t>
            </a:r>
            <a:r>
              <a:rPr lang="th-TH" b="1" smtClean="0"/>
              <a:t>ลูกค้า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808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6.3.2 </a:t>
            </a:r>
            <a:r>
              <a:rPr lang="th-TH" b="1" smtClean="0"/>
              <a:t>เอกสารต่าง ๆ </a:t>
            </a:r>
            <a:endParaRPr lang="en-US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		</a:t>
            </a:r>
            <a:r>
              <a:rPr lang="en-US" b="1" smtClean="0">
                <a:cs typeface="Cordia New" pitchFamily="34" charset="-34"/>
              </a:rPr>
              <a:t>(1) </a:t>
            </a:r>
            <a:r>
              <a:rPr lang="th-TH" b="1" smtClean="0"/>
              <a:t>คู่มือขาย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		</a:t>
            </a:r>
            <a:r>
              <a:rPr lang="en-US" b="1" smtClean="0">
                <a:cs typeface="Cordia New" pitchFamily="34" charset="-34"/>
              </a:rPr>
              <a:t>(2) </a:t>
            </a:r>
            <a:r>
              <a:rPr lang="th-TH" b="1" smtClean="0"/>
              <a:t>รายงานประจำปีของกิจการ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		</a:t>
            </a:r>
            <a:r>
              <a:rPr lang="en-US" b="1" smtClean="0">
                <a:cs typeface="Cordia New" pitchFamily="34" charset="-34"/>
              </a:rPr>
              <a:t>(3) </a:t>
            </a:r>
            <a:r>
              <a:rPr lang="th-TH" b="1" smtClean="0"/>
              <a:t>เอกสารประกอบการฝึกอบรมของกิจการที่จัดขึ้น</a:t>
            </a:r>
            <a:r>
              <a:rPr lang="en-US" smtClean="0">
                <a:cs typeface="Cordia New" pitchFamily="34" charset="-34"/>
              </a:rPr>
              <a:t>	</a:t>
            </a:r>
          </a:p>
          <a:p>
            <a:pPr eaLnBrk="1" hangingPunct="1">
              <a:buFont typeface="Arial" pitchFamily="34" charset="0"/>
              <a:buNone/>
            </a:pPr>
            <a:r>
              <a:rPr lang="en-US" b="1" smtClean="0">
                <a:cs typeface="Cordia New" pitchFamily="34" charset="-34"/>
              </a:rPr>
              <a:t>		(4) </a:t>
            </a:r>
            <a:r>
              <a:rPr lang="th-TH" b="1" smtClean="0"/>
              <a:t>เอกสารข้อคิดเห็นของผู้ที่มาติดต่อกับกิจการ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mtClean="0">
                <a:cs typeface="Cordia New" pitchFamily="34" charset="-34"/>
              </a:rPr>
              <a:t>		</a:t>
            </a:r>
            <a:r>
              <a:rPr lang="en-US" b="1" smtClean="0">
                <a:cs typeface="Cordia New" pitchFamily="34" charset="-34"/>
              </a:rPr>
              <a:t>(5) </a:t>
            </a:r>
            <a:r>
              <a:rPr lang="th-TH" b="1" smtClean="0"/>
              <a:t>เอกสารอื่นๆ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sp>
        <p:nvSpPr>
          <p:cNvPr id="819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6.3.3 </a:t>
            </a:r>
            <a:r>
              <a:rPr lang="th-TH" b="1" smtClean="0"/>
              <a:t>สื่อสารมวลชน</a:t>
            </a:r>
            <a:r>
              <a:rPr lang="en-US" smtClean="0">
                <a:cs typeface="Cordia New" pitchFamily="34" charset="-34"/>
              </a:rPr>
              <a:t>  </a:t>
            </a:r>
            <a:r>
              <a:rPr lang="th-TH" smtClean="0"/>
              <a:t>ปัจจุบันธุรกิจนิยมเผยแพร่ชื่อเสียงของกิจการผ่านทางสื่อสารมวลชนเพราะเป็นสื่อที่จัดได้ว่ามีประสิทธิภาพสูง เข้าถึงลูกค้าได้ง่าย ไม่ว่าจะเป็นสื่อโทรทัศน์ วิทยุ หนังสือพิมพ์ นิตยสารต่างๆ ซึ่งอาจจัดทำในลักษณะการโฆษณา ประชาสัมพันธ์ การส่งเสริมการขาย</a:t>
            </a:r>
            <a:r>
              <a:rPr lang="th-TH" b="1" smtClean="0"/>
              <a:t> </a:t>
            </a:r>
            <a:r>
              <a:rPr lang="th-TH" smtClean="0"/>
              <a:t>ซึ่งการใช้วิธีผ่านสื่อมวลชนในปัจจุบันมีการพัฒนาขึ้นมาก ถึงแม้จะมีค่าใช้จ่ายสูงแต่ก็ถือว่าคุ้มค่า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th-TH" b="1" smtClean="0"/>
              <a:t>1.2 หน้าที่ของการขาย (ต่อ)</a:t>
            </a:r>
            <a:endParaRPr lang="th-TH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1.2.5 </a:t>
            </a:r>
            <a:r>
              <a:rPr lang="th-TH" b="1" smtClean="0"/>
              <a:t>การขายคือการให้ความรู้แก่ลูกค้า</a:t>
            </a:r>
            <a:r>
              <a:rPr lang="en-US" b="1" smtClean="0">
                <a:cs typeface="Cordia New" pitchFamily="34" charset="-34"/>
              </a:rPr>
              <a:t> (Selling is educating)</a:t>
            </a:r>
            <a:endParaRPr lang="th-TH" smtClean="0"/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สาระการเรียนรู้</a:t>
            </a:r>
            <a:endParaRPr lang="th-TH" smtClean="0"/>
          </a:p>
        </p:txBody>
      </p:sp>
      <p:sp>
        <p:nvSpPr>
          <p:cNvPr id="839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7.1 </a:t>
            </a:r>
            <a:r>
              <a:rPr lang="th-TH" smtClean="0"/>
              <a:t>ความหมายของลูกค้า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7.2 </a:t>
            </a:r>
            <a:r>
              <a:rPr lang="th-TH" smtClean="0"/>
              <a:t>การวิเคราะห์ลูกค้า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7.3 </a:t>
            </a:r>
            <a:r>
              <a:rPr lang="th-TH" smtClean="0"/>
              <a:t>ประเภทของลูกค้า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7.4 </a:t>
            </a:r>
            <a:r>
              <a:rPr lang="th-TH" smtClean="0"/>
              <a:t>ทฤษฎีการจูงใจของมาสโลว์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7.5 </a:t>
            </a:r>
            <a:r>
              <a:rPr lang="th-TH" smtClean="0"/>
              <a:t>แรงจูงใจในการซื้อ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7.6 </a:t>
            </a:r>
            <a:r>
              <a:rPr lang="th-TH" smtClean="0"/>
              <a:t>กระบวนการตัดสินใจซื้อ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7.7 </a:t>
            </a:r>
            <a:r>
              <a:rPr lang="th-TH" smtClean="0"/>
              <a:t>วิธีการกระตุ้นการตัดสินใจ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7.8 </a:t>
            </a:r>
            <a:r>
              <a:rPr lang="th-TH" smtClean="0"/>
              <a:t>สัญญาณการซื้อ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ผลการเรียนรู้ที่คาดหวัง</a:t>
            </a:r>
            <a:endParaRPr lang="th-TH" smtClean="0"/>
          </a:p>
        </p:txBody>
      </p:sp>
      <p:sp>
        <p:nvSpPr>
          <p:cNvPr id="849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อธิบายความหมายของลูกค้าได้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อธิบายการวิเคราะห์ของลูกค้าได้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อธิบายประเภทของลูกค้าได้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 </a:t>
            </a:r>
            <a:r>
              <a:rPr lang="th-TH" smtClean="0"/>
              <a:t>อธิบายทฤษฎีการจูงใจของมาสโลว์ได้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5. </a:t>
            </a:r>
            <a:r>
              <a:rPr lang="th-TH" smtClean="0"/>
              <a:t>อธิบายแรงจูงใจในการซื้อได้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6. </a:t>
            </a:r>
            <a:r>
              <a:rPr lang="th-TH" smtClean="0"/>
              <a:t>อธิบายกระบวนการตัดสินใจซื้อได้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7. </a:t>
            </a:r>
            <a:r>
              <a:rPr lang="th-TH" smtClean="0"/>
              <a:t>อธิบายวิธีการกระตุ้นการตัดสินใจได้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8. </a:t>
            </a:r>
            <a:r>
              <a:rPr lang="th-TH" smtClean="0"/>
              <a:t>อธิบายสัญญาณการซื้อได้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cxnSp>
        <p:nvCxnSpPr>
          <p:cNvPr id="86019" name="AutoShape 2"/>
          <p:cNvCxnSpPr>
            <a:cxnSpLocks noChangeShapeType="1"/>
          </p:cNvCxnSpPr>
          <p:nvPr/>
        </p:nvCxnSpPr>
        <p:spPr bwMode="auto">
          <a:xfrm flipV="1">
            <a:off x="5168900" y="2901950"/>
            <a:ext cx="476250" cy="60325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20" name="AutoShape 3"/>
          <p:cNvCxnSpPr>
            <a:cxnSpLocks noChangeShapeType="1"/>
          </p:cNvCxnSpPr>
          <p:nvPr/>
        </p:nvCxnSpPr>
        <p:spPr bwMode="auto">
          <a:xfrm>
            <a:off x="4572000" y="4397375"/>
            <a:ext cx="7938" cy="639763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21" name="AutoShape 4"/>
          <p:cNvCxnSpPr>
            <a:cxnSpLocks noChangeShapeType="1"/>
          </p:cNvCxnSpPr>
          <p:nvPr/>
        </p:nvCxnSpPr>
        <p:spPr bwMode="auto">
          <a:xfrm flipH="1" flipV="1">
            <a:off x="2989263" y="3284538"/>
            <a:ext cx="801687" cy="28575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22" name="AutoShape 5"/>
          <p:cNvCxnSpPr>
            <a:cxnSpLocks noChangeShapeType="1"/>
          </p:cNvCxnSpPr>
          <p:nvPr/>
        </p:nvCxnSpPr>
        <p:spPr bwMode="auto">
          <a:xfrm flipH="1" flipV="1">
            <a:off x="4256088" y="2717800"/>
            <a:ext cx="271462" cy="78740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23" name="AutoShape 6"/>
          <p:cNvCxnSpPr>
            <a:cxnSpLocks noChangeShapeType="1"/>
          </p:cNvCxnSpPr>
          <p:nvPr/>
        </p:nvCxnSpPr>
        <p:spPr bwMode="auto">
          <a:xfrm flipH="1">
            <a:off x="2795588" y="4086225"/>
            <a:ext cx="603250" cy="14605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24" name="AutoShape 7"/>
          <p:cNvCxnSpPr>
            <a:cxnSpLocks noChangeShapeType="1"/>
          </p:cNvCxnSpPr>
          <p:nvPr/>
        </p:nvCxnSpPr>
        <p:spPr bwMode="auto">
          <a:xfrm flipH="1">
            <a:off x="3455988" y="4271963"/>
            <a:ext cx="334962" cy="600075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25" name="AutoShape 8"/>
          <p:cNvCxnSpPr>
            <a:cxnSpLocks noChangeShapeType="1"/>
          </p:cNvCxnSpPr>
          <p:nvPr/>
        </p:nvCxnSpPr>
        <p:spPr bwMode="auto">
          <a:xfrm>
            <a:off x="5451475" y="4232275"/>
            <a:ext cx="515938" cy="45720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6026" name="AutoShape 9"/>
          <p:cNvCxnSpPr>
            <a:cxnSpLocks noChangeShapeType="1"/>
          </p:cNvCxnSpPr>
          <p:nvPr/>
        </p:nvCxnSpPr>
        <p:spPr bwMode="auto">
          <a:xfrm flipV="1">
            <a:off x="5816600" y="3787775"/>
            <a:ext cx="461963" cy="80963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6027" name="Oval 10"/>
          <p:cNvSpPr>
            <a:spLocks noChangeArrowheads="1"/>
          </p:cNvSpPr>
          <p:nvPr/>
        </p:nvSpPr>
        <p:spPr bwMode="auto">
          <a:xfrm>
            <a:off x="3308350" y="3505200"/>
            <a:ext cx="2508250" cy="847725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th-TH" sz="2000" b="1">
                <a:latin typeface="Angsana New" pitchFamily="18" charset="-34"/>
              </a:rPr>
              <a:t>ความรู้เกี่ยวกับลูกค้า</a:t>
            </a:r>
            <a:endParaRPr lang="th-TH"/>
          </a:p>
        </p:txBody>
      </p:sp>
      <p:sp>
        <p:nvSpPr>
          <p:cNvPr id="86028" name="AutoShape 11"/>
          <p:cNvSpPr>
            <a:spLocks noChangeArrowheads="1"/>
          </p:cNvSpPr>
          <p:nvPr/>
        </p:nvSpPr>
        <p:spPr bwMode="auto">
          <a:xfrm>
            <a:off x="5554663" y="2386013"/>
            <a:ext cx="1722437" cy="5683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7.1 </a:t>
            </a:r>
            <a:r>
              <a:rPr lang="th-TH" sz="1400" b="1">
                <a:latin typeface="Angsana New" pitchFamily="18" charset="-34"/>
              </a:rPr>
              <a:t>ความหมายของลูกค้า</a:t>
            </a:r>
            <a:endParaRPr lang="th-TH"/>
          </a:p>
        </p:txBody>
      </p:sp>
      <p:sp>
        <p:nvSpPr>
          <p:cNvPr id="86029" name="AutoShape 12"/>
          <p:cNvSpPr>
            <a:spLocks noChangeArrowheads="1"/>
          </p:cNvSpPr>
          <p:nvPr/>
        </p:nvSpPr>
        <p:spPr bwMode="auto">
          <a:xfrm>
            <a:off x="3983038" y="5037138"/>
            <a:ext cx="1722437" cy="82073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400">
                <a:latin typeface="Angsana New" pitchFamily="18" charset="-34"/>
              </a:rPr>
              <a:t>7.</a:t>
            </a:r>
            <a:r>
              <a:rPr lang="en-US" sz="1400" b="1">
                <a:latin typeface="Angsana New" pitchFamily="18" charset="-34"/>
              </a:rPr>
              <a:t>4 </a:t>
            </a:r>
            <a:r>
              <a:rPr lang="th-TH" sz="1400" b="1">
                <a:latin typeface="Angsana New" pitchFamily="18" charset="-34"/>
              </a:rPr>
              <a:t>ทฤษฎีแรงจูงใจ</a:t>
            </a:r>
            <a:endParaRPr lang="en-US" sz="1400" b="1">
              <a:latin typeface="Angsana New" pitchFamily="18" charset="-34"/>
            </a:endParaRPr>
          </a:p>
          <a:p>
            <a:pPr algn="ctr">
              <a:spcAft>
                <a:spcPts val="1000"/>
              </a:spcAft>
            </a:pPr>
            <a:r>
              <a:rPr lang="th-TH" sz="1400" b="1">
                <a:latin typeface="Angsana New" pitchFamily="18" charset="-34"/>
              </a:rPr>
              <a:t>ของมาสโลว์</a:t>
            </a:r>
            <a:endParaRPr lang="en-US" sz="1400" b="1">
              <a:latin typeface="Angsana New" pitchFamily="18" charset="-34"/>
            </a:endParaRPr>
          </a:p>
          <a:p>
            <a:endParaRPr lang="th-TH"/>
          </a:p>
        </p:txBody>
      </p:sp>
      <p:sp>
        <p:nvSpPr>
          <p:cNvPr id="86030" name="AutoShape 13"/>
          <p:cNvSpPr>
            <a:spLocks noChangeArrowheads="1"/>
          </p:cNvSpPr>
          <p:nvPr/>
        </p:nvSpPr>
        <p:spPr bwMode="auto">
          <a:xfrm>
            <a:off x="1328738" y="2787650"/>
            <a:ext cx="1608137" cy="6159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algn="ctr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7.7 </a:t>
            </a:r>
            <a:r>
              <a:rPr lang="th-TH" sz="1400" b="1">
                <a:latin typeface="Angsana New" pitchFamily="18" charset="-34"/>
              </a:rPr>
              <a:t>วิธีการกระตุ้นการตัดสินใจของลูกค้า</a:t>
            </a:r>
            <a:endParaRPr lang="th-TH"/>
          </a:p>
        </p:txBody>
      </p:sp>
      <p:sp>
        <p:nvSpPr>
          <p:cNvPr id="86031" name="AutoShape 14"/>
          <p:cNvSpPr>
            <a:spLocks noChangeArrowheads="1"/>
          </p:cNvSpPr>
          <p:nvPr/>
        </p:nvSpPr>
        <p:spPr bwMode="auto">
          <a:xfrm>
            <a:off x="6278563" y="3505200"/>
            <a:ext cx="1722437" cy="5810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7.2 </a:t>
            </a:r>
            <a:r>
              <a:rPr lang="th-TH" sz="1400" b="1">
                <a:latin typeface="Angsana New" pitchFamily="18" charset="-34"/>
              </a:rPr>
              <a:t>การวิเคราะห์ลูกค้า</a:t>
            </a:r>
            <a:endParaRPr lang="th-TH"/>
          </a:p>
        </p:txBody>
      </p:sp>
      <p:sp>
        <p:nvSpPr>
          <p:cNvPr id="86032" name="AutoShape 15"/>
          <p:cNvSpPr>
            <a:spLocks noChangeArrowheads="1"/>
          </p:cNvSpPr>
          <p:nvPr/>
        </p:nvSpPr>
        <p:spPr bwMode="auto">
          <a:xfrm>
            <a:off x="5967413" y="4594225"/>
            <a:ext cx="1722437" cy="56991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7.3 </a:t>
            </a:r>
            <a:r>
              <a:rPr lang="th-TH" sz="1400" b="1">
                <a:latin typeface="Angsana New" pitchFamily="18" charset="-34"/>
              </a:rPr>
              <a:t>ประเภทของลูกค้า</a:t>
            </a:r>
            <a:endParaRPr lang="th-TH"/>
          </a:p>
        </p:txBody>
      </p:sp>
      <p:sp>
        <p:nvSpPr>
          <p:cNvPr id="86033" name="AutoShape 16"/>
          <p:cNvSpPr>
            <a:spLocks noChangeArrowheads="1"/>
          </p:cNvSpPr>
          <p:nvPr/>
        </p:nvSpPr>
        <p:spPr bwMode="auto">
          <a:xfrm>
            <a:off x="1073150" y="3984625"/>
            <a:ext cx="1722438" cy="49212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1400">
                <a:latin typeface="Angsana New" pitchFamily="18" charset="-34"/>
              </a:rPr>
              <a:t>7.</a:t>
            </a:r>
            <a:r>
              <a:rPr lang="en-US" sz="1400" b="1">
                <a:latin typeface="Angsana New" pitchFamily="18" charset="-34"/>
              </a:rPr>
              <a:t>6 </a:t>
            </a:r>
            <a:r>
              <a:rPr lang="th-TH" sz="1400" b="1">
                <a:latin typeface="Angsana New" pitchFamily="18" charset="-34"/>
              </a:rPr>
              <a:t>กระบวนการตัดสินใจซื้อ</a:t>
            </a:r>
          </a:p>
          <a:p>
            <a:endParaRPr lang="th-TH"/>
          </a:p>
        </p:txBody>
      </p:sp>
      <p:sp>
        <p:nvSpPr>
          <p:cNvPr id="86034" name="AutoShape 17"/>
          <p:cNvSpPr>
            <a:spLocks noChangeArrowheads="1"/>
          </p:cNvSpPr>
          <p:nvPr/>
        </p:nvSpPr>
        <p:spPr bwMode="auto">
          <a:xfrm>
            <a:off x="1846263" y="4872038"/>
            <a:ext cx="1722437" cy="4635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7.5 </a:t>
            </a:r>
            <a:r>
              <a:rPr lang="th-TH" sz="1400" b="1">
                <a:latin typeface="Angsana New" pitchFamily="18" charset="-34"/>
              </a:rPr>
              <a:t>แรงจูงใจในการซื้อ</a:t>
            </a:r>
            <a:endParaRPr lang="th-TH"/>
          </a:p>
        </p:txBody>
      </p:sp>
      <p:sp>
        <p:nvSpPr>
          <p:cNvPr id="86035" name="AutoShape 18"/>
          <p:cNvSpPr>
            <a:spLocks noChangeArrowheads="1"/>
          </p:cNvSpPr>
          <p:nvPr/>
        </p:nvSpPr>
        <p:spPr bwMode="auto">
          <a:xfrm>
            <a:off x="2936875" y="2128838"/>
            <a:ext cx="1720850" cy="588962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1000"/>
              </a:spcAft>
            </a:pPr>
            <a:r>
              <a:rPr lang="en-US" sz="1400" b="1">
                <a:latin typeface="Angsana New" pitchFamily="18" charset="-34"/>
              </a:rPr>
              <a:t>7.8 </a:t>
            </a:r>
            <a:r>
              <a:rPr lang="th-TH" sz="1400" b="1">
                <a:latin typeface="Angsana New" pitchFamily="18" charset="-34"/>
              </a:rPr>
              <a:t>สัญญาณการซื้อของลูกค้า</a:t>
            </a:r>
            <a:endParaRPr lang="th-TH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en-US" b="1" smtClean="0">
                <a:cs typeface="Angsana New" pitchFamily="18" charset="-34"/>
              </a:rPr>
              <a:t>7.1 </a:t>
            </a:r>
            <a:r>
              <a:rPr lang="th-TH" b="1" smtClean="0"/>
              <a:t>ความหมายของลูกค้า</a:t>
            </a:r>
            <a:endParaRPr lang="th-TH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b="1" dirty="0" smtClean="0"/>
              <a:t>ลูกค้า</a:t>
            </a:r>
            <a:r>
              <a:rPr lang="en-US" b="1" dirty="0" smtClean="0"/>
              <a:t> (Customer) </a:t>
            </a:r>
            <a:r>
              <a:rPr lang="th-TH" dirty="0" smtClean="0"/>
              <a:t>หมายถึง ผู้ที่เป็นผู้ใช้ผลิตภัณฑ์หรือบริการของกิจการ หรืออาจจะเป็นในอนาคต รวมทั้งผู้ใช้ผลิตภัณฑ์หรือบริการโดยตรง และผู้ซื้อผลิตภัณฑ์หรือบริการเพื่อจำหน่ายต่อ เช่น ผู้ค้าส่ง ตัวแทนธุรกิจ หรือบริษัท ที่ใช้ผลิตภัณฑ์ขององค์กรเป็นส่วนประกอบหนึ่งของผลิตภัณฑ์นั้น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	</a:t>
            </a:r>
            <a:r>
              <a:rPr lang="th-TH" b="1" dirty="0" smtClean="0"/>
              <a:t>ลูกค้าหรือผู้บริโภค (</a:t>
            </a:r>
            <a:r>
              <a:rPr lang="en-US" b="1" dirty="0" smtClean="0"/>
              <a:t>Customer or Consumer)</a:t>
            </a:r>
            <a:r>
              <a:rPr lang="en-US" dirty="0" smtClean="0"/>
              <a:t> </a:t>
            </a:r>
            <a:r>
              <a:rPr lang="th-TH" dirty="0" smtClean="0"/>
              <a:t>คือเป้าหมายของธุรกิจทุกประเภท พนักงานขายจึงมีหน้าที่และภารกิจที่ต้องดำเนินการเพื่อตอบสนองความต้องการของกลุ่มลูกค้าเป้าหมายอันจะนำไปสู่ความสำเร็จและรักษาลูกค้าเหล่านั้นไว้ได้</a:t>
            </a:r>
            <a:endParaRPr lang="en-US" dirty="0" smtClean="0"/>
          </a:p>
          <a:p>
            <a:pPr eaLnBrk="1" fontAlgn="auto" hangingPunct="1">
              <a:spcAft>
                <a:spcPts val="0"/>
              </a:spcAft>
              <a:defRPr/>
            </a:pPr>
            <a:endParaRPr lang="th-TH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dirty="0" smtClean="0"/>
              <a:t> </a:t>
            </a:r>
            <a:r>
              <a:rPr lang="en-US" b="1" dirty="0" smtClean="0"/>
              <a:t>7.2 </a:t>
            </a:r>
            <a:r>
              <a:rPr lang="th-TH" b="1" dirty="0" smtClean="0"/>
              <a:t>การวิเคราะห์ลูกค้า</a:t>
            </a:r>
            <a:r>
              <a:rPr lang="en-US" b="1" dirty="0" smtClean="0"/>
              <a:t> </a:t>
            </a:r>
            <a:r>
              <a:rPr lang="en-US" sz="3600" b="1" dirty="0" smtClean="0"/>
              <a:t>(Customer Analysis)</a:t>
            </a:r>
            <a:r>
              <a:rPr lang="en-US" sz="3600" dirty="0" smtClean="0"/>
              <a:t>   </a:t>
            </a:r>
            <a:r>
              <a:rPr lang="en-US" dirty="0" smtClean="0"/>
              <a:t> </a:t>
            </a:r>
            <a:endParaRPr lang="th-TH" dirty="0"/>
          </a:p>
        </p:txBody>
      </p:sp>
      <p:sp>
        <p:nvSpPr>
          <p:cNvPr id="880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</a:t>
            </a:r>
            <a:r>
              <a:rPr lang="th-TH" b="1" smtClean="0"/>
              <a:t> ลูกค้าเป็นใครหรือใครคือลูกค้า (</a:t>
            </a:r>
            <a:r>
              <a:rPr lang="en-US" b="1" smtClean="0">
                <a:cs typeface="Cordia New" pitchFamily="34" charset="-34"/>
              </a:rPr>
              <a:t>Who)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2.</a:t>
            </a:r>
            <a:r>
              <a:rPr lang="th-TH" b="1" smtClean="0"/>
              <a:t> ลูกค้าต้องการซื้ออะไร (</a:t>
            </a:r>
            <a:r>
              <a:rPr lang="en-US" b="1" smtClean="0">
                <a:cs typeface="Cordia New" pitchFamily="34" charset="-34"/>
              </a:rPr>
              <a:t>What)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3.</a:t>
            </a:r>
            <a:r>
              <a:rPr lang="th-TH" b="1" smtClean="0"/>
              <a:t> ทำไมลูกค้าถึงซื้อ</a:t>
            </a:r>
            <a:r>
              <a:rPr lang="en-US" b="1" smtClean="0">
                <a:cs typeface="Cordia New" pitchFamily="34" charset="-34"/>
              </a:rPr>
              <a:t> (Why)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4. </a:t>
            </a:r>
            <a:r>
              <a:rPr lang="th-TH" b="1" smtClean="0"/>
              <a:t>ลูกค้าซื้อเมื่อไร (</a:t>
            </a:r>
            <a:r>
              <a:rPr lang="en-US" b="1" smtClean="0">
                <a:cs typeface="Cordia New" pitchFamily="34" charset="-34"/>
              </a:rPr>
              <a:t>When)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5.</a:t>
            </a:r>
            <a:r>
              <a:rPr lang="th-TH" b="1" smtClean="0"/>
              <a:t> ลูกค้าซื้อที่ไหน (</a:t>
            </a:r>
            <a:r>
              <a:rPr lang="en-US" b="1" smtClean="0">
                <a:cs typeface="Cordia New" pitchFamily="34" charset="-34"/>
              </a:rPr>
              <a:t>Where)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6.</a:t>
            </a:r>
            <a:r>
              <a:rPr lang="th-TH" b="1" smtClean="0"/>
              <a:t> ใครมีส่วนร่วมในการตัดสินใจซื้อ (</a:t>
            </a:r>
            <a:r>
              <a:rPr lang="en-US" b="1" smtClean="0">
                <a:cs typeface="Cordia New" pitchFamily="34" charset="-34"/>
              </a:rPr>
              <a:t>Who)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7.</a:t>
            </a:r>
            <a:r>
              <a:rPr lang="th-TH" b="1" smtClean="0"/>
              <a:t> ลูกค้าซื้ออย่างไร (</a:t>
            </a:r>
            <a:r>
              <a:rPr lang="en-US" b="1" smtClean="0">
                <a:cs typeface="Cordia New" pitchFamily="34" charset="-34"/>
              </a:rPr>
              <a:t>How)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en-US" b="1" smtClean="0">
                <a:cs typeface="Angsana New" pitchFamily="18" charset="-34"/>
              </a:rPr>
              <a:t>7.3 </a:t>
            </a:r>
            <a:r>
              <a:rPr lang="th-TH" b="1" smtClean="0"/>
              <a:t>ประเภทของลูกค้า </a:t>
            </a:r>
            <a:endParaRPr lang="th-TH" smtClean="0"/>
          </a:p>
        </p:txBody>
      </p:sp>
      <p:sp>
        <p:nvSpPr>
          <p:cNvPr id="890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i="1" smtClean="0"/>
              <a:t>ลูกค้าประเภทใจเร็ว </a:t>
            </a:r>
            <a:r>
              <a:rPr lang="en-US" b="1" i="1" smtClean="0">
                <a:cs typeface="Cordia New" pitchFamily="34" charset="-34"/>
              </a:rPr>
              <a:t>(Impulsive Customer)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th-TH" b="1" i="1" smtClean="0"/>
              <a:t>ลูกค้าประเภทช่างคิด</a:t>
            </a:r>
            <a:r>
              <a:rPr lang="en-US" b="1" i="1" smtClean="0">
                <a:cs typeface="Cordia New" pitchFamily="34" charset="-34"/>
              </a:rPr>
              <a:t> (Deliberate Customer)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th-TH" b="1" i="1" smtClean="0"/>
              <a:t>ลูกค้าประเภทลังเลใจ</a:t>
            </a:r>
            <a:r>
              <a:rPr lang="en-US" b="1" i="1" smtClean="0">
                <a:cs typeface="Cordia New" pitchFamily="34" charset="-34"/>
              </a:rPr>
              <a:t> (Vacillating Customer)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th-TH" b="1" i="1" smtClean="0"/>
              <a:t>ลูกค้าประเภทมั่นใจในตัวเอง </a:t>
            </a:r>
            <a:r>
              <a:rPr lang="en-US" b="1" i="1" smtClean="0">
                <a:cs typeface="Cordia New" pitchFamily="34" charset="-34"/>
              </a:rPr>
              <a:t>(Positive Customer)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th-TH" b="1" i="1" smtClean="0"/>
              <a:t>ลูกค้าประเภทเงียบ</a:t>
            </a:r>
            <a:r>
              <a:rPr lang="en-US" b="1" i="1" smtClean="0">
                <a:cs typeface="Cordia New" pitchFamily="34" charset="-34"/>
              </a:rPr>
              <a:t> (Silent Customer)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th-TH" b="1" i="1" smtClean="0"/>
              <a:t>ลูกค้าประเภทช่างคุยและเป็นกันเอง</a:t>
            </a:r>
            <a:r>
              <a:rPr lang="en-US" b="1" i="1" smtClean="0">
                <a:cs typeface="Cordia New" pitchFamily="34" charset="-34"/>
              </a:rPr>
              <a:t> (Friendly Customer)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dirty="0" smtClean="0"/>
              <a:t> </a:t>
            </a:r>
            <a:r>
              <a:rPr lang="en-US" b="1" dirty="0" smtClean="0"/>
              <a:t>7.4 </a:t>
            </a:r>
            <a:r>
              <a:rPr lang="th-TH" b="1" dirty="0" smtClean="0"/>
              <a:t>ทฤษฏีการจูงใจของมาสโลว์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sz="2700" b="1" dirty="0" smtClean="0"/>
              <a:t>(Maslow s Theory of Motivation)</a:t>
            </a:r>
            <a:r>
              <a:rPr lang="en-US" sz="2700" dirty="0" smtClean="0"/>
              <a:t> </a:t>
            </a:r>
            <a:endParaRPr lang="th-TH" dirty="0"/>
          </a:p>
        </p:txBody>
      </p:sp>
      <p:pic>
        <p:nvPicPr>
          <p:cNvPr id="90115" name="il_fi" descr="maslows-hierarch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1500188"/>
            <a:ext cx="5643563" cy="494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en-US" b="1" smtClean="0">
                <a:cs typeface="Angsana New" pitchFamily="18" charset="-34"/>
              </a:rPr>
              <a:t>7.5 </a:t>
            </a:r>
            <a:r>
              <a:rPr lang="th-TH" b="1" smtClean="0"/>
              <a:t>แรงจูงใจในการซื้อ</a:t>
            </a:r>
            <a:endParaRPr lang="th-TH" smtClean="0"/>
          </a:p>
        </p:txBody>
      </p:sp>
      <p:sp>
        <p:nvSpPr>
          <p:cNvPr id="911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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แรงจูงใจซื้อสินค้าด้วยเหตุผล </a:t>
            </a:r>
            <a:r>
              <a:rPr lang="en-US" b="1" smtClean="0">
                <a:cs typeface="Cordia New" pitchFamily="34" charset="-34"/>
              </a:rPr>
              <a:t>(Rational Motivation)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smtClean="0"/>
              <a:t>การตัดสินใจซื้อด้วยวิธีนี้จะมีการวิเคราะห์ไตร่ตรองความเหมาะสม ผลได้ ผลเสีย และประโยชน์ต่าง ๆ ที่ผู้ซื้อจะไดรับอย่างรอบคอบ</a:t>
            </a:r>
            <a:r>
              <a:rPr lang="en-US" b="1" smtClean="0">
                <a:cs typeface="Cordia New" pitchFamily="34" charset="-34"/>
              </a:rPr>
              <a:t/>
            </a:r>
            <a:br>
              <a:rPr lang="en-US" b="1" smtClean="0">
                <a:cs typeface="Cordia New" pitchFamily="34" charset="-34"/>
              </a:rPr>
            </a:br>
            <a:r>
              <a:rPr lang="en-US" smtClean="0">
                <a:cs typeface="Cordia New" pitchFamily="34" charset="-34"/>
              </a:rPr>
              <a:t>         </a:t>
            </a:r>
            <a:r>
              <a:rPr lang="en-US" smtClean="0">
                <a:cs typeface="Cordia New" pitchFamily="34" charset="-34"/>
                <a:sym typeface="Wingdings" pitchFamily="2" charset="2"/>
              </a:rPr>
              <a:t>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แรงจูงใจซื้อสินค้าด้วยอารมณ์</a:t>
            </a:r>
            <a:r>
              <a:rPr lang="en-US" b="1" smtClean="0">
                <a:cs typeface="Cordia New" pitchFamily="34" charset="-34"/>
              </a:rPr>
              <a:t> (Emotional Motivation)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smtClean="0"/>
              <a:t>เป็นการตัดสินใจซื้อด้วยอารมณ์และความรู้สึกนึกคิดของตนมากกว่าการมีประโยชน์และความจำเป็นอย่างแท้จริง ส่วนใหญ่เป็นการซื้อตามแฟชั่น อยากเด่น อยากดังและอยากให้สังคมยอมรับ</a:t>
            </a:r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dirty="0" smtClean="0"/>
              <a:t> </a:t>
            </a:r>
            <a:r>
              <a:rPr lang="en-US" b="1" dirty="0" smtClean="0"/>
              <a:t>7.6 </a:t>
            </a:r>
            <a:r>
              <a:rPr lang="en-US" b="1" dirty="0" err="1" smtClean="0"/>
              <a:t>กระบวนการตัดสินใจซื้อ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sz="3600" b="1" dirty="0" smtClean="0"/>
              <a:t>(The Buying Decision Process)</a:t>
            </a:r>
            <a:endParaRPr lang="th-TH" dirty="0"/>
          </a:p>
        </p:txBody>
      </p:sp>
      <p:sp>
        <p:nvSpPr>
          <p:cNvPr id="921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th-TH" smtClean="0"/>
          </a:p>
        </p:txBody>
      </p:sp>
      <p:pic>
        <p:nvPicPr>
          <p:cNvPr id="92164" name="ไดอะแกรม 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-259"/>
          <a:stretch>
            <a:fillRect/>
          </a:stretch>
        </p:blipFill>
        <p:spPr bwMode="auto">
          <a:xfrm>
            <a:off x="428625" y="2928938"/>
            <a:ext cx="8215313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th-TH" b="1" smtClean="0"/>
              <a:t>1.3 วิวัฒนาการของการขาย</a:t>
            </a:r>
            <a:endParaRPr lang="th-TH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smtClean="0"/>
              <a:t>คำว่า </a:t>
            </a:r>
            <a:r>
              <a:rPr lang="th-TH" b="1" smtClean="0"/>
              <a:t>“วิวัฒนาการ”</a:t>
            </a:r>
            <a:r>
              <a:rPr lang="en-US" smtClean="0">
                <a:cs typeface="Cordia New" pitchFamily="34" charset="-34"/>
              </a:rPr>
              <a:t> (Evolution) </a:t>
            </a:r>
            <a:r>
              <a:rPr lang="th-TH" smtClean="0"/>
              <a:t>หมายถึง กระบวนการเปลี่ยนแปลงหรือคลี่คลายไปสู่ฐานะที่ดีขึ้นหรือเจริญขึ้น เป็นการเปลี่ยนแปลงในทางชีววิทยาจากสิ่งที่ง่าย ๆ ไปสู่สิ่งที่ยุ่งยากซับซ้อนมากขึ้น การเปลี่ยนแปลงนี้จะต้องเปลี่ยนในลักษณะค่อยเป็นค่อยไปและต้องใช้เวลานาน</a:t>
            </a:r>
            <a:r>
              <a:rPr lang="th-TH" b="1" smtClean="0"/>
              <a:t> </a:t>
            </a:r>
            <a:endParaRPr lang="th-TH" smtClean="0"/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dirty="0" smtClean="0"/>
              <a:t> </a:t>
            </a:r>
            <a:r>
              <a:rPr lang="en-US" b="1" dirty="0" smtClean="0"/>
              <a:t>7.6 </a:t>
            </a:r>
            <a:r>
              <a:rPr lang="en-US" b="1" dirty="0" err="1" smtClean="0"/>
              <a:t>กระบวนการตัดสินใจซื้อ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sz="3600" b="1" dirty="0" smtClean="0"/>
              <a:t>(The Buying Decision Process)</a:t>
            </a:r>
            <a:endParaRPr lang="th-TH" dirty="0"/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 </a:t>
            </a:r>
            <a:r>
              <a:rPr lang="th-TH" b="1" smtClean="0"/>
              <a:t>การรับรู้ถึงความต้องการหรือปัญหา</a:t>
            </a:r>
            <a:r>
              <a:rPr lang="en-US" b="1" smtClean="0">
                <a:cs typeface="Cordia New" pitchFamily="34" charset="-34"/>
              </a:rPr>
              <a:t> (Problem/Need Recognition)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2. </a:t>
            </a:r>
            <a:r>
              <a:rPr lang="th-TH" b="1" smtClean="0"/>
              <a:t>การแสวงหาข้อมูล</a:t>
            </a:r>
            <a:r>
              <a:rPr lang="en-US" b="1" smtClean="0">
                <a:cs typeface="Cordia New" pitchFamily="34" charset="-34"/>
              </a:rPr>
              <a:t> (Information Search)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3. </a:t>
            </a:r>
            <a:r>
              <a:rPr lang="th-TH" b="1" smtClean="0"/>
              <a:t>การประเมินทางเลือก</a:t>
            </a:r>
            <a:r>
              <a:rPr lang="en-US" b="1" smtClean="0">
                <a:cs typeface="Cordia New" pitchFamily="34" charset="-34"/>
              </a:rPr>
              <a:t> (Evaluation of Alternatives)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4. </a:t>
            </a:r>
            <a:r>
              <a:rPr lang="th-TH" b="1" smtClean="0"/>
              <a:t>การตัดสินใจซื้อ</a:t>
            </a:r>
            <a:r>
              <a:rPr lang="en-US" b="1" smtClean="0">
                <a:cs typeface="Cordia New" pitchFamily="34" charset="-34"/>
              </a:rPr>
              <a:t> (Purchase Decision)</a:t>
            </a:r>
            <a:r>
              <a:rPr lang="en-US" smtClean="0">
                <a:cs typeface="Cordia New" pitchFamily="34" charset="-34"/>
              </a:rPr>
              <a:t> </a:t>
            </a:r>
          </a:p>
          <a:p>
            <a:pPr eaLnBrk="1" hangingPunct="1"/>
            <a:r>
              <a:rPr lang="en-US" b="1" smtClean="0">
                <a:cs typeface="Cordia New" pitchFamily="34" charset="-34"/>
              </a:rPr>
              <a:t>5.</a:t>
            </a:r>
            <a:r>
              <a:rPr lang="th-TH" b="1" smtClean="0"/>
              <a:t>พฤติกรรมภายหลังการซื้อ</a:t>
            </a:r>
            <a:r>
              <a:rPr lang="en-US" b="1" smtClean="0">
                <a:cs typeface="Cordia New" pitchFamily="34" charset="-34"/>
              </a:rPr>
              <a:t> (Post purchase Behavior) </a:t>
            </a:r>
            <a:endParaRPr lang="th-TH" smtClean="0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dirty="0" smtClean="0"/>
              <a:t> </a:t>
            </a:r>
            <a:r>
              <a:rPr lang="en-US" b="1" dirty="0" smtClean="0"/>
              <a:t>7.7 </a:t>
            </a:r>
            <a:r>
              <a:rPr lang="th-TH" b="1" dirty="0" smtClean="0"/>
              <a:t>วิธีการกระตุ้นการตัดสินใจ</a:t>
            </a:r>
            <a:r>
              <a:rPr lang="en-US" b="1" dirty="0" smtClean="0"/>
              <a:t> </a:t>
            </a:r>
            <a:br>
              <a:rPr lang="en-US" b="1" dirty="0" smtClean="0"/>
            </a:br>
            <a:r>
              <a:rPr lang="en-US" sz="3100" b="1" dirty="0" smtClean="0"/>
              <a:t>(How to activate decision making) </a:t>
            </a:r>
            <a:endParaRPr lang="th-TH" dirty="0"/>
          </a:p>
        </p:txBody>
      </p:sp>
      <p:sp>
        <p:nvSpPr>
          <p:cNvPr id="94211" name="Content Placeholder 2"/>
          <p:cNvSpPr>
            <a:spLocks noGrp="1"/>
          </p:cNvSpPr>
          <p:nvPr>
            <p:ph idx="1"/>
          </p:nvPr>
        </p:nvSpPr>
        <p:spPr>
          <a:xfrm>
            <a:off x="357188" y="1643063"/>
            <a:ext cx="8229600" cy="4525962"/>
          </a:xfrm>
        </p:spPr>
        <p:txBody>
          <a:bodyPr/>
          <a:lstStyle/>
          <a:p>
            <a:pPr eaLnBrk="1" hangingPunct="1"/>
            <a:r>
              <a:rPr lang="en-US" b="1" smtClean="0">
                <a:cs typeface="Cordia New" pitchFamily="34" charset="-34"/>
              </a:rPr>
              <a:t>1. </a:t>
            </a:r>
            <a:r>
              <a:rPr lang="th-TH" b="1" smtClean="0"/>
              <a:t>การสร้างความแตกต่าง</a:t>
            </a:r>
            <a:r>
              <a:rPr lang="en-US" b="1" smtClean="0">
                <a:cs typeface="Cordia New" pitchFamily="34" charset="-34"/>
              </a:rPr>
              <a:t> (Differentiation)</a:t>
            </a:r>
            <a:r>
              <a:rPr lang="en-US" smtClean="0">
                <a:cs typeface="Cordia New" pitchFamily="34" charset="-34"/>
              </a:rPr>
              <a:t> </a:t>
            </a:r>
            <a:br>
              <a:rPr lang="en-US" smtClean="0">
                <a:cs typeface="Cordia New" pitchFamily="34" charset="-34"/>
              </a:rPr>
            </a:b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2. </a:t>
            </a:r>
            <a:r>
              <a:rPr lang="th-TH" b="1" smtClean="0"/>
              <a:t>ลดอัตราการเสี่ยงในความรู้สึกของลูกค้า</a:t>
            </a:r>
            <a:r>
              <a:rPr lang="en-US" b="1" smtClean="0">
                <a:cs typeface="Cordia New" pitchFamily="34" charset="-34"/>
              </a:rPr>
              <a:t> (Reduced perceived risk) </a:t>
            </a:r>
            <a:endParaRPr lang="en-US" smtClean="0"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b="1" smtClean="0">
                <a:cs typeface="Cordia New" pitchFamily="34" charset="-34"/>
              </a:rPr>
              <a:t>3. </a:t>
            </a:r>
            <a:r>
              <a:rPr lang="th-TH" b="1" smtClean="0"/>
              <a:t>การสร้างสิ่งล่อใจ</a:t>
            </a:r>
            <a:r>
              <a:rPr lang="en-US" b="1" smtClean="0">
                <a:cs typeface="Cordia New" pitchFamily="34" charset="-34"/>
              </a:rPr>
              <a:t> (Incentives)</a:t>
            </a:r>
            <a:r>
              <a:rPr lang="en-US" smtClean="0">
                <a:cs typeface="Cordia New" pitchFamily="34" charset="-34"/>
              </a:rPr>
              <a:t> </a:t>
            </a:r>
            <a:endParaRPr lang="th-TH" smtClean="0"/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smtClean="0">
                <a:cs typeface="Angsana New" pitchFamily="18" charset="-34"/>
              </a:rPr>
              <a:t> </a:t>
            </a:r>
            <a:r>
              <a:rPr lang="en-US" b="1" smtClean="0">
                <a:cs typeface="Angsana New" pitchFamily="18" charset="-34"/>
              </a:rPr>
              <a:t>7.8 </a:t>
            </a:r>
            <a:r>
              <a:rPr lang="th-TH" b="1" smtClean="0"/>
              <a:t>สัญญาณการซื้อ</a:t>
            </a:r>
            <a:endParaRPr lang="th-TH" smtClean="0"/>
          </a:p>
        </p:txBody>
      </p:sp>
      <p:sp>
        <p:nvSpPr>
          <p:cNvPr id="952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i="1" smtClean="0"/>
              <a:t>การถามคำถามของลูกค้า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th-TH" b="1" i="1" smtClean="0"/>
              <a:t>ถามความเห็นจากผู้อื่น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th-TH" b="1" i="1" smtClean="0"/>
              <a:t>ความรู้สึกสบายๆ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th-TH" b="1" i="1" smtClean="0"/>
              <a:t>ดึงใบสั่งซื้อขึ้นมาวาง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th-TH" b="1" i="1" smtClean="0"/>
              <a:t>ตรวจสอบสินค้าอย่างละเอียด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685800" y="2130425"/>
          <a:ext cx="7772400" cy="29416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สาระการเรียนรู้</a:t>
            </a:r>
            <a:endParaRPr lang="th-TH" smtClean="0"/>
          </a:p>
        </p:txBody>
      </p:sp>
      <p:sp>
        <p:nvSpPr>
          <p:cNvPr id="9728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8.1 </a:t>
            </a:r>
            <a:r>
              <a:rPr lang="th-TH" smtClean="0"/>
              <a:t>ความหมายและความสำคัญของคู่แข่ง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8.2 </a:t>
            </a:r>
            <a:r>
              <a:rPr lang="th-TH" smtClean="0"/>
              <a:t>ความจำเป็นที่ต้องศึกษาความรู้เกี่ยวกับคู่แข่งขัน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8.3 </a:t>
            </a:r>
            <a:r>
              <a:rPr lang="th-TH" smtClean="0"/>
              <a:t>สิ่งที่ควรรู้เกี่ยวกับคู่แข่งขัน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8.4 </a:t>
            </a:r>
            <a:r>
              <a:rPr lang="th-TH" smtClean="0"/>
              <a:t>แหล่งความรู้เกี่ยวกับคู่แข่งขัน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8.5 </a:t>
            </a:r>
            <a:r>
              <a:rPr lang="th-TH" smtClean="0"/>
              <a:t>ประโยชน์ของการมีความรู้เกี่ยวกับคู่แข่งขัน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ผลการเรียนรู้ที่คาดหวัง</a:t>
            </a:r>
            <a:endParaRPr lang="th-TH" smtClean="0"/>
          </a:p>
        </p:txBody>
      </p:sp>
      <p:sp>
        <p:nvSpPr>
          <p:cNvPr id="9830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1. </a:t>
            </a:r>
            <a:r>
              <a:rPr lang="th-TH" smtClean="0"/>
              <a:t>อธิบายความรู้เกี่ยวกับคู่แข่งขันได้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2. </a:t>
            </a:r>
            <a:r>
              <a:rPr lang="th-TH" smtClean="0"/>
              <a:t>อธิบายความจำเป็นที่ต้องศึกษาความรู้เกี่ยวกับคู่แข่งขันได้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3. </a:t>
            </a:r>
            <a:r>
              <a:rPr lang="th-TH" smtClean="0"/>
              <a:t>อธิบายสิ่งที่ควรรู้เกี่ยวกับคู่แข่งขันได้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4. </a:t>
            </a:r>
            <a:r>
              <a:rPr lang="th-TH" smtClean="0"/>
              <a:t>อธิบายแหล่งความรู้เกี่ยวกับคู่แข่งขันได้</a:t>
            </a:r>
            <a:br>
              <a:rPr lang="th-TH" smtClean="0"/>
            </a:br>
            <a:r>
              <a:rPr lang="en-US" smtClean="0">
                <a:cs typeface="Cordia New" pitchFamily="34" charset="-34"/>
              </a:rPr>
              <a:t>5. </a:t>
            </a:r>
            <a:r>
              <a:rPr lang="th-TH" smtClean="0"/>
              <a:t>อธิบายประโยชน์ของการมีความรู้เกี่ยวกับคู่แข่งขันได้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cs typeface="Angsana New" pitchFamily="18" charset="-34"/>
                <a:sym typeface="Wingdings" pitchFamily="2" charset="2"/>
              </a:rPr>
              <a:t></a:t>
            </a:r>
            <a:r>
              <a:rPr lang="th-TH" b="1" smtClean="0"/>
              <a:t>¶ แผนผังความคิด </a:t>
            </a:r>
            <a:r>
              <a:rPr lang="en-US" sz="3200" b="1" smtClean="0">
                <a:cs typeface="Angsana New" pitchFamily="18" charset="-34"/>
              </a:rPr>
              <a:t>(Mind Mapping) </a:t>
            </a:r>
            <a:r>
              <a:rPr lang="th-TH" b="1" smtClean="0"/>
              <a:t>¶</a:t>
            </a:r>
            <a:r>
              <a:rPr lang="en-US" b="1" smtClean="0">
                <a:cs typeface="Angsana New" pitchFamily="18" charset="-34"/>
                <a:sym typeface="Wingdings" pitchFamily="2" charset="2"/>
              </a:rPr>
              <a:t></a:t>
            </a:r>
            <a:endParaRPr lang="th-TH" smtClean="0"/>
          </a:p>
        </p:txBody>
      </p:sp>
      <p:sp>
        <p:nvSpPr>
          <p:cNvPr id="99331" name="Oval 2"/>
          <p:cNvSpPr>
            <a:spLocks noChangeArrowheads="1"/>
          </p:cNvSpPr>
          <p:nvPr/>
        </p:nvSpPr>
        <p:spPr bwMode="auto">
          <a:xfrm>
            <a:off x="3143250" y="3500438"/>
            <a:ext cx="2328863" cy="966787"/>
          </a:xfrm>
          <a:prstGeom prst="ellipse">
            <a:avLst/>
          </a:prstGeom>
          <a:gradFill rotWithShape="0">
            <a:gsLst>
              <a:gs pos="0">
                <a:srgbClr val="FFFFFF"/>
              </a:gs>
              <a:gs pos="100000">
                <a:srgbClr val="B8CCE4"/>
              </a:gs>
            </a:gsLst>
            <a:lin ang="5400000" scaled="1"/>
          </a:gradFill>
          <a:ln w="12700">
            <a:solidFill>
              <a:srgbClr val="95B3D7"/>
            </a:solidFill>
            <a:round/>
            <a:headEnd/>
            <a:tailEnd/>
          </a:ln>
          <a:effectLst>
            <a:outerShdw dist="28398" dir="3806097" algn="ctr" rotWithShape="0">
              <a:srgbClr val="243F60">
                <a:alpha val="50000"/>
              </a:srgbClr>
            </a:outerShdw>
          </a:effectLst>
        </p:spPr>
        <p:txBody>
          <a:bodyPr/>
          <a:lstStyle/>
          <a:p>
            <a:pPr>
              <a:spcAft>
                <a:spcPts val="1000"/>
              </a:spcAft>
            </a:pPr>
            <a:r>
              <a:rPr lang="th-TH" sz="1800" b="1">
                <a:latin typeface="Angsana New" pitchFamily="18" charset="-34"/>
              </a:rPr>
              <a:t>ความรู้เกี่ยวกับคู่แข่งขัน</a:t>
            </a:r>
            <a:endParaRPr lang="th-TH"/>
          </a:p>
        </p:txBody>
      </p:sp>
      <p:sp>
        <p:nvSpPr>
          <p:cNvPr id="99332" name="AutoShape 3"/>
          <p:cNvSpPr>
            <a:spLocks noChangeArrowheads="1"/>
          </p:cNvSpPr>
          <p:nvPr/>
        </p:nvSpPr>
        <p:spPr bwMode="auto">
          <a:xfrm>
            <a:off x="5018088" y="1938338"/>
            <a:ext cx="1722437" cy="8128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</a:pPr>
            <a:r>
              <a:rPr lang="th-TH" sz="1400" b="1">
                <a:latin typeface="Cordia New" pitchFamily="34" charset="-34"/>
              </a:rPr>
              <a:t>8.1 </a:t>
            </a:r>
            <a:r>
              <a:rPr lang="th-TH" sz="1400" b="1">
                <a:latin typeface="Angsana New" pitchFamily="18" charset="-34"/>
              </a:rPr>
              <a:t>ความหมายและความสำคัญของคู่แข่ง</a:t>
            </a:r>
            <a:r>
              <a:rPr lang="th-TH" sz="1500" b="1">
                <a:latin typeface="Angsana New" pitchFamily="18" charset="-34"/>
              </a:rPr>
              <a:t>ขัน</a:t>
            </a:r>
            <a:endParaRPr lang="th-TH"/>
          </a:p>
        </p:txBody>
      </p:sp>
      <p:sp>
        <p:nvSpPr>
          <p:cNvPr id="99333" name="AutoShape 4"/>
          <p:cNvSpPr>
            <a:spLocks noChangeArrowheads="1"/>
          </p:cNvSpPr>
          <p:nvPr/>
        </p:nvSpPr>
        <p:spPr bwMode="auto">
          <a:xfrm>
            <a:off x="963613" y="3695700"/>
            <a:ext cx="1704975" cy="7159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FBD4B4"/>
              </a:gs>
            </a:gsLst>
            <a:lin ang="5400000" scaled="1"/>
          </a:gradFill>
          <a:ln w="12700">
            <a:solidFill>
              <a:srgbClr val="FABF8F"/>
            </a:solidFill>
            <a:round/>
            <a:headEnd/>
            <a:tailEnd/>
          </a:ln>
          <a:effectLst>
            <a:outerShdw dist="28398" dir="3806097" algn="ctr" rotWithShape="0">
              <a:srgbClr val="974706">
                <a:alpha val="50000"/>
              </a:srgbClr>
            </a:outerShdw>
          </a:effectLst>
        </p:spPr>
        <p:txBody>
          <a:bodyPr/>
          <a:lstStyle/>
          <a:p>
            <a:pPr lvl="1" algn="ctr">
              <a:spcAft>
                <a:spcPts val="1000"/>
              </a:spcAft>
              <a:buFont typeface="Angsana New" pitchFamily="18" charset="-34"/>
              <a:buChar char="8"/>
            </a:pPr>
            <a:r>
              <a:rPr lang="th-TH" sz="1400" b="1">
                <a:latin typeface="Angsana New" pitchFamily="18" charset="-34"/>
              </a:rPr>
              <a:t>ประโยชน์ของการมีความรู้เกี่ยวกับคู่แข่งขัน</a:t>
            </a:r>
            <a:endParaRPr lang="th-TH"/>
          </a:p>
        </p:txBody>
      </p:sp>
      <p:sp>
        <p:nvSpPr>
          <p:cNvPr id="99334" name="AutoShape 5"/>
          <p:cNvSpPr>
            <a:spLocks noChangeArrowheads="1"/>
          </p:cNvSpPr>
          <p:nvPr/>
        </p:nvSpPr>
        <p:spPr bwMode="auto">
          <a:xfrm>
            <a:off x="1920875" y="5164138"/>
            <a:ext cx="2235200" cy="446087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CCC0D9"/>
              </a:gs>
            </a:gsLst>
            <a:lin ang="5400000" scaled="1"/>
          </a:gradFill>
          <a:ln w="12700">
            <a:solidFill>
              <a:srgbClr val="B2A1C7"/>
            </a:solidFill>
            <a:round/>
            <a:headEnd/>
            <a:tailEnd/>
          </a:ln>
          <a:effectLst>
            <a:outerShdw dist="28398" dir="3806097" algn="ctr" rotWithShape="0">
              <a:srgbClr val="3F3151">
                <a:alpha val="50000"/>
              </a:srgbClr>
            </a:outerShdw>
          </a:effectLst>
        </p:spPr>
        <p:txBody>
          <a:bodyPr/>
          <a:lstStyle/>
          <a:p>
            <a:pPr lvl="1">
              <a:spcAft>
                <a:spcPts val="1000"/>
              </a:spcAft>
              <a:buFont typeface="Angsana New" pitchFamily="18" charset="-34"/>
              <a:buChar char="8"/>
            </a:pPr>
            <a:r>
              <a:rPr lang="th-TH" sz="1400" b="1">
                <a:latin typeface="Angsana New" pitchFamily="18" charset="-34"/>
              </a:rPr>
              <a:t>แหล่งความรู้เกี่ยวกับคู่แข่งขัน</a:t>
            </a:r>
            <a:endParaRPr lang="en-US" sz="1400" b="1">
              <a:latin typeface="Angsana New" pitchFamily="18" charset="-34"/>
            </a:endParaRPr>
          </a:p>
          <a:p>
            <a:endParaRPr lang="th-TH"/>
          </a:p>
        </p:txBody>
      </p:sp>
      <p:sp>
        <p:nvSpPr>
          <p:cNvPr id="99335" name="AutoShape 6"/>
          <p:cNvSpPr>
            <a:spLocks noChangeArrowheads="1"/>
          </p:cNvSpPr>
          <p:nvPr/>
        </p:nvSpPr>
        <p:spPr bwMode="auto">
          <a:xfrm>
            <a:off x="5951538" y="3597275"/>
            <a:ext cx="1722437" cy="928688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 algn="ctr">
              <a:spcAft>
                <a:spcPts val="1000"/>
              </a:spcAft>
              <a:buFont typeface="Angsana New" pitchFamily="18" charset="-34"/>
              <a:buChar char="8"/>
            </a:pPr>
            <a:r>
              <a:rPr lang="th-TH" sz="1400" b="1">
                <a:latin typeface="Angsana New" pitchFamily="18" charset="-34"/>
              </a:rPr>
              <a:t>ความจำเป็นที่ต้องศึกษาความรู้เกี่ยวกับคู่แข่งขัน</a:t>
            </a:r>
            <a:endParaRPr lang="en-US" sz="1100" b="1">
              <a:latin typeface="Angsana New" pitchFamily="18" charset="-34"/>
            </a:endParaRPr>
          </a:p>
          <a:p>
            <a:endParaRPr lang="th-TH"/>
          </a:p>
        </p:txBody>
      </p:sp>
      <p:sp>
        <p:nvSpPr>
          <p:cNvPr id="99336" name="AutoShape 7"/>
          <p:cNvSpPr>
            <a:spLocks noChangeArrowheads="1"/>
          </p:cNvSpPr>
          <p:nvPr/>
        </p:nvSpPr>
        <p:spPr bwMode="auto">
          <a:xfrm>
            <a:off x="5076825" y="5164138"/>
            <a:ext cx="1849438" cy="498475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FF"/>
              </a:gs>
              <a:gs pos="100000">
                <a:srgbClr val="E5B8B7"/>
              </a:gs>
            </a:gsLst>
            <a:lin ang="5400000" scaled="1"/>
          </a:gradFill>
          <a:ln w="12700">
            <a:solidFill>
              <a:srgbClr val="D99594"/>
            </a:solidFill>
            <a:round/>
            <a:headEnd/>
            <a:tailEnd/>
          </a:ln>
          <a:effectLst>
            <a:outerShdw dist="28398" dir="3806097" algn="ctr" rotWithShape="0">
              <a:srgbClr val="622423">
                <a:alpha val="50000"/>
              </a:srgbClr>
            </a:outerShdw>
          </a:effectLst>
        </p:spPr>
        <p:txBody>
          <a:bodyPr/>
          <a:lstStyle/>
          <a:p>
            <a:pPr lvl="1" algn="ctr">
              <a:spcAft>
                <a:spcPts val="1000"/>
              </a:spcAft>
              <a:buFont typeface="Angsana New" pitchFamily="18" charset="-34"/>
              <a:buChar char="8"/>
            </a:pPr>
            <a:r>
              <a:rPr lang="th-TH" sz="1400" b="1">
                <a:latin typeface="Angsana New" pitchFamily="18" charset="-34"/>
              </a:rPr>
              <a:t>สิ่งที่ควรรู้เกี่ยวกับคู่แข่งขัน</a:t>
            </a:r>
            <a:endParaRPr lang="th-TH"/>
          </a:p>
        </p:txBody>
      </p:sp>
      <p:cxnSp>
        <p:nvCxnSpPr>
          <p:cNvPr id="99337" name="AutoShape 8"/>
          <p:cNvCxnSpPr>
            <a:cxnSpLocks noChangeShapeType="1"/>
          </p:cNvCxnSpPr>
          <p:nvPr/>
        </p:nvCxnSpPr>
        <p:spPr bwMode="auto">
          <a:xfrm flipV="1">
            <a:off x="4768850" y="2816225"/>
            <a:ext cx="582613" cy="684213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38" name="AutoShape 9"/>
          <p:cNvCxnSpPr>
            <a:cxnSpLocks noChangeShapeType="1"/>
          </p:cNvCxnSpPr>
          <p:nvPr/>
        </p:nvCxnSpPr>
        <p:spPr bwMode="auto">
          <a:xfrm>
            <a:off x="5527675" y="4002088"/>
            <a:ext cx="423863" cy="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39" name="AutoShape 10"/>
          <p:cNvCxnSpPr>
            <a:cxnSpLocks noChangeShapeType="1"/>
          </p:cNvCxnSpPr>
          <p:nvPr/>
        </p:nvCxnSpPr>
        <p:spPr bwMode="auto">
          <a:xfrm>
            <a:off x="4959350" y="4376738"/>
            <a:ext cx="512763" cy="78740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40" name="AutoShape 11"/>
          <p:cNvCxnSpPr>
            <a:cxnSpLocks noChangeShapeType="1"/>
          </p:cNvCxnSpPr>
          <p:nvPr/>
        </p:nvCxnSpPr>
        <p:spPr bwMode="auto">
          <a:xfrm flipH="1">
            <a:off x="3143250" y="4411663"/>
            <a:ext cx="490538" cy="752475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99341" name="AutoShape 12"/>
          <p:cNvCxnSpPr>
            <a:cxnSpLocks noChangeShapeType="1"/>
          </p:cNvCxnSpPr>
          <p:nvPr/>
        </p:nvCxnSpPr>
        <p:spPr bwMode="auto">
          <a:xfrm flipH="1">
            <a:off x="2668588" y="4002088"/>
            <a:ext cx="474662" cy="0"/>
          </a:xfrm>
          <a:prstGeom prst="straightConnector1">
            <a:avLst/>
          </a:prstGeom>
          <a:noFill/>
          <a:ln w="12700">
            <a:solidFill>
              <a:srgbClr val="4BACC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ngsana New" pitchFamily="18" charset="-34"/>
                <a:sym typeface="Wingdings" pitchFamily="2" charset="2"/>
              </a:rPr>
              <a:t></a:t>
            </a:r>
            <a:r>
              <a:rPr lang="en-US" b="1" smtClean="0">
                <a:cs typeface="Angsana New" pitchFamily="18" charset="-34"/>
              </a:rPr>
              <a:t>8.1 </a:t>
            </a:r>
            <a:r>
              <a:rPr lang="th-TH" b="1" smtClean="0"/>
              <a:t>ความหมายและความสำคัญของคู่แข่งขัน</a:t>
            </a:r>
            <a:endParaRPr lang="en-US" smtClean="0">
              <a:cs typeface="Angsana New" pitchFamily="18" charset="-34"/>
            </a:endParaRPr>
          </a:p>
        </p:txBody>
      </p:sp>
      <p:sp>
        <p:nvSpPr>
          <p:cNvPr id="10035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คู่แข่งขัน </a:t>
            </a:r>
            <a:r>
              <a:rPr lang="en-US" b="1" smtClean="0">
                <a:cs typeface="Cordia New" pitchFamily="34" charset="-34"/>
              </a:rPr>
              <a:t>(Competitor)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smtClean="0"/>
              <a:t>หมายถึง</a:t>
            </a:r>
            <a:r>
              <a:rPr lang="th-TH" b="1" smtClean="0"/>
              <a:t> </a:t>
            </a:r>
            <a:r>
              <a:rPr lang="th-TH" smtClean="0"/>
              <a:t>บุคคล กลุ่มบุคคล หรือสถาบันที่ดำเนินกิจการด้านธุรกิจอย่างเดียวกัน หรือใกล้เคียงกัน ซึ่งสามารถใช้แทนกันได้ โดยต้องแข่งขันกันด้านการขาย การผลิต ทั้งปริมาณและคุณภาพ เพื่อเป็นกิจการที่ยึดครองตลาดให้มากที่สุด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dirty="0" smtClean="0"/>
              <a:t>การแข่งขันของกิจกรรมทางธุรกิจยังมีความสำคัญต่อประชาชนและระบบเศรษฐกิจ</a:t>
            </a:r>
            <a:endParaRPr lang="th-TH" dirty="0"/>
          </a:p>
        </p:txBody>
      </p:sp>
      <p:sp>
        <p:nvSpPr>
          <p:cNvPr id="10137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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มีผลิตภัณฑ์ให้เลือกหลากหลายมากขึ้น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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ผลิตภัณฑ์มีคุณภาพสูงขึ้น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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ราคาผลิตภัณฑ์ถูกลง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  <a:sym typeface="Wingdings" pitchFamily="2" charset="2"/>
              </a:rPr>
              <a:t>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มีการพัฒนาผลิตภัณฑ์แปลกใหม่ขึ้นเรื่อย ๆ</a:t>
            </a:r>
            <a:r>
              <a:rPr lang="th-TH" smtClean="0"/>
              <a:t> 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ym typeface="Wingdings"/>
              </a:rPr>
              <a:t></a:t>
            </a:r>
            <a:r>
              <a:rPr lang="en-US" b="1" dirty="0" smtClean="0"/>
              <a:t>8.2 </a:t>
            </a:r>
            <a:r>
              <a:rPr lang="th-TH" b="1" dirty="0" smtClean="0"/>
              <a:t>ความจำเป็นที่ต้องศึกษาความรู้เกี่ยวกับคู่แข่งขัน</a:t>
            </a:r>
            <a:endParaRPr lang="th-TH" dirty="0"/>
          </a:p>
        </p:txBody>
      </p:sp>
      <p:sp>
        <p:nvSpPr>
          <p:cNvPr id="1024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Cordia New" pitchFamily="34" charset="-34"/>
              </a:rPr>
              <a:t>	</a:t>
            </a:r>
            <a:r>
              <a:rPr lang="en-US" smtClean="0">
                <a:cs typeface="Cordia New" pitchFamily="34" charset="-34"/>
                <a:sym typeface="Wingdings" pitchFamily="2" charset="2"/>
              </a:rPr>
              <a:t>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นำเสนอจุดเด่นผลิตภัณฑ์ของตนเอง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</a:rPr>
              <a:t>	</a:t>
            </a:r>
            <a:r>
              <a:rPr lang="en-US" smtClean="0">
                <a:cs typeface="Cordia New" pitchFamily="34" charset="-34"/>
                <a:sym typeface="Wingdings" pitchFamily="2" charset="2"/>
              </a:rPr>
              <a:t>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ได้เปรียบในการขายผลิตภัณฑ์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</a:rPr>
              <a:t>	</a:t>
            </a:r>
            <a:r>
              <a:rPr lang="en-US" smtClean="0">
                <a:cs typeface="Cordia New" pitchFamily="34" charset="-34"/>
                <a:sym typeface="Wingdings" pitchFamily="2" charset="2"/>
              </a:rPr>
              <a:t></a:t>
            </a:r>
            <a:r>
              <a:rPr lang="en-US" b="1" smtClean="0">
                <a:cs typeface="Cordia New" pitchFamily="34" charset="-34"/>
              </a:rPr>
              <a:t> </a:t>
            </a:r>
            <a:r>
              <a:rPr lang="th-TH" b="1" smtClean="0"/>
              <a:t>วางแผนการขายอย่างมีประสิทธิภาพ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</a:rPr>
              <a:t>	</a:t>
            </a:r>
            <a:r>
              <a:rPr lang="en-US" smtClean="0">
                <a:cs typeface="Cordia New" pitchFamily="34" charset="-34"/>
                <a:sym typeface="Wingdings" pitchFamily="2" charset="2"/>
              </a:rPr>
              <a:t>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พบข้อบกพร่องของตนเอง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</a:rPr>
              <a:t>	</a:t>
            </a:r>
            <a:r>
              <a:rPr lang="en-US" smtClean="0">
                <a:cs typeface="Cordia New" pitchFamily="34" charset="-34"/>
                <a:sym typeface="Wingdings" pitchFamily="2" charset="2"/>
              </a:rPr>
              <a:t></a:t>
            </a:r>
            <a:r>
              <a:rPr lang="en-US" smtClean="0">
                <a:cs typeface="Cordia New" pitchFamily="34" charset="-34"/>
              </a:rPr>
              <a:t> </a:t>
            </a:r>
            <a:r>
              <a:rPr lang="th-TH" b="1" smtClean="0"/>
              <a:t>เกิดแนวคิดที่จะพัฒนาการขาย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r>
              <a:rPr lang="en-US" smtClean="0">
                <a:cs typeface="Cordia New" pitchFamily="34" charset="-34"/>
              </a:rPr>
              <a:t>	</a:t>
            </a:r>
            <a:r>
              <a:rPr lang="en-US" smtClean="0">
                <a:cs typeface="Cordia New" pitchFamily="34" charset="-34"/>
                <a:sym typeface="Wingdings" pitchFamily="2" charset="2"/>
              </a:rPr>
              <a:t></a:t>
            </a:r>
            <a:r>
              <a:rPr lang="th-TH" b="1" smtClean="0"/>
              <a:t>นำเสนอรูปแบบผลิตภัณฑ์ที่ตลาดต้องการ</a:t>
            </a:r>
            <a:r>
              <a:rPr lang="th-TH" smtClean="0"/>
              <a:t> </a:t>
            </a:r>
            <a:endParaRPr lang="en-US" smtClean="0">
              <a:cs typeface="Cordia New" pitchFamily="34" charset="-34"/>
            </a:endParaRPr>
          </a:p>
          <a:p>
            <a:pPr eaLnBrk="1" hangingPunct="1"/>
            <a:endParaRPr lang="th-TH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4164</Words>
  <Application>Microsoft Office PowerPoint</Application>
  <PresentationFormat>On-screen Show (4:3)</PresentationFormat>
  <Paragraphs>485</Paragraphs>
  <Slides>126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126</vt:i4>
      </vt:variant>
    </vt:vector>
  </HeadingPairs>
  <TitlesOfParts>
    <vt:vector size="133" baseType="lpstr">
      <vt:lpstr>Arial</vt:lpstr>
      <vt:lpstr>Angsana New</vt:lpstr>
      <vt:lpstr>Calibri</vt:lpstr>
      <vt:lpstr>Cordia New</vt:lpstr>
      <vt:lpstr>Wingdings</vt:lpstr>
      <vt:lpstr>Wingdings 2</vt:lpstr>
      <vt:lpstr>Office Theme</vt:lpstr>
      <vt:lpstr>PowerPoint Presentation</vt:lpstr>
      <vt:lpstr>สาระการเรียนรู้ </vt:lpstr>
      <vt:lpstr>ผลการเรียนรู้ที่คาดหวัง </vt:lpstr>
      <vt:lpstr>¶ แผนผังความคิด (Mind Mapping) ¶</vt:lpstr>
      <vt:lpstr>1.1 ความหมายและความสำคัญของการขาย</vt:lpstr>
      <vt:lpstr>1.1.2 ความสำคัญของการขาย </vt:lpstr>
      <vt:lpstr>1.2 หน้าที่ของการขาย</vt:lpstr>
      <vt:lpstr>1.2 หน้าที่ของการขาย (ต่อ)</vt:lpstr>
      <vt:lpstr>1.3 วิวัฒนาการของการขาย</vt:lpstr>
      <vt:lpstr>วิวัฒนาการของขายในประเทศไทย</vt:lpstr>
      <vt:lpstr>1.4  ความหมายและความสำคัญของการตลาด</vt:lpstr>
      <vt:lpstr>PowerPoint Presentation</vt:lpstr>
      <vt:lpstr> 1.4.2 ความสำคัญของการตลาด</vt:lpstr>
      <vt:lpstr>1.5 หน้าที่ทางการตลาด (Marketing functions)  </vt:lpstr>
      <vt:lpstr>1.5.1 หน้าที่การจัดการเกี่ยวกับสินค้าหรือบริการ </vt:lpstr>
      <vt:lpstr>1.5.2 หน้าที่เกี่ยวกับแจกจ่ายสินค้าและบริการ </vt:lpstr>
      <vt:lpstr>PowerPoint Presentation</vt:lpstr>
      <vt:lpstr>1.6 แนวความคิดด้านการตลาด</vt:lpstr>
      <vt:lpstr>PowerPoint Presentation</vt:lpstr>
      <vt:lpstr>สาระการเรียนรู้ </vt:lpstr>
      <vt:lpstr>ผลการเรียนรู้ที่คาดหวัง </vt:lpstr>
      <vt:lpstr>¶ แผนผังความคิด (Mind Mapping) ¶</vt:lpstr>
      <vt:lpstr>2.1 ประเภทของงานขาย </vt:lpstr>
      <vt:lpstr>2.1.1 งานขายที่แบ่งตามระบบการจัดจำหน่าย </vt:lpstr>
      <vt:lpstr>ระบบการขายตรง (Direct Sales)</vt:lpstr>
      <vt:lpstr>วิธีการขายตรงที่นิยมใช้ในปัจจุบันนี้</vt:lpstr>
      <vt:lpstr>ระบบที่ผ่านคนกลาง (Indirect Sales System)</vt:lpstr>
      <vt:lpstr>2.1.2 งานขายที่แบ่งตามลักษณะงาน</vt:lpstr>
      <vt:lpstr>2.1.3 งานขายแบ่งตามสภาพทางการค้า</vt:lpstr>
      <vt:lpstr>2.2 ประเภทของพนักงานขาย</vt:lpstr>
      <vt:lpstr>2.2.1 พนักงานขายในงานอุตสาหกรรม (Manufacturer’s Representatives)</vt:lpstr>
      <vt:lpstr>2.2.2 พนักงานขายในงานขายส่ง (Wholesale’s Salesman)</vt:lpstr>
      <vt:lpstr>2.2.3 พนักงานขายปลีก (Retail Salesman)</vt:lpstr>
      <vt:lpstr>PowerPoint Presentation</vt:lpstr>
      <vt:lpstr>สาระการเรียนรู้ </vt:lpstr>
      <vt:lpstr>ผลการเรียนรู้ที่คาดหวัง </vt:lpstr>
      <vt:lpstr>¶ แผนผังความคิด (Mind Mapping) ¶</vt:lpstr>
      <vt:lpstr> 3.1 ปัจจัยที่มีผลต่อความสำเร็จในอาชีพการขาย</vt:lpstr>
      <vt:lpstr>3.2 ตำแหน่งงานของผู้ประกอบอาชีพขาย</vt:lpstr>
      <vt:lpstr>3.4 ลักษณะค่าตอบแทนของพนักงานขาย</vt:lpstr>
      <vt:lpstr>3.3 สิ่งจูงใจสำหรับอาชีพขาย</vt:lpstr>
      <vt:lpstr>3.4.1 ผลตอบแทนมาตรฐาน</vt:lpstr>
      <vt:lpstr>3.4.2 สิ่งตอบแทนอื่นๆ ที่มิใช่ตัวเงิน</vt:lpstr>
      <vt:lpstr>PowerPoint Presentation</vt:lpstr>
      <vt:lpstr>สาระการเรียนรู้</vt:lpstr>
      <vt:lpstr>ผลการเรียนรู้ที่คาดหวัง</vt:lpstr>
      <vt:lpstr>¶ แผนผังความคิด (Mind Mapping) ¶</vt:lpstr>
      <vt:lpstr>4.1 คุณสมบัติที่จำเป็นของพนักงานขาย (Qualification of salesman)</vt:lpstr>
      <vt:lpstr>คุณสมบัติประจำกาย ที่ติดตัวมาก่อนมาเป็นพนักงานขายที่สำคัญได้แก่</vt:lpstr>
      <vt:lpstr>พฤติกรรมแสดงออก ของพนักงานขายที่สำคัญ ได้แก่</vt:lpstr>
      <vt:lpstr>4.2 ความรู้พื้นฐานของพนักงานขาย</vt:lpstr>
      <vt:lpstr>เทคนิคของการชนะใจลูกค้า</vt:lpstr>
      <vt:lpstr>4.3 จรรยาบรรณของพนักงานขายต่อตัวเอง (Selling ethics)          </vt:lpstr>
      <vt:lpstr>4.4 จรรยาบรรณของพนักงานขายต่อกิจการ         </vt:lpstr>
      <vt:lpstr>4.5 จรรยาบรรณของพนักงานขายต่อลูกค้า</vt:lpstr>
      <vt:lpstr>4.6 จรรยาบรรณของพนักงานขายต่อสังคม</vt:lpstr>
      <vt:lpstr>PowerPoint Presentation</vt:lpstr>
      <vt:lpstr>สาระการเรียนรู้</vt:lpstr>
      <vt:lpstr>ผลการเรียนรู้ที่คาดหวัง</vt:lpstr>
      <vt:lpstr>¶ แผนผังความคิด (Mind Mapping) ¶</vt:lpstr>
      <vt:lpstr> 5.1 ความหมายของผลิตภัณฑ์</vt:lpstr>
      <vt:lpstr>PowerPoint Presentation</vt:lpstr>
      <vt:lpstr> 5.2 ความรู้เกี่ยวกับผลิตภัณฑ์</vt:lpstr>
      <vt:lpstr> 5.3 ประเภทของผลิตภัณฑ์</vt:lpstr>
      <vt:lpstr>PowerPoint Presentation</vt:lpstr>
      <vt:lpstr>5.3.2 สินค้าอุตสาหกรรม (Industrial Goods) </vt:lpstr>
      <vt:lpstr> 5.4 ประโยชน์ของการมีความรู้เกี่ยวกับผลิตภัณฑ์</vt:lpstr>
      <vt:lpstr> 5.5 แหล่งความรู้เกี่ยวกับผลิตภัณฑ์</vt:lpstr>
      <vt:lpstr>PowerPoint Presentation</vt:lpstr>
      <vt:lpstr>สาระการเรียนรู้</vt:lpstr>
      <vt:lpstr>ผลการเรียนรู้ที่คาดหวัง</vt:lpstr>
      <vt:lpstr>¶ แผนผังความคิด (Mind Mapping) ¶</vt:lpstr>
      <vt:lpstr> 6.1 ความรู้เกี่ยวกับกิจการ (Company Knowledge)</vt:lpstr>
      <vt:lpstr>6.1.1 ประวัติความเป็นมา (History of Company)</vt:lpstr>
      <vt:lpstr>6.1.2 นโยบายของกิจการ (Company Policy)</vt:lpstr>
      <vt:lpstr> 6.2 ประโยชน์ของการมีความรู้เกี่ยวกับกิจการ</vt:lpstr>
      <vt:lpstr> 6.3 แหล่งความรู้เกี่ยวกับกิจการ</vt:lpstr>
      <vt:lpstr>PowerPoint Presentation</vt:lpstr>
      <vt:lpstr>PowerPoint Presentation</vt:lpstr>
      <vt:lpstr>PowerPoint Presentation</vt:lpstr>
      <vt:lpstr>สาระการเรียนรู้</vt:lpstr>
      <vt:lpstr>ผลการเรียนรู้ที่คาดหวัง</vt:lpstr>
      <vt:lpstr>¶ แผนผังความคิด (Mind Mapping) ¶</vt:lpstr>
      <vt:lpstr> 7.1 ความหมายของลูกค้า</vt:lpstr>
      <vt:lpstr> 7.2 การวิเคราะห์ลูกค้า (Customer Analysis)    </vt:lpstr>
      <vt:lpstr> 7.3 ประเภทของลูกค้า </vt:lpstr>
      <vt:lpstr> 7.4 ทฤษฏีการจูงใจของมาสโลว์  (Maslow s Theory of Motivation) </vt:lpstr>
      <vt:lpstr> 7.5 แรงจูงใจในการซื้อ</vt:lpstr>
      <vt:lpstr> 7.6 กระบวนการตัดสินใจซื้อ  (The Buying Decision Process)</vt:lpstr>
      <vt:lpstr> 7.6 กระบวนการตัดสินใจซื้อ  (The Buying Decision Process)</vt:lpstr>
      <vt:lpstr> 7.7 วิธีการกระตุ้นการตัดสินใจ  (How to activate decision making) </vt:lpstr>
      <vt:lpstr> 7.8 สัญญาณการซื้อ</vt:lpstr>
      <vt:lpstr>PowerPoint Presentation</vt:lpstr>
      <vt:lpstr>สาระการเรียนรู้</vt:lpstr>
      <vt:lpstr>ผลการเรียนรู้ที่คาดหวัง</vt:lpstr>
      <vt:lpstr>¶ แผนผังความคิด (Mind Mapping) ¶</vt:lpstr>
      <vt:lpstr>8.1 ความหมายและความสำคัญของคู่แข่งขัน</vt:lpstr>
      <vt:lpstr>การแข่งขันของกิจกรรมทางธุรกิจยังมีความสำคัญต่อประชาชนและระบบเศรษฐกิจ</vt:lpstr>
      <vt:lpstr>8.2 ความจำเป็นที่ต้องศึกษาความรู้เกี่ยวกับคู่แข่งขัน</vt:lpstr>
      <vt:lpstr>8.3 สิ่งที่ควรรู้เกี่ยวกับคู่แข่งขัน</vt:lpstr>
      <vt:lpstr>8.4 แหล่งความรู้เกี่ยวกับคู่แข่งขัน</vt:lpstr>
      <vt:lpstr>PowerPoint Presentation</vt:lpstr>
      <vt:lpstr>สาระการเรียนรู้</vt:lpstr>
      <vt:lpstr>ผลการเรียนรู้ที่คาดหวัง</vt:lpstr>
      <vt:lpstr>¶ แผนผังความคิด (Mind Mapping) ¶</vt:lpstr>
      <vt:lpstr> 9.1 ความหมายของเทคนิคการขาย</vt:lpstr>
      <vt:lpstr> 9.2 ความสำคัญของเทคนิคการขาย</vt:lpstr>
      <vt:lpstr> 9.3 กระบวนการขาย</vt:lpstr>
      <vt:lpstr> การแสวงหาลูกค้า (Prospecting) </vt:lpstr>
      <vt:lpstr> การเตรียมตัวก่อนเข้าพบ (Pre approach) </vt:lpstr>
      <vt:lpstr> การเข้าพบ (Approach) </vt:lpstr>
      <vt:lpstr> การเสนอขาย (Presentation) </vt:lpstr>
      <vt:lpstr> การเผชิญข้อโต้แย้ง (Handing Objection) </vt:lpstr>
      <vt:lpstr> การปิดการขาย (Closing the Sales) </vt:lpstr>
      <vt:lpstr>การติดตามผลและบริการหลังการขาย (After Sales Activities) </vt:lpstr>
      <vt:lpstr>PowerPoint Presentation</vt:lpstr>
      <vt:lpstr>สาระการเรียนรู้</vt:lpstr>
      <vt:lpstr>ผลการเรียนรู้ที่คาดหวัง</vt:lpstr>
      <vt:lpstr>¶ แผนผังความคิด (Mind Mapping) ¶</vt:lpstr>
      <vt:lpstr> 10.1 เทคโนโลยีกับธุรกิจ</vt:lpstr>
      <vt:lpstr>10.2 บทบาทของเทคโนโลยีในธุรกิจของงานขาย</vt:lpstr>
      <vt:lpstr> 10.3 เครื่องมือทางเทคโนโลยีที่เกี่ยวข้องกับงาน</vt:lpstr>
      <vt:lpstr>10.4  พาณิชย์อิเล็กทรอนิกส์ (e-Commerce) </vt:lpstr>
      <vt:lpstr>10.5 รูปแบบธุรกิจในตลาดอิเล็กทรอนิกส์</vt:lpstr>
      <vt:lpstr>10.6 อุปสรรคที่มีผลกระทบต่องานขายในตลาดออนไลน์</vt:lpstr>
      <vt:lpstr>10.7 ระบบสารสนเทศด้านงานขาย  (Selling Information System)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computer</dc:creator>
  <cp:lastModifiedBy>COMPUTER</cp:lastModifiedBy>
  <cp:revision>4</cp:revision>
  <dcterms:created xsi:type="dcterms:W3CDTF">2011-11-15T00:19:33Z</dcterms:created>
  <dcterms:modified xsi:type="dcterms:W3CDTF">2013-07-02T09:45:32Z</dcterms:modified>
</cp:coreProperties>
</file>