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0"/>
  </p:handoutMasterIdLst>
  <p:sldIdLst>
    <p:sldId id="256" r:id="rId2"/>
    <p:sldId id="257" r:id="rId3"/>
    <p:sldId id="258" r:id="rId4"/>
    <p:sldId id="286" r:id="rId5"/>
    <p:sldId id="260" r:id="rId6"/>
    <p:sldId id="259" r:id="rId7"/>
    <p:sldId id="287" r:id="rId8"/>
    <p:sldId id="288" r:id="rId9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364B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34" autoAdjust="0"/>
    <p:restoredTop sz="94660"/>
  </p:normalViewPr>
  <p:slideViewPr>
    <p:cSldViewPr>
      <p:cViewPr varScale="1">
        <p:scale>
          <a:sx n="104" d="100"/>
          <a:sy n="104" d="100"/>
        </p:scale>
        <p:origin x="-1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A4293C5E-A4F4-4EB8-84BA-D8023D7030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741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81000" y="1447800"/>
            <a:ext cx="6096000" cy="533400"/>
          </a:xfrm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0" y="762000"/>
            <a:ext cx="7315200" cy="609600"/>
          </a:xfrm>
        </p:spPr>
        <p:txBody>
          <a:bodyPr/>
          <a:lstStyle>
            <a:lvl1pPr>
              <a:defRPr sz="4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gray"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E6C963B-B73A-405D-AC95-47F21F634D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88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AEBCCD-3A8E-4F43-B337-238F9247A8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050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772150" y="76200"/>
            <a:ext cx="1924050" cy="6248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76200"/>
            <a:ext cx="5619750" cy="6248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16C403-220D-4886-B92C-B820EE3EB8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321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A69C36-52EB-4AFE-B9FB-0BDCD37FA2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361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AE6F70-AD93-4BB7-8FF8-B43D6D664B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367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0" y="1600200"/>
            <a:ext cx="3276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600200"/>
            <a:ext cx="3276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27E682-2AF8-4F7F-AC53-88AE000913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665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63C721-BA12-4059-B715-EF1B2DCD85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9874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133440-0B01-4198-931F-A598F53A8A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426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E94694-14A4-44B7-AF7B-D6D09C5023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898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AD19B6-1904-4AD9-9070-F7FE2A7023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454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298A0D-D85F-4BE2-ABB6-893EF4E042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01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1600200"/>
            <a:ext cx="6705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77000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77000"/>
            <a:ext cx="2895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Arial" charset="0"/>
              </a:defRPr>
            </a:lvl1pPr>
          </a:lstStyle>
          <a:p>
            <a:pPr>
              <a:defRPr/>
            </a:pPr>
            <a:fld id="{663FFA54-D278-4416-BE8E-8A380787AC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76200"/>
            <a:ext cx="6477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AutoShape 4"/>
          <p:cNvSpPr>
            <a:spLocks noChangeArrowheads="1"/>
          </p:cNvSpPr>
          <p:nvPr/>
        </p:nvSpPr>
        <p:spPr bwMode="gray">
          <a:xfrm>
            <a:off x="1524000" y="1828800"/>
            <a:ext cx="4267200" cy="3810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gamma/>
                  <a:shade val="48627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8627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53" name="WordArt 5"/>
          <p:cNvSpPr>
            <a:spLocks noChangeArrowheads="1" noChangeShapeType="1" noTextEdit="1"/>
          </p:cNvSpPr>
          <p:nvPr/>
        </p:nvSpPr>
        <p:spPr bwMode="gray">
          <a:xfrm>
            <a:off x="1447800" y="1600200"/>
            <a:ext cx="54864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>
              <a:defRPr/>
            </a:pPr>
            <a:r>
              <a:rPr lang="en-US" sz="3600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folHlink"/>
                    </a:gs>
                    <a:gs pos="100000">
                      <a:schemeClr val="folHlink">
                        <a:gamma/>
                        <a:tint val="39216"/>
                        <a:invGamma/>
                      </a:schemeClr>
                    </a:gs>
                  </a:gsLst>
                  <a:lin ang="5400000" scaled="1"/>
                </a:gradFill>
                <a:effectLst>
                  <a:outerShdw dist="71842" dir="2700000" algn="ctr" rotWithShape="0">
                    <a:schemeClr val="bg2">
                      <a:alpha val="50000"/>
                    </a:schemeClr>
                  </a:outerShdw>
                </a:effectLst>
                <a:latin typeface="Arial Black"/>
              </a:rPr>
              <a:t> </a:t>
            </a:r>
            <a:r>
              <a:rPr lang="th-TH" sz="5400" b="1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folHlink"/>
                    </a:gs>
                    <a:gs pos="100000">
                      <a:schemeClr val="folHlink">
                        <a:gamma/>
                        <a:tint val="39216"/>
                        <a:invGamma/>
                      </a:schemeClr>
                    </a:gs>
                  </a:gsLst>
                  <a:lin ang="5400000" scaled="1"/>
                </a:gradFill>
                <a:effectLst>
                  <a:outerShdw dist="71842" dir="2700000" algn="ctr" rotWithShape="0">
                    <a:schemeClr val="bg2">
                      <a:alpha val="50000"/>
                    </a:schemeClr>
                  </a:outerShdw>
                </a:effectLst>
                <a:latin typeface="Arial Black"/>
              </a:rPr>
              <a:t>งบทดลอง </a:t>
            </a:r>
            <a:r>
              <a:rPr lang="en-US" sz="3600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folHlink"/>
                    </a:gs>
                    <a:gs pos="100000">
                      <a:schemeClr val="folHlink">
                        <a:gamma/>
                        <a:tint val="39216"/>
                        <a:invGamma/>
                      </a:schemeClr>
                    </a:gs>
                  </a:gsLst>
                  <a:lin ang="5400000" scaled="1"/>
                </a:gradFill>
                <a:effectLst>
                  <a:outerShdw dist="71842" dir="2700000" algn="ctr" rotWithShape="0">
                    <a:schemeClr val="bg2">
                      <a:alpha val="50000"/>
                    </a:schemeClr>
                  </a:outerShdw>
                </a:effectLst>
                <a:latin typeface="Arial Black"/>
              </a:rPr>
              <a:t>Trial Balance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>
          <a:xfrm>
            <a:off x="1219200" y="76200"/>
            <a:ext cx="4419600" cy="762000"/>
          </a:xfrm>
        </p:spPr>
        <p:txBody>
          <a:bodyPr/>
          <a:lstStyle/>
          <a:p>
            <a:pPr>
              <a:defRPr/>
            </a:pPr>
            <a:r>
              <a:rPr lang="th-TH" sz="4800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สาระการเรียนรู้</a:t>
            </a:r>
            <a:endParaRPr lang="en-US" sz="4800" b="1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099" name="Text Box 4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/>
            <a:endParaRPr lang="th-TH"/>
          </a:p>
        </p:txBody>
      </p:sp>
      <p:grpSp>
        <p:nvGrpSpPr>
          <p:cNvPr id="4100" name="Group 5"/>
          <p:cNvGrpSpPr>
            <a:grpSpLocks/>
          </p:cNvGrpSpPr>
          <p:nvPr/>
        </p:nvGrpSpPr>
        <p:grpSpPr bwMode="auto">
          <a:xfrm>
            <a:off x="2209800" y="3559175"/>
            <a:ext cx="4038600" cy="228600"/>
            <a:chOff x="1344" y="1464"/>
            <a:chExt cx="2544" cy="144"/>
          </a:xfrm>
        </p:grpSpPr>
        <p:sp>
          <p:nvSpPr>
            <p:cNvPr id="4127" name="Line 6"/>
            <p:cNvSpPr>
              <a:spLocks noChangeShapeType="1"/>
            </p:cNvSpPr>
            <p:nvPr/>
          </p:nvSpPr>
          <p:spPr bwMode="auto">
            <a:xfrm>
              <a:off x="1488" y="1536"/>
              <a:ext cx="2400" cy="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7175" name="Oval 7"/>
            <p:cNvSpPr>
              <a:spLocks noChangeArrowheads="1"/>
            </p:cNvSpPr>
            <p:nvPr/>
          </p:nvSpPr>
          <p:spPr bwMode="auto">
            <a:xfrm>
              <a:off x="1344" y="1464"/>
              <a:ext cx="144" cy="144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666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</p:grpSp>
      <p:grpSp>
        <p:nvGrpSpPr>
          <p:cNvPr id="4101" name="Group 8"/>
          <p:cNvGrpSpPr>
            <a:grpSpLocks/>
          </p:cNvGrpSpPr>
          <p:nvPr/>
        </p:nvGrpSpPr>
        <p:grpSpPr bwMode="auto">
          <a:xfrm>
            <a:off x="2209800" y="4230688"/>
            <a:ext cx="4038600" cy="228600"/>
            <a:chOff x="1344" y="1464"/>
            <a:chExt cx="2544" cy="144"/>
          </a:xfrm>
        </p:grpSpPr>
        <p:sp>
          <p:nvSpPr>
            <p:cNvPr id="4125" name="Line 9"/>
            <p:cNvSpPr>
              <a:spLocks noChangeShapeType="1"/>
            </p:cNvSpPr>
            <p:nvPr/>
          </p:nvSpPr>
          <p:spPr bwMode="auto">
            <a:xfrm>
              <a:off x="1488" y="1536"/>
              <a:ext cx="2400" cy="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7178" name="Oval 10"/>
            <p:cNvSpPr>
              <a:spLocks noChangeArrowheads="1"/>
            </p:cNvSpPr>
            <p:nvPr/>
          </p:nvSpPr>
          <p:spPr bwMode="auto">
            <a:xfrm>
              <a:off x="1344" y="1464"/>
              <a:ext cx="144" cy="144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666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</p:grpSp>
      <p:grpSp>
        <p:nvGrpSpPr>
          <p:cNvPr id="4102" name="Group 11"/>
          <p:cNvGrpSpPr>
            <a:grpSpLocks/>
          </p:cNvGrpSpPr>
          <p:nvPr/>
        </p:nvGrpSpPr>
        <p:grpSpPr bwMode="auto">
          <a:xfrm>
            <a:off x="2209800" y="4840288"/>
            <a:ext cx="4038600" cy="228600"/>
            <a:chOff x="1344" y="1464"/>
            <a:chExt cx="2544" cy="144"/>
          </a:xfrm>
        </p:grpSpPr>
        <p:sp>
          <p:nvSpPr>
            <p:cNvPr id="4123" name="Line 12"/>
            <p:cNvSpPr>
              <a:spLocks noChangeShapeType="1"/>
            </p:cNvSpPr>
            <p:nvPr/>
          </p:nvSpPr>
          <p:spPr bwMode="auto">
            <a:xfrm>
              <a:off x="1488" y="1536"/>
              <a:ext cx="2400" cy="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7181" name="Oval 13"/>
            <p:cNvSpPr>
              <a:spLocks noChangeArrowheads="1"/>
            </p:cNvSpPr>
            <p:nvPr/>
          </p:nvSpPr>
          <p:spPr bwMode="auto">
            <a:xfrm>
              <a:off x="1344" y="1464"/>
              <a:ext cx="144" cy="144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666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</p:grpSp>
      <p:grpSp>
        <p:nvGrpSpPr>
          <p:cNvPr id="4103" name="Group 14"/>
          <p:cNvGrpSpPr>
            <a:grpSpLocks/>
          </p:cNvGrpSpPr>
          <p:nvPr/>
        </p:nvGrpSpPr>
        <p:grpSpPr bwMode="auto">
          <a:xfrm>
            <a:off x="2209800" y="2339975"/>
            <a:ext cx="4038600" cy="228600"/>
            <a:chOff x="1344" y="1464"/>
            <a:chExt cx="2544" cy="144"/>
          </a:xfrm>
        </p:grpSpPr>
        <p:sp>
          <p:nvSpPr>
            <p:cNvPr id="4121" name="Line 15"/>
            <p:cNvSpPr>
              <a:spLocks noChangeShapeType="1"/>
            </p:cNvSpPr>
            <p:nvPr/>
          </p:nvSpPr>
          <p:spPr bwMode="auto">
            <a:xfrm>
              <a:off x="1488" y="1536"/>
              <a:ext cx="2400" cy="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4122" name="Oval 16"/>
            <p:cNvSpPr>
              <a:spLocks noChangeArrowheads="1"/>
            </p:cNvSpPr>
            <p:nvPr/>
          </p:nvSpPr>
          <p:spPr bwMode="auto">
            <a:xfrm>
              <a:off x="1344" y="1464"/>
              <a:ext cx="144" cy="144"/>
            </a:xfrm>
            <a:prstGeom prst="ellipse">
              <a:avLst/>
            </a:prstGeom>
            <a:gradFill rotWithShape="1">
              <a:gsLst>
                <a:gs pos="0">
                  <a:srgbClr val="E96E29"/>
                </a:gs>
                <a:gs pos="100000">
                  <a:srgbClr val="9B491B"/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h-TH"/>
            </a:p>
          </p:txBody>
        </p:sp>
      </p:grpSp>
      <p:grpSp>
        <p:nvGrpSpPr>
          <p:cNvPr id="4104" name="Group 17"/>
          <p:cNvGrpSpPr>
            <a:grpSpLocks/>
          </p:cNvGrpSpPr>
          <p:nvPr/>
        </p:nvGrpSpPr>
        <p:grpSpPr bwMode="auto">
          <a:xfrm>
            <a:off x="2209800" y="2911475"/>
            <a:ext cx="4038600" cy="228600"/>
            <a:chOff x="1344" y="1464"/>
            <a:chExt cx="2544" cy="144"/>
          </a:xfrm>
        </p:grpSpPr>
        <p:sp>
          <p:nvSpPr>
            <p:cNvPr id="4119" name="Line 18"/>
            <p:cNvSpPr>
              <a:spLocks noChangeShapeType="1"/>
            </p:cNvSpPr>
            <p:nvPr/>
          </p:nvSpPr>
          <p:spPr bwMode="auto">
            <a:xfrm>
              <a:off x="1488" y="1536"/>
              <a:ext cx="2400" cy="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4120" name="Oval 19"/>
            <p:cNvSpPr>
              <a:spLocks noChangeArrowheads="1"/>
            </p:cNvSpPr>
            <p:nvPr/>
          </p:nvSpPr>
          <p:spPr bwMode="auto">
            <a:xfrm>
              <a:off x="1344" y="1464"/>
              <a:ext cx="144" cy="144"/>
            </a:xfrm>
            <a:prstGeom prst="ellipse">
              <a:avLst/>
            </a:prstGeom>
            <a:gradFill rotWithShape="1">
              <a:gsLst>
                <a:gs pos="0">
                  <a:srgbClr val="DCDC48"/>
                </a:gs>
                <a:gs pos="100000">
                  <a:srgbClr val="939330"/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h-TH"/>
            </a:p>
          </p:txBody>
        </p:sp>
      </p:grpSp>
      <p:sp>
        <p:nvSpPr>
          <p:cNvPr id="4105" name="Rectangle 21"/>
          <p:cNvSpPr>
            <a:spLocks noChangeArrowheads="1"/>
          </p:cNvSpPr>
          <p:nvPr/>
        </p:nvSpPr>
        <p:spPr bwMode="auto">
          <a:xfrm>
            <a:off x="2514600" y="1981200"/>
            <a:ext cx="31337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eaLnBrk="0" hangingPunct="0"/>
            <a:r>
              <a:rPr lang="th-TH" sz="2800" b="1"/>
              <a:t>ยอดดุลเดบิตและยอดดุลเครดิต</a:t>
            </a:r>
            <a:endParaRPr lang="en-US" sz="2800" b="1"/>
          </a:p>
        </p:txBody>
      </p:sp>
      <p:sp>
        <p:nvSpPr>
          <p:cNvPr id="4106" name="Rectangle 22"/>
          <p:cNvSpPr>
            <a:spLocks noChangeArrowheads="1"/>
          </p:cNvSpPr>
          <p:nvPr/>
        </p:nvSpPr>
        <p:spPr bwMode="auto">
          <a:xfrm>
            <a:off x="2514600" y="3200400"/>
            <a:ext cx="5411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eaLnBrk="0" hangingPunct="0"/>
            <a:r>
              <a:rPr lang="th-TH" sz="28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การหายอดคงเหลือของบัญชีแยกประเภทด้วยดินสอดำ </a:t>
            </a:r>
            <a:endParaRPr lang="en-US" sz="2800" b="1">
              <a:ea typeface="Cordia New" pitchFamily="34" charset="-34"/>
              <a:cs typeface="Angsana New" pitchFamily="18" charset="-34"/>
            </a:endParaRPr>
          </a:p>
        </p:txBody>
      </p:sp>
      <p:sp>
        <p:nvSpPr>
          <p:cNvPr id="4107" name="Rectangle 23"/>
          <p:cNvSpPr>
            <a:spLocks noChangeArrowheads="1"/>
          </p:cNvSpPr>
          <p:nvPr/>
        </p:nvSpPr>
        <p:spPr bwMode="auto">
          <a:xfrm>
            <a:off x="2514600" y="3810000"/>
            <a:ext cx="19002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eaLnBrk="0" hangingPunct="0"/>
            <a:r>
              <a:rPr lang="th-TH" sz="2400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 </a:t>
            </a:r>
            <a:r>
              <a:rPr lang="th-TH" sz="28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การทำงบทดลอง </a:t>
            </a:r>
            <a:endParaRPr lang="en-US" sz="2800" b="1">
              <a:ea typeface="Cordia New" pitchFamily="34" charset="-34"/>
              <a:cs typeface="Angsana New" pitchFamily="18" charset="-34"/>
            </a:endParaRPr>
          </a:p>
        </p:txBody>
      </p:sp>
      <p:sp>
        <p:nvSpPr>
          <p:cNvPr id="4108" name="Rectangle 24"/>
          <p:cNvSpPr>
            <a:spLocks noChangeArrowheads="1"/>
          </p:cNvSpPr>
          <p:nvPr/>
        </p:nvSpPr>
        <p:spPr bwMode="auto">
          <a:xfrm>
            <a:off x="2590800" y="4495800"/>
            <a:ext cx="41544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eaLnBrk="0" hangingPunct="0"/>
            <a:r>
              <a:rPr lang="th-TH" sz="28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การหาข้อผิดพลาดเมื่องบทดลองไม่ลงตัว </a:t>
            </a:r>
            <a:endParaRPr lang="en-US" sz="2800" b="1">
              <a:ea typeface="Cordia New" pitchFamily="34" charset="-34"/>
              <a:cs typeface="Angsana New" pitchFamily="18" charset="-34"/>
            </a:endParaRPr>
          </a:p>
        </p:txBody>
      </p:sp>
      <p:pic>
        <p:nvPicPr>
          <p:cNvPr id="4109" name="Picture 27" descr="0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419600"/>
            <a:ext cx="1524000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0" name="Rectangle 28"/>
          <p:cNvSpPr>
            <a:spLocks noChangeArrowheads="1"/>
          </p:cNvSpPr>
          <p:nvPr/>
        </p:nvSpPr>
        <p:spPr bwMode="gray">
          <a:xfrm rot="-5400000">
            <a:off x="3577431" y="4836319"/>
            <a:ext cx="617538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92075" tIns="46038" rIns="92075" bIns="46038" anchor="ctr">
            <a:spAutoFit/>
          </a:bodyPr>
          <a:lstStyle/>
          <a:p>
            <a:pPr algn="l"/>
            <a:r>
              <a:rPr lang="en-US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 </a:t>
            </a:r>
            <a:r>
              <a:rPr lang="th-TH" sz="28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ข้อจำกัดของงบทดลอง</a:t>
            </a:r>
            <a:endParaRPr lang="en-US" sz="3200" b="1">
              <a:ea typeface="Cordia New" pitchFamily="34" charset="-34"/>
              <a:cs typeface="Angsana New" pitchFamily="18" charset="-34"/>
            </a:endParaRPr>
          </a:p>
        </p:txBody>
      </p:sp>
      <p:sp>
        <p:nvSpPr>
          <p:cNvPr id="4111" name="Rectangle 28"/>
          <p:cNvSpPr>
            <a:spLocks noChangeArrowheads="1"/>
          </p:cNvSpPr>
          <p:nvPr/>
        </p:nvSpPr>
        <p:spPr bwMode="auto">
          <a:xfrm>
            <a:off x="2514600" y="2590800"/>
            <a:ext cx="26543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th-TH" sz="28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ความหมายของงบทดลอง</a:t>
            </a:r>
            <a:endParaRPr lang="en-US" sz="1200" b="1">
              <a:ea typeface="Cordia New" pitchFamily="34" charset="-34"/>
              <a:cs typeface="Angsana New" pitchFamily="18" charset="-34"/>
            </a:endParaRPr>
          </a:p>
        </p:txBody>
      </p:sp>
      <p:grpSp>
        <p:nvGrpSpPr>
          <p:cNvPr id="4112" name="Group 14"/>
          <p:cNvGrpSpPr>
            <a:grpSpLocks/>
          </p:cNvGrpSpPr>
          <p:nvPr/>
        </p:nvGrpSpPr>
        <p:grpSpPr bwMode="auto">
          <a:xfrm>
            <a:off x="2209800" y="5486400"/>
            <a:ext cx="4038600" cy="228600"/>
            <a:chOff x="1344" y="1464"/>
            <a:chExt cx="2544" cy="144"/>
          </a:xfrm>
        </p:grpSpPr>
        <p:sp>
          <p:nvSpPr>
            <p:cNvPr id="4117" name="Line 15"/>
            <p:cNvSpPr>
              <a:spLocks noChangeShapeType="1"/>
            </p:cNvSpPr>
            <p:nvPr/>
          </p:nvSpPr>
          <p:spPr bwMode="auto">
            <a:xfrm>
              <a:off x="1488" y="1536"/>
              <a:ext cx="2400" cy="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4118" name="Oval 16"/>
            <p:cNvSpPr>
              <a:spLocks noChangeArrowheads="1"/>
            </p:cNvSpPr>
            <p:nvPr/>
          </p:nvSpPr>
          <p:spPr bwMode="auto">
            <a:xfrm>
              <a:off x="1344" y="1464"/>
              <a:ext cx="144" cy="144"/>
            </a:xfrm>
            <a:prstGeom prst="ellipse">
              <a:avLst/>
            </a:prstGeom>
            <a:gradFill rotWithShape="1">
              <a:gsLst>
                <a:gs pos="0">
                  <a:srgbClr val="E96E29"/>
                </a:gs>
                <a:gs pos="100000">
                  <a:srgbClr val="9B491B"/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h-TH"/>
            </a:p>
          </p:txBody>
        </p:sp>
      </p:grpSp>
      <p:sp>
        <p:nvSpPr>
          <p:cNvPr id="4113" name="Rectangle 32"/>
          <p:cNvSpPr>
            <a:spLocks noChangeArrowheads="1"/>
          </p:cNvSpPr>
          <p:nvPr/>
        </p:nvSpPr>
        <p:spPr bwMode="auto">
          <a:xfrm>
            <a:off x="2590800" y="5181600"/>
            <a:ext cx="2505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h-TH" sz="28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ประโยชน์ของงบทดลอง</a:t>
            </a:r>
            <a:endParaRPr lang="en-US" sz="2800" b="1">
              <a:ea typeface="Cordia New" pitchFamily="34" charset="-34"/>
              <a:cs typeface="Angsana New" pitchFamily="18" charset="-34"/>
            </a:endParaRPr>
          </a:p>
        </p:txBody>
      </p:sp>
      <p:grpSp>
        <p:nvGrpSpPr>
          <p:cNvPr id="4114" name="Group 5"/>
          <p:cNvGrpSpPr>
            <a:grpSpLocks/>
          </p:cNvGrpSpPr>
          <p:nvPr/>
        </p:nvGrpSpPr>
        <p:grpSpPr bwMode="auto">
          <a:xfrm>
            <a:off x="2209800" y="6096000"/>
            <a:ext cx="4038600" cy="228600"/>
            <a:chOff x="1344" y="1464"/>
            <a:chExt cx="2544" cy="144"/>
          </a:xfrm>
        </p:grpSpPr>
        <p:sp>
          <p:nvSpPr>
            <p:cNvPr id="4115" name="Line 6"/>
            <p:cNvSpPr>
              <a:spLocks noChangeShapeType="1"/>
            </p:cNvSpPr>
            <p:nvPr/>
          </p:nvSpPr>
          <p:spPr bwMode="auto">
            <a:xfrm>
              <a:off x="1488" y="1536"/>
              <a:ext cx="2400" cy="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36" name="Oval 7"/>
            <p:cNvSpPr>
              <a:spLocks noChangeArrowheads="1"/>
            </p:cNvSpPr>
            <p:nvPr/>
          </p:nvSpPr>
          <p:spPr bwMode="auto">
            <a:xfrm>
              <a:off x="1344" y="1464"/>
              <a:ext cx="144" cy="144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666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0"/>
            <a:ext cx="4724400" cy="762000"/>
          </a:xfrm>
        </p:spPr>
        <p:txBody>
          <a:bodyPr/>
          <a:lstStyle/>
          <a:p>
            <a:r>
              <a:rPr lang="th-TH" b="1" smtClean="0"/>
              <a:t>ยอดดุลเดบิตและยอดดุลเครดิต</a:t>
            </a:r>
            <a:endParaRPr lang="en-US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2209800"/>
            <a:ext cx="7696200" cy="296068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th-TH" b="1" smtClean="0">
                <a:latin typeface="Angsana New" pitchFamily="18" charset="-34"/>
                <a:cs typeface="Angsana New" pitchFamily="18" charset="-34"/>
              </a:rPr>
              <a:t>ในบัญชีแยกประเภททุกวันสิ้นเดือน  กิจการค้าจะหายอดคงเหลือในบัญชีแยกประเภทแต่ละบัญชี  โดยเอาผลรวมของบัญชีแยกประเภทด้านเดบิตรวมกัน</a:t>
            </a:r>
            <a:r>
              <a:rPr lang="th-TH" b="1" smtClean="0">
                <a:solidFill>
                  <a:srgbClr val="FFC000"/>
                </a:solidFill>
                <a:latin typeface="Angsana New" pitchFamily="18" charset="-34"/>
                <a:cs typeface="Angsana New" pitchFamily="18" charset="-34"/>
              </a:rPr>
              <a:t>หัก</a:t>
            </a:r>
            <a:r>
              <a:rPr lang="th-TH" b="1" smtClean="0">
                <a:latin typeface="Angsana New" pitchFamily="18" charset="-34"/>
                <a:cs typeface="Angsana New" pitchFamily="18" charset="-34"/>
              </a:rPr>
              <a:t>ด้วยผลรวมของบัญชีแยกประเภทด้านเครดิต  ทำให้เกิดผลต่างขึ้นเรียกว่า “ยอดดุล (</a:t>
            </a:r>
            <a:r>
              <a:rPr lang="en-US" b="1" smtClean="0">
                <a:latin typeface="Angsana New" pitchFamily="18" charset="-34"/>
                <a:cs typeface="Angsana New" pitchFamily="18" charset="-34"/>
              </a:rPr>
              <a:t>Account Balance</a:t>
            </a:r>
            <a:r>
              <a:rPr lang="th-TH" b="1" smtClean="0">
                <a:latin typeface="Angsana New" pitchFamily="18" charset="-34"/>
                <a:cs typeface="Angsana New" pitchFamily="18" charset="-34"/>
              </a:rPr>
              <a:t>)”   บัญชีที่มีผลต่างด้านเดบิตมากกว่าด้านเครดิตเรียกว่า “ยอดดุลเดบิต (</a:t>
            </a:r>
            <a:r>
              <a:rPr lang="en-US" b="1" smtClean="0">
                <a:latin typeface="Angsana New" pitchFamily="18" charset="-34"/>
                <a:cs typeface="Angsana New" pitchFamily="18" charset="-34"/>
              </a:rPr>
              <a:t>Debit Balance</a:t>
            </a:r>
            <a:r>
              <a:rPr lang="th-TH" b="1" smtClean="0">
                <a:latin typeface="Angsana New" pitchFamily="18" charset="-34"/>
                <a:cs typeface="Angsana New" pitchFamily="18" charset="-34"/>
              </a:rPr>
              <a:t>)”  และบัญชีที่มีผลต่างด้านเครดิตมากกว่าด้านเดบิตเรียกว่า “ยอดดุลเครดิต (</a:t>
            </a:r>
            <a:r>
              <a:rPr lang="en-US" b="1" smtClean="0">
                <a:latin typeface="Angsana New" pitchFamily="18" charset="-34"/>
                <a:cs typeface="Angsana New" pitchFamily="18" charset="-34"/>
              </a:rPr>
              <a:t>Credit  Balance</a:t>
            </a:r>
            <a:r>
              <a:rPr lang="th-TH" b="1" smtClean="0">
                <a:latin typeface="Angsana New" pitchFamily="18" charset="-34"/>
                <a:cs typeface="Angsana New" pitchFamily="18" charset="-34"/>
              </a:rPr>
              <a:t>)” </a:t>
            </a:r>
            <a:r>
              <a:rPr lang="en-US" sz="2800" b="1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2800" b="1" smtClean="0">
                <a:latin typeface="Angsana New" pitchFamily="18" charset="-34"/>
                <a:cs typeface="Angsana New" pitchFamily="18" charset="-34"/>
              </a:rPr>
            </a:br>
            <a:endParaRPr lang="en-US" sz="2600" b="1" smtClean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0"/>
            <a:ext cx="4724400" cy="762000"/>
          </a:xfrm>
        </p:spPr>
        <p:txBody>
          <a:bodyPr/>
          <a:lstStyle/>
          <a:p>
            <a:r>
              <a:rPr lang="th-TH" b="1" smtClean="0"/>
              <a:t>ยอดดุลเดบิตและยอดดุลเครดิต</a:t>
            </a:r>
            <a:endParaRPr lang="en-US" smtClean="0"/>
          </a:p>
        </p:txBody>
      </p:sp>
      <p:grpSp>
        <p:nvGrpSpPr>
          <p:cNvPr id="6147" name="Group 3"/>
          <p:cNvGrpSpPr>
            <a:grpSpLocks/>
          </p:cNvGrpSpPr>
          <p:nvPr/>
        </p:nvGrpSpPr>
        <p:grpSpPr bwMode="auto">
          <a:xfrm>
            <a:off x="1066800" y="1752600"/>
            <a:ext cx="6553200" cy="4148138"/>
            <a:chOff x="1754" y="9430"/>
            <a:chExt cx="7666" cy="4210"/>
          </a:xfrm>
        </p:grpSpPr>
        <p:sp>
          <p:nvSpPr>
            <p:cNvPr id="53252" name="AutoShape 4"/>
            <p:cNvSpPr>
              <a:spLocks noChangeArrowheads="1"/>
            </p:cNvSpPr>
            <p:nvPr/>
          </p:nvSpPr>
          <p:spPr bwMode="auto">
            <a:xfrm>
              <a:off x="1754" y="11090"/>
              <a:ext cx="1762" cy="1008"/>
            </a:xfrm>
            <a:prstGeom prst="bevel">
              <a:avLst>
                <a:gd name="adj" fmla="val 12500"/>
              </a:avLst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 sz="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charset="0"/>
              </a:endParaRPr>
            </a:p>
            <a:p>
              <a:pPr>
                <a:defRPr/>
              </a:pPr>
              <a:r>
                <a:rPr lang="th-TH" sz="2400" b="1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FFFF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Arial" charset="0"/>
                </a:rPr>
                <a:t>หมวดบัญชี</a:t>
              </a:r>
              <a:endParaRPr lang="en-US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6154" name="Line 5"/>
            <p:cNvSpPr>
              <a:spLocks noChangeShapeType="1"/>
            </p:cNvSpPr>
            <p:nvPr/>
          </p:nvSpPr>
          <p:spPr bwMode="auto">
            <a:xfrm>
              <a:off x="3516" y="11523"/>
              <a:ext cx="14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6155" name="Line 6"/>
            <p:cNvSpPr>
              <a:spLocks noChangeShapeType="1"/>
            </p:cNvSpPr>
            <p:nvPr/>
          </p:nvSpPr>
          <p:spPr bwMode="auto">
            <a:xfrm>
              <a:off x="4092" y="9650"/>
              <a:ext cx="0" cy="37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6156" name="Line 7"/>
            <p:cNvSpPr>
              <a:spLocks noChangeShapeType="1"/>
            </p:cNvSpPr>
            <p:nvPr/>
          </p:nvSpPr>
          <p:spPr bwMode="auto">
            <a:xfrm>
              <a:off x="4092" y="10659"/>
              <a:ext cx="86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6157" name="Line 8"/>
            <p:cNvSpPr>
              <a:spLocks noChangeShapeType="1"/>
            </p:cNvSpPr>
            <p:nvPr/>
          </p:nvSpPr>
          <p:spPr bwMode="auto">
            <a:xfrm>
              <a:off x="4092" y="12387"/>
              <a:ext cx="86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53257" name="Text Box 9"/>
            <p:cNvSpPr txBox="1">
              <a:spLocks noChangeArrowheads="1"/>
            </p:cNvSpPr>
            <p:nvPr/>
          </p:nvSpPr>
          <p:spPr bwMode="auto">
            <a:xfrm>
              <a:off x="4956" y="10369"/>
              <a:ext cx="1872" cy="577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spcAft>
                  <a:spcPts val="1000"/>
                </a:spcAft>
                <a:defRPr/>
              </a:pPr>
              <a:r>
                <a:rPr lang="th-TH" sz="2000" b="1" dirty="0">
                  <a:solidFill>
                    <a:srgbClr val="000000"/>
                  </a:solidFill>
                  <a:latin typeface="Angsana New" pitchFamily="18" charset="-34"/>
                  <a:ea typeface="Arial" pitchFamily="34" charset="0"/>
                  <a:cs typeface="Angsana New" pitchFamily="18" charset="-34"/>
                </a:rPr>
                <a:t>หนี้สิน</a:t>
              </a:r>
              <a:endParaRPr lang="en-US" sz="28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endParaRPr>
            </a:p>
          </p:txBody>
        </p:sp>
        <p:sp>
          <p:nvSpPr>
            <p:cNvPr id="53258" name="Text Box 10"/>
            <p:cNvSpPr txBox="1">
              <a:spLocks noChangeArrowheads="1"/>
            </p:cNvSpPr>
            <p:nvPr/>
          </p:nvSpPr>
          <p:spPr bwMode="auto">
            <a:xfrm>
              <a:off x="4956" y="11235"/>
              <a:ext cx="1872" cy="577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spcAft>
                  <a:spcPts val="1000"/>
                </a:spcAft>
                <a:defRPr/>
              </a:pPr>
              <a:r>
                <a:rPr lang="th-TH" sz="2000" b="1" dirty="0">
                  <a:solidFill>
                    <a:srgbClr val="000000"/>
                  </a:solidFill>
                  <a:latin typeface="Angsana New" pitchFamily="18" charset="-34"/>
                  <a:ea typeface="Arial" pitchFamily="34" charset="0"/>
                  <a:cs typeface="Angsana New" pitchFamily="18" charset="-34"/>
                </a:rPr>
                <a:t>ส่วนของเจ้าของ</a:t>
              </a:r>
              <a:endParaRPr lang="en-US" sz="28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endParaRPr>
            </a:p>
          </p:txBody>
        </p:sp>
        <p:sp>
          <p:nvSpPr>
            <p:cNvPr id="53259" name="Text Box 11"/>
            <p:cNvSpPr txBox="1">
              <a:spLocks noChangeArrowheads="1"/>
            </p:cNvSpPr>
            <p:nvPr/>
          </p:nvSpPr>
          <p:spPr bwMode="auto">
            <a:xfrm>
              <a:off x="4956" y="12100"/>
              <a:ext cx="1872" cy="575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spcAft>
                  <a:spcPts val="1000"/>
                </a:spcAft>
                <a:defRPr/>
              </a:pPr>
              <a:r>
                <a:rPr lang="th-TH" sz="2000" b="1" dirty="0">
                  <a:solidFill>
                    <a:srgbClr val="000000"/>
                  </a:solidFill>
                  <a:latin typeface="Angsana New" pitchFamily="18" charset="-34"/>
                  <a:ea typeface="Arial" pitchFamily="34" charset="0"/>
                  <a:cs typeface="Angsana New" pitchFamily="18" charset="-34"/>
                </a:rPr>
                <a:t>รายได้</a:t>
              </a:r>
              <a:endParaRPr lang="en-US" sz="28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endParaRPr>
            </a:p>
          </p:txBody>
        </p:sp>
        <p:sp>
          <p:nvSpPr>
            <p:cNvPr id="6161" name="Line 12"/>
            <p:cNvSpPr>
              <a:spLocks noChangeShapeType="1"/>
            </p:cNvSpPr>
            <p:nvPr/>
          </p:nvSpPr>
          <p:spPr bwMode="auto">
            <a:xfrm>
              <a:off x="4092" y="13394"/>
              <a:ext cx="86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53261" name="Text Box 13"/>
            <p:cNvSpPr txBox="1">
              <a:spLocks noChangeArrowheads="1"/>
            </p:cNvSpPr>
            <p:nvPr/>
          </p:nvSpPr>
          <p:spPr bwMode="auto">
            <a:xfrm>
              <a:off x="4963" y="13063"/>
              <a:ext cx="1872" cy="577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spcAft>
                  <a:spcPts val="1000"/>
                </a:spcAft>
                <a:defRPr/>
              </a:pPr>
              <a:r>
                <a:rPr lang="th-TH" sz="2000" b="1" dirty="0">
                  <a:solidFill>
                    <a:srgbClr val="000000"/>
                  </a:solidFill>
                  <a:latin typeface="Angsana New" pitchFamily="18" charset="-34"/>
                  <a:ea typeface="Arial" pitchFamily="34" charset="0"/>
                  <a:cs typeface="Angsana New" pitchFamily="18" charset="-34"/>
                </a:rPr>
                <a:t>ค่าใช้จ่าย</a:t>
              </a:r>
              <a:endParaRPr lang="en-US" sz="28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endParaRPr>
            </a:p>
          </p:txBody>
        </p:sp>
        <p:sp>
          <p:nvSpPr>
            <p:cNvPr id="6163" name="Line 14"/>
            <p:cNvSpPr>
              <a:spLocks noChangeShapeType="1"/>
            </p:cNvSpPr>
            <p:nvPr/>
          </p:nvSpPr>
          <p:spPr bwMode="auto">
            <a:xfrm>
              <a:off x="4092" y="9650"/>
              <a:ext cx="86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53263" name="Text Box 15"/>
            <p:cNvSpPr txBox="1">
              <a:spLocks noChangeArrowheads="1"/>
            </p:cNvSpPr>
            <p:nvPr/>
          </p:nvSpPr>
          <p:spPr bwMode="auto">
            <a:xfrm>
              <a:off x="4963" y="9430"/>
              <a:ext cx="1872" cy="577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spcAft>
                  <a:spcPts val="1000"/>
                </a:spcAft>
                <a:defRPr/>
              </a:pPr>
              <a:r>
                <a:rPr lang="th-TH" sz="2000" b="1" dirty="0">
                  <a:solidFill>
                    <a:srgbClr val="000000"/>
                  </a:solidFill>
                  <a:latin typeface="Angsana New" pitchFamily="18" charset="-34"/>
                  <a:ea typeface="Arial" pitchFamily="34" charset="0"/>
                  <a:cs typeface="Angsana New" pitchFamily="18" charset="-34"/>
                </a:rPr>
                <a:t>สินทรัพย์</a:t>
              </a:r>
              <a:endParaRPr lang="en-US" sz="28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endParaRPr>
            </a:p>
          </p:txBody>
        </p:sp>
        <p:sp>
          <p:nvSpPr>
            <p:cNvPr id="6165" name="Line 16"/>
            <p:cNvSpPr>
              <a:spLocks noChangeShapeType="1"/>
            </p:cNvSpPr>
            <p:nvPr/>
          </p:nvSpPr>
          <p:spPr bwMode="auto">
            <a:xfrm>
              <a:off x="6972" y="9794"/>
              <a:ext cx="864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6166" name="Line 17"/>
            <p:cNvSpPr>
              <a:spLocks noChangeShapeType="1"/>
            </p:cNvSpPr>
            <p:nvPr/>
          </p:nvSpPr>
          <p:spPr bwMode="auto">
            <a:xfrm>
              <a:off x="6972" y="10658"/>
              <a:ext cx="864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6167" name="Line 18"/>
            <p:cNvSpPr>
              <a:spLocks noChangeShapeType="1"/>
            </p:cNvSpPr>
            <p:nvPr/>
          </p:nvSpPr>
          <p:spPr bwMode="auto">
            <a:xfrm>
              <a:off x="6972" y="11522"/>
              <a:ext cx="864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6168" name="Line 19"/>
            <p:cNvSpPr>
              <a:spLocks noChangeShapeType="1"/>
            </p:cNvSpPr>
            <p:nvPr/>
          </p:nvSpPr>
          <p:spPr bwMode="auto">
            <a:xfrm>
              <a:off x="6972" y="12387"/>
              <a:ext cx="864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6169" name="Line 20"/>
            <p:cNvSpPr>
              <a:spLocks noChangeShapeType="1"/>
            </p:cNvSpPr>
            <p:nvPr/>
          </p:nvSpPr>
          <p:spPr bwMode="auto">
            <a:xfrm>
              <a:off x="6972" y="13395"/>
              <a:ext cx="864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53269" name="Text Box 21"/>
            <p:cNvSpPr txBox="1">
              <a:spLocks noChangeArrowheads="1"/>
            </p:cNvSpPr>
            <p:nvPr/>
          </p:nvSpPr>
          <p:spPr bwMode="auto">
            <a:xfrm>
              <a:off x="7815" y="9430"/>
              <a:ext cx="1584" cy="577"/>
            </a:xfrm>
            <a:prstGeom prst="rect">
              <a:avLst/>
            </a:prstGeom>
            <a:solidFill>
              <a:srgbClr val="FF99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81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spcAft>
                  <a:spcPts val="1000"/>
                </a:spcAft>
                <a:defRPr/>
              </a:pPr>
              <a:r>
                <a:rPr lang="th-TH" b="1" dirty="0">
                  <a:solidFill>
                    <a:srgbClr val="000000"/>
                  </a:solidFill>
                  <a:latin typeface="Angsana New" pitchFamily="18" charset="-34"/>
                  <a:ea typeface="Arial" pitchFamily="34" charset="0"/>
                  <a:cs typeface="Angsana New" pitchFamily="18" charset="-34"/>
                </a:rPr>
                <a:t>ยอดดุลเดบิต</a:t>
              </a:r>
              <a:endParaRPr lang="en-US" sz="24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endParaRPr>
            </a:p>
          </p:txBody>
        </p:sp>
        <p:sp>
          <p:nvSpPr>
            <p:cNvPr id="53270" name="Text Box 22"/>
            <p:cNvSpPr txBox="1">
              <a:spLocks noChangeArrowheads="1"/>
            </p:cNvSpPr>
            <p:nvPr/>
          </p:nvSpPr>
          <p:spPr bwMode="auto">
            <a:xfrm>
              <a:off x="7836" y="10369"/>
              <a:ext cx="1584" cy="577"/>
            </a:xfrm>
            <a:prstGeom prst="rect">
              <a:avLst/>
            </a:prstGeom>
            <a:solidFill>
              <a:srgbClr val="FF99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81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spcAft>
                  <a:spcPts val="1000"/>
                </a:spcAft>
                <a:defRPr/>
              </a:pPr>
              <a:r>
                <a:rPr lang="th-TH" b="1" dirty="0">
                  <a:solidFill>
                    <a:srgbClr val="000000"/>
                  </a:solidFill>
                  <a:latin typeface="Angsana New" pitchFamily="18" charset="-34"/>
                  <a:ea typeface="Arial" pitchFamily="34" charset="0"/>
                  <a:cs typeface="Angsana New" pitchFamily="18" charset="-34"/>
                </a:rPr>
                <a:t>ยอดดุลเครดิต</a:t>
              </a:r>
              <a:endParaRPr lang="en-US" sz="24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endParaRPr>
            </a:p>
          </p:txBody>
        </p:sp>
        <p:sp>
          <p:nvSpPr>
            <p:cNvPr id="53271" name="Text Box 23"/>
            <p:cNvSpPr txBox="1">
              <a:spLocks noChangeArrowheads="1"/>
            </p:cNvSpPr>
            <p:nvPr/>
          </p:nvSpPr>
          <p:spPr bwMode="auto">
            <a:xfrm>
              <a:off x="7815" y="11209"/>
              <a:ext cx="1584" cy="575"/>
            </a:xfrm>
            <a:prstGeom prst="rect">
              <a:avLst/>
            </a:prstGeom>
            <a:solidFill>
              <a:srgbClr val="FF99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81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spcAft>
                  <a:spcPts val="1000"/>
                </a:spcAft>
                <a:defRPr/>
              </a:pPr>
              <a:r>
                <a:rPr lang="th-TH" b="1" dirty="0">
                  <a:solidFill>
                    <a:srgbClr val="000000"/>
                  </a:solidFill>
                  <a:latin typeface="Angsana New" pitchFamily="18" charset="-34"/>
                  <a:ea typeface="Arial" pitchFamily="34" charset="0"/>
                  <a:cs typeface="Angsana New" pitchFamily="18" charset="-34"/>
                </a:rPr>
                <a:t>ยอดดุลเครดิต</a:t>
              </a:r>
              <a:endParaRPr lang="en-US" sz="24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endParaRPr>
            </a:p>
          </p:txBody>
        </p:sp>
        <p:sp>
          <p:nvSpPr>
            <p:cNvPr id="53272" name="Text Box 24"/>
            <p:cNvSpPr txBox="1">
              <a:spLocks noChangeArrowheads="1"/>
            </p:cNvSpPr>
            <p:nvPr/>
          </p:nvSpPr>
          <p:spPr bwMode="auto">
            <a:xfrm>
              <a:off x="7836" y="12098"/>
              <a:ext cx="1584" cy="575"/>
            </a:xfrm>
            <a:prstGeom prst="rect">
              <a:avLst/>
            </a:prstGeom>
            <a:solidFill>
              <a:srgbClr val="FF99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81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spcAft>
                  <a:spcPts val="1000"/>
                </a:spcAft>
                <a:defRPr/>
              </a:pPr>
              <a:r>
                <a:rPr lang="th-TH" b="1" dirty="0">
                  <a:solidFill>
                    <a:srgbClr val="000000"/>
                  </a:solidFill>
                  <a:latin typeface="Angsana New" pitchFamily="18" charset="-34"/>
                  <a:ea typeface="Arial" pitchFamily="34" charset="0"/>
                  <a:cs typeface="Angsana New" pitchFamily="18" charset="-34"/>
                </a:rPr>
                <a:t>ยอดดุลเครดิต</a:t>
              </a:r>
              <a:endParaRPr lang="en-US" sz="24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endParaRPr>
            </a:p>
          </p:txBody>
        </p:sp>
        <p:sp>
          <p:nvSpPr>
            <p:cNvPr id="53273" name="Text Box 25"/>
            <p:cNvSpPr txBox="1">
              <a:spLocks noChangeArrowheads="1"/>
            </p:cNvSpPr>
            <p:nvPr/>
          </p:nvSpPr>
          <p:spPr bwMode="auto">
            <a:xfrm>
              <a:off x="7815" y="13063"/>
              <a:ext cx="1584" cy="577"/>
            </a:xfrm>
            <a:prstGeom prst="rect">
              <a:avLst/>
            </a:prstGeom>
            <a:solidFill>
              <a:srgbClr val="FF99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81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spcAft>
                  <a:spcPts val="1000"/>
                </a:spcAft>
                <a:defRPr/>
              </a:pPr>
              <a:r>
                <a:rPr lang="th-TH" b="1" dirty="0">
                  <a:solidFill>
                    <a:srgbClr val="000000"/>
                  </a:solidFill>
                  <a:latin typeface="Angsana New" pitchFamily="18" charset="-34"/>
                  <a:ea typeface="Arial" pitchFamily="34" charset="0"/>
                  <a:cs typeface="Angsana New" pitchFamily="18" charset="-34"/>
                </a:rPr>
                <a:t>ยอดดุลเดบิต</a:t>
              </a:r>
              <a:endParaRPr lang="en-US" sz="2400" b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endParaRPr>
            </a:p>
          </p:txBody>
        </p:sp>
      </p:grpSp>
      <p:sp>
        <p:nvSpPr>
          <p:cNvPr id="6148" name="Notched Right Arrow 28"/>
          <p:cNvSpPr>
            <a:spLocks noChangeArrowheads="1"/>
          </p:cNvSpPr>
          <p:nvPr/>
        </p:nvSpPr>
        <p:spPr bwMode="auto">
          <a:xfrm>
            <a:off x="5638800" y="1981200"/>
            <a:ext cx="381000" cy="381000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lIns="92075" tIns="46038" rIns="92075" bIns="46038" anchor="ctr"/>
          <a:lstStyle/>
          <a:p>
            <a:endParaRPr lang="th-TH"/>
          </a:p>
        </p:txBody>
      </p:sp>
      <p:sp>
        <p:nvSpPr>
          <p:cNvPr id="6149" name="Notched Right Arrow 29"/>
          <p:cNvSpPr>
            <a:spLocks noChangeArrowheads="1"/>
          </p:cNvSpPr>
          <p:nvPr/>
        </p:nvSpPr>
        <p:spPr bwMode="auto">
          <a:xfrm>
            <a:off x="5638800" y="2743200"/>
            <a:ext cx="381000" cy="381000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lIns="92075" tIns="46038" rIns="92075" bIns="46038" anchor="ctr"/>
          <a:lstStyle/>
          <a:p>
            <a:endParaRPr lang="th-TH"/>
          </a:p>
        </p:txBody>
      </p:sp>
      <p:sp>
        <p:nvSpPr>
          <p:cNvPr id="6150" name="Notched Right Arrow 30"/>
          <p:cNvSpPr>
            <a:spLocks noChangeArrowheads="1"/>
          </p:cNvSpPr>
          <p:nvPr/>
        </p:nvSpPr>
        <p:spPr bwMode="auto">
          <a:xfrm>
            <a:off x="5638800" y="3657600"/>
            <a:ext cx="381000" cy="381000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lIns="92075" tIns="46038" rIns="92075" bIns="46038" anchor="ctr"/>
          <a:lstStyle/>
          <a:p>
            <a:endParaRPr lang="th-TH"/>
          </a:p>
        </p:txBody>
      </p:sp>
      <p:sp>
        <p:nvSpPr>
          <p:cNvPr id="6151" name="Notched Right Arrow 31"/>
          <p:cNvSpPr>
            <a:spLocks noChangeArrowheads="1"/>
          </p:cNvSpPr>
          <p:nvPr/>
        </p:nvSpPr>
        <p:spPr bwMode="auto">
          <a:xfrm>
            <a:off x="5638800" y="4572000"/>
            <a:ext cx="381000" cy="381000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lIns="92075" tIns="46038" rIns="92075" bIns="46038" anchor="ctr"/>
          <a:lstStyle/>
          <a:p>
            <a:endParaRPr lang="th-TH"/>
          </a:p>
        </p:txBody>
      </p:sp>
      <p:sp>
        <p:nvSpPr>
          <p:cNvPr id="6152" name="Notched Right Arrow 32"/>
          <p:cNvSpPr>
            <a:spLocks noChangeArrowheads="1"/>
          </p:cNvSpPr>
          <p:nvPr/>
        </p:nvSpPr>
        <p:spPr bwMode="auto">
          <a:xfrm>
            <a:off x="5638800" y="5486400"/>
            <a:ext cx="381000" cy="381000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lIns="92075" tIns="46038" rIns="92075" bIns="46038" anchor="ctr"/>
          <a:lstStyle/>
          <a:p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1295400"/>
            <a:ext cx="6477000" cy="762000"/>
          </a:xfrm>
        </p:spPr>
        <p:txBody>
          <a:bodyPr/>
          <a:lstStyle/>
          <a:p>
            <a:r>
              <a:rPr lang="th-TH" sz="3600" b="1" smtClean="0">
                <a:solidFill>
                  <a:srgbClr val="FFFF00"/>
                </a:solidFill>
              </a:rPr>
              <a:t>ความหมายของงบทดลอง</a:t>
            </a:r>
            <a:endParaRPr lang="en-US" sz="2000" b="1" smtClean="0">
              <a:solidFill>
                <a:srgbClr val="FFFF00"/>
              </a:solidFill>
            </a:endParaRPr>
          </a:p>
        </p:txBody>
      </p:sp>
      <p:sp>
        <p:nvSpPr>
          <p:cNvPr id="7171" name="Rectangle 43"/>
          <p:cNvSpPr>
            <a:spLocks noChangeArrowheads="1"/>
          </p:cNvSpPr>
          <p:nvPr/>
        </p:nvSpPr>
        <p:spPr bwMode="gray">
          <a:xfrm rot="-5400000">
            <a:off x="3686175" y="885825"/>
            <a:ext cx="184785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92075" tIns="46038" rIns="92075" bIns="46038" anchor="ctr">
            <a:spAutoFit/>
          </a:bodyPr>
          <a:lstStyle/>
          <a:p>
            <a:pPr indent="457200" algn="l"/>
            <a:r>
              <a:rPr lang="th-TH" sz="36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หมายถึง งบที่จัดทำเพื่อพิสูจน์ความถูกต้องของการบันทึกบัญชีจากสมุดรายวันทั่วไปผ่านไปบัญชีแยกประเภท</a:t>
            </a:r>
            <a:endParaRPr lang="th-TH" sz="4000" b="1">
              <a:ea typeface="Cordia New" pitchFamily="34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h-TH" b="1" smtClean="0">
                <a:latin typeface="Angsana New" pitchFamily="18" charset="-34"/>
                <a:cs typeface="Angsana New" pitchFamily="18" charset="-34"/>
              </a:rPr>
              <a:t>การหายอดคงเหลือด้วยดินสอ  </a:t>
            </a:r>
            <a:r>
              <a:rPr lang="en-US" b="1" smtClean="0"/>
              <a:t>Pencil  Footing</a:t>
            </a:r>
          </a:p>
        </p:txBody>
      </p:sp>
      <p:pic>
        <p:nvPicPr>
          <p:cNvPr id="8195" name="Picture 11" descr="a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371600"/>
            <a:ext cx="47244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8" name="Text Box 12"/>
          <p:cNvSpPr txBox="1">
            <a:spLocks noChangeArrowheads="1"/>
          </p:cNvSpPr>
          <p:nvPr/>
        </p:nvSpPr>
        <p:spPr bwMode="black">
          <a:xfrm>
            <a:off x="914400" y="1981200"/>
            <a:ext cx="1905000" cy="184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th-TH" sz="2000" b="1" dirty="0">
                <a:latin typeface="Angsana New" pitchFamily="18" charset="-34"/>
                <a:cs typeface="Angsana New" pitchFamily="18" charset="-34"/>
              </a:rPr>
              <a:t>หาผลรวมของด้านเดบิต  และผลรวมของด้านเครดิต  แล้วเขียนด้วยดินสอดำไว้ใต้</a:t>
            </a:r>
            <a:r>
              <a:rPr lang="en-US" sz="2000" b="1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2000" b="1" dirty="0">
                <a:latin typeface="Angsana New" pitchFamily="18" charset="-34"/>
                <a:cs typeface="Angsana New" pitchFamily="18" charset="-34"/>
              </a:rPr>
              <a:t>บรรทัด</a:t>
            </a:r>
            <a:r>
              <a:rPr lang="en-US" sz="2000" b="1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2000" b="1" dirty="0">
                <a:latin typeface="Angsana New" pitchFamily="18" charset="-34"/>
                <a:cs typeface="Angsana New" pitchFamily="18" charset="-34"/>
              </a:rPr>
              <a:t>สุดท้ายของแต่ละด้าน</a:t>
            </a:r>
            <a:endParaRPr lang="en-US" sz="2000" b="1" dirty="0">
              <a:latin typeface="Angsana New" pitchFamily="18" charset="-34"/>
              <a:cs typeface="Angsana New" pitchFamily="18" charset="-34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defRPr/>
            </a:pPr>
            <a:endParaRPr lang="en-US" sz="1200" b="1" dirty="0">
              <a:latin typeface="Arial" charset="0"/>
            </a:endParaRPr>
          </a:p>
        </p:txBody>
      </p:sp>
      <p:sp>
        <p:nvSpPr>
          <p:cNvPr id="8197" name="Text Box 13"/>
          <p:cNvSpPr txBox="1">
            <a:spLocks noChangeArrowheads="1"/>
          </p:cNvSpPr>
          <p:nvPr/>
        </p:nvSpPr>
        <p:spPr bwMode="black">
          <a:xfrm>
            <a:off x="5181600" y="5562600"/>
            <a:ext cx="21891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20650" indent="-1206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th-TH" sz="2000" b="1">
                <a:latin typeface="Angsana New" pitchFamily="18" charset="-34"/>
                <a:cs typeface="Angsana New" pitchFamily="18" charset="-34"/>
              </a:rPr>
              <a:t>   กรณีบัญชีแยกประเภทมี</a:t>
            </a:r>
          </a:p>
          <a:p>
            <a:pPr algn="l" eaLnBrk="1" hangingPunct="1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th-TH" sz="2000" b="1">
                <a:latin typeface="Angsana New" pitchFamily="18" charset="-34"/>
                <a:cs typeface="Angsana New" pitchFamily="18" charset="-34"/>
              </a:rPr>
              <a:t>   รายการเดียวไม่ต้องรวม</a:t>
            </a:r>
            <a:endParaRPr lang="en-US" sz="2000" b="1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198" name="Text Box 14"/>
          <p:cNvSpPr txBox="1">
            <a:spLocks noChangeArrowheads="1"/>
          </p:cNvSpPr>
          <p:nvPr/>
        </p:nvSpPr>
        <p:spPr bwMode="black">
          <a:xfrm>
            <a:off x="838200" y="4800600"/>
            <a:ext cx="22860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/>
            <a:r>
              <a:rPr lang="th-TH" sz="1200"/>
              <a:t> </a:t>
            </a:r>
            <a:r>
              <a:rPr lang="th-TH" sz="2000" b="1">
                <a:latin typeface="Angsana New" pitchFamily="18" charset="-34"/>
                <a:cs typeface="Angsana New" pitchFamily="18" charset="-34"/>
              </a:rPr>
              <a:t>เขียนผลต่างที่คำนวณได้จาก</a:t>
            </a:r>
          </a:p>
          <a:p>
            <a:pPr algn="l" eaLnBrk="1" hangingPunct="1"/>
            <a:r>
              <a:rPr lang="th-TH" sz="2000" b="1">
                <a:latin typeface="Angsana New" pitchFamily="18" charset="-34"/>
                <a:cs typeface="Angsana New" pitchFamily="18" charset="-34"/>
              </a:rPr>
              <a:t>ข้อ  </a:t>
            </a:r>
            <a:r>
              <a:rPr lang="en-US" sz="2000" b="1">
                <a:latin typeface="Angsana New" pitchFamily="18" charset="-34"/>
                <a:cs typeface="Angsana New" pitchFamily="18" charset="-34"/>
              </a:rPr>
              <a:t>2  </a:t>
            </a:r>
            <a:r>
              <a:rPr lang="th-TH" sz="2000" b="1">
                <a:latin typeface="Angsana New" pitchFamily="18" charset="-34"/>
                <a:cs typeface="Angsana New" pitchFamily="18" charset="-34"/>
              </a:rPr>
              <a:t>ไว้ทางด้านที่มากกว่า </a:t>
            </a:r>
          </a:p>
          <a:p>
            <a:pPr algn="l" eaLnBrk="1" hangingPunct="1"/>
            <a:r>
              <a:rPr lang="th-TH" sz="2000" b="1">
                <a:latin typeface="Angsana New" pitchFamily="18" charset="-34"/>
                <a:cs typeface="Angsana New" pitchFamily="18" charset="-34"/>
              </a:rPr>
              <a:t> ในช่องรายการยกเว้นบัญชีที่มีผลรวมเดบิต เท่ากับเครดิต </a:t>
            </a:r>
          </a:p>
          <a:p>
            <a:pPr algn="l" eaLnBrk="1" hangingPunct="1"/>
            <a:r>
              <a:rPr lang="th-TH" sz="2000" b="1">
                <a:latin typeface="Angsana New" pitchFamily="18" charset="-34"/>
                <a:cs typeface="Angsana New" pitchFamily="18" charset="-34"/>
              </a:rPr>
              <a:t> ไม่ต้องเขียน</a:t>
            </a:r>
            <a:endParaRPr lang="en-US" sz="2000" b="1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199" name="Text Box 15"/>
          <p:cNvSpPr txBox="1">
            <a:spLocks noChangeArrowheads="1"/>
          </p:cNvSpPr>
          <p:nvPr/>
        </p:nvSpPr>
        <p:spPr bwMode="black">
          <a:xfrm>
            <a:off x="6248400" y="3124200"/>
            <a:ext cx="2438400" cy="114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20650" indent="-1206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th-TH" sz="2000" b="1">
                <a:latin typeface="Angsana New" pitchFamily="18" charset="-34"/>
                <a:cs typeface="Angsana New" pitchFamily="18" charset="-34"/>
              </a:rPr>
              <a:t>หาผลต่าง </a:t>
            </a:r>
            <a:r>
              <a:rPr lang="en-US" sz="2000" b="1">
                <a:latin typeface="Angsana New" pitchFamily="18" charset="-34"/>
                <a:cs typeface="Angsana New" pitchFamily="18" charset="-34"/>
              </a:rPr>
              <a:t>(</a:t>
            </a:r>
            <a:r>
              <a:rPr lang="th-TH" sz="2000" b="1">
                <a:latin typeface="Angsana New" pitchFamily="18" charset="-34"/>
                <a:cs typeface="Angsana New" pitchFamily="18" charset="-34"/>
              </a:rPr>
              <a:t>ลบ</a:t>
            </a:r>
            <a:r>
              <a:rPr lang="en-US" sz="2000" b="1">
                <a:latin typeface="Angsana New" pitchFamily="18" charset="-34"/>
                <a:cs typeface="Angsana New" pitchFamily="18" charset="-34"/>
              </a:rPr>
              <a:t>)  </a:t>
            </a:r>
            <a:r>
              <a:rPr lang="th-TH" sz="2000" b="1">
                <a:latin typeface="Angsana New" pitchFamily="18" charset="-34"/>
                <a:cs typeface="Angsana New" pitchFamily="18" charset="-34"/>
              </a:rPr>
              <a:t>กันระหว่าง</a:t>
            </a:r>
          </a:p>
          <a:p>
            <a:pPr algn="l" eaLnBrk="1" hangingPunct="1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th-TH" sz="2000" b="1">
                <a:latin typeface="Angsana New" pitchFamily="18" charset="-34"/>
                <a:cs typeface="Angsana New" pitchFamily="18" charset="-34"/>
              </a:rPr>
              <a:t>ผลรวมด้านเดบิตและผลรวมด้าน</a:t>
            </a:r>
          </a:p>
          <a:p>
            <a:pPr algn="l" eaLnBrk="1" hangingPunct="1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th-TH" sz="2000" b="1">
                <a:latin typeface="Angsana New" pitchFamily="18" charset="-34"/>
                <a:cs typeface="Angsana New" pitchFamily="18" charset="-34"/>
              </a:rPr>
              <a:t>เครดิต</a:t>
            </a:r>
            <a:endParaRPr lang="en-US" sz="2000" b="1">
              <a:latin typeface="Angsana New" pitchFamily="18" charset="-34"/>
              <a:cs typeface="Angsana New" pitchFamily="18" charset="-34"/>
            </a:endParaRPr>
          </a:p>
          <a:p>
            <a:pPr algn="l" eaLnBrk="1" hangingPunct="1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en-US" sz="11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4267200" cy="762000"/>
          </a:xfrm>
        </p:spPr>
        <p:txBody>
          <a:bodyPr/>
          <a:lstStyle/>
          <a:p>
            <a:r>
              <a:rPr lang="th-TH" sz="3600" b="1" smtClean="0">
                <a:solidFill>
                  <a:srgbClr val="FFFF00"/>
                </a:solidFill>
              </a:rPr>
              <a:t>แบบฟอร์มงบทดลอง</a:t>
            </a:r>
            <a:endParaRPr lang="en-US" sz="2000" b="1" smtClean="0">
              <a:solidFill>
                <a:srgbClr val="FFFF0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838200" y="2286000"/>
          <a:ext cx="7315200" cy="4348163"/>
        </p:xfrm>
        <a:graphic>
          <a:graphicData uri="http://schemas.openxmlformats.org/drawingml/2006/table">
            <a:tbl>
              <a:tblPr/>
              <a:tblGrid>
                <a:gridCol w="3527425"/>
                <a:gridCol w="730250"/>
                <a:gridCol w="1044575"/>
                <a:gridCol w="498475"/>
                <a:gridCol w="1069975"/>
                <a:gridCol w="444500"/>
              </a:tblGrid>
              <a:tr h="30480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ngsanaUPC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ngsanaUPC" pitchFamily="18" charset="-34"/>
                          <a:ea typeface="Cordia New" pitchFamily="34" charset="-34"/>
                          <a:cs typeface="Angsana New" pitchFamily="18" charset="-34"/>
                        </a:rPr>
                        <a:t>ชื่อบัญชี  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ngsanaUPC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9D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ngsanaUPC" pitchFamily="18" charset="-34"/>
                          <a:ea typeface="Cordia New" pitchFamily="34" charset="-34"/>
                          <a:cs typeface="Angsana New" pitchFamily="18" charset="-34"/>
                        </a:rPr>
                        <a:t>เลขที่บัญชี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ngsanaUPC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ngsanaUPC" pitchFamily="18" charset="-34"/>
                          <a:ea typeface="Cordia New" pitchFamily="34" charset="-34"/>
                          <a:cs typeface="Angsana New" pitchFamily="18" charset="-34"/>
                        </a:rPr>
                        <a:t>เดบิต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ngsanaUPC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ngsanaUPC" pitchFamily="18" charset="-34"/>
                          <a:ea typeface="Cordia New" pitchFamily="34" charset="-34"/>
                          <a:cs typeface="Angsana New" pitchFamily="18" charset="-34"/>
                        </a:rPr>
                        <a:t>เครดิต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ngsanaUPC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4290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ngsanaUPC" pitchFamily="18" charset="-34"/>
                          <a:ea typeface="Cordia New" pitchFamily="34" charset="-34"/>
                          <a:cs typeface="Angsana New" pitchFamily="18" charset="-34"/>
                        </a:rPr>
                        <a:t>บาท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ngsanaUPC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587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ngsanaUPC" pitchFamily="18" charset="-34"/>
                          <a:ea typeface="Cordia New" pitchFamily="34" charset="-34"/>
                          <a:cs typeface="Angsana New" pitchFamily="18" charset="-34"/>
                        </a:rPr>
                        <a:t>สต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ngsana New" pitchFamily="18" charset="-34"/>
                          <a:ea typeface="Cordia New" pitchFamily="34" charset="-34"/>
                          <a:cs typeface="Angsana New" pitchFamily="18" charset="-34"/>
                        </a:rPr>
                        <a:t>.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ngsanaUPC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ngsanaUPC" pitchFamily="18" charset="-34"/>
                          <a:ea typeface="Cordia New" pitchFamily="34" charset="-34"/>
                          <a:cs typeface="Angsana New" pitchFamily="18" charset="-34"/>
                        </a:rPr>
                        <a:t>บาท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ngsanaUPC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587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ngsanaUPC" pitchFamily="18" charset="-34"/>
                          <a:ea typeface="Cordia New" pitchFamily="34" charset="-34"/>
                          <a:cs typeface="Angsana New" pitchFamily="18" charset="-34"/>
                        </a:rPr>
                        <a:t>สต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ngsana New" pitchFamily="18" charset="-34"/>
                          <a:ea typeface="Cordia New" pitchFamily="34" charset="-34"/>
                          <a:cs typeface="Angsana New" pitchFamily="18" charset="-34"/>
                        </a:rPr>
                        <a:t>.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ngsanaUPC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9D9"/>
                    </a:solidFill>
                  </a:tcPr>
                </a:tc>
              </a:tr>
              <a:tr h="301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01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01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01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01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01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01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01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01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01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01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82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9322" name="Rectangle 1"/>
          <p:cNvSpPr>
            <a:spLocks noChangeArrowheads="1"/>
          </p:cNvSpPr>
          <p:nvPr/>
        </p:nvSpPr>
        <p:spPr bwMode="gray">
          <a:xfrm rot="-5400000">
            <a:off x="3963193" y="-1677193"/>
            <a:ext cx="1293813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92075" tIns="46038" rIns="92075" bIns="46038" anchor="ctr">
            <a:spAutoFit/>
          </a:bodyPr>
          <a:lstStyle/>
          <a:p>
            <a:r>
              <a:rPr lang="th-TH" sz="2400" b="1">
                <a:solidFill>
                  <a:srgbClr val="FFFF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ชื่อกิจการ   </a:t>
            </a:r>
            <a:endParaRPr lang="en-US" sz="1100" b="1">
              <a:solidFill>
                <a:srgbClr val="FFFF00"/>
              </a:solidFill>
              <a:latin typeface="Angsana New" pitchFamily="18" charset="-34"/>
              <a:ea typeface="Cordia New" pitchFamily="34" charset="-34"/>
              <a:cs typeface="Angsana New" pitchFamily="18" charset="-34"/>
            </a:endParaRPr>
          </a:p>
          <a:p>
            <a:pPr eaLnBrk="0" hangingPunct="0"/>
            <a:r>
              <a:rPr lang="th-TH" sz="2400" b="1">
                <a:solidFill>
                  <a:srgbClr val="FFFF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งบทดลอง  </a:t>
            </a:r>
            <a:endParaRPr lang="en-US" sz="1100" b="1">
              <a:solidFill>
                <a:srgbClr val="FFFF00"/>
              </a:solidFill>
              <a:latin typeface="Angsana New" pitchFamily="18" charset="-34"/>
              <a:cs typeface="Angsana New" pitchFamily="18" charset="-34"/>
            </a:endParaRPr>
          </a:p>
          <a:p>
            <a:pPr eaLnBrk="0" hangingPunct="0"/>
            <a:r>
              <a:rPr lang="th-TH" sz="2400" b="1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เมื่อวันที่……………เดือน…………….พ.ศ…………….  </a:t>
            </a:r>
            <a:endParaRPr lang="th-TH" sz="2800" b="1">
              <a:solidFill>
                <a:srgbClr val="FFFF00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4191000" cy="762000"/>
          </a:xfrm>
        </p:spPr>
        <p:txBody>
          <a:bodyPr/>
          <a:lstStyle/>
          <a:p>
            <a:r>
              <a:rPr lang="th-TH" sz="3600" b="1" smtClean="0">
                <a:solidFill>
                  <a:srgbClr val="FFFF00"/>
                </a:solidFill>
              </a:rPr>
              <a:t>ประโยชน์ของงบทดลอง</a:t>
            </a:r>
            <a:endParaRPr lang="en-US" sz="2000" b="1" smtClean="0">
              <a:solidFill>
                <a:srgbClr val="FFFF00"/>
              </a:solidFill>
            </a:endParaRPr>
          </a:p>
        </p:txBody>
      </p:sp>
      <p:sp>
        <p:nvSpPr>
          <p:cNvPr id="10243" name="Rectangle 1"/>
          <p:cNvSpPr>
            <a:spLocks noChangeArrowheads="1"/>
          </p:cNvSpPr>
          <p:nvPr/>
        </p:nvSpPr>
        <p:spPr bwMode="gray">
          <a:xfrm rot="-5400000">
            <a:off x="2155825" y="812800"/>
            <a:ext cx="4679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92075" tIns="46038" rIns="92075" bIns="46038" anchor="ctr">
            <a:spAutoFit/>
          </a:bodyPr>
          <a:lstStyle/>
          <a:p>
            <a:pPr algn="l"/>
            <a:r>
              <a:rPr lang="en-US" sz="32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         1</a:t>
            </a:r>
            <a:r>
              <a:rPr lang="en-US" sz="36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.  </a:t>
            </a:r>
            <a:r>
              <a:rPr lang="th-TH" sz="36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พิสูจน์ความถูกต้องของการลงบัญชีแยกประเภทตามหลักการบัญชีคู่ว่าได้บันทึกรายการด้านเดบิตและด้านเครดิต  ด้วยจำนวนเงินที่เท่ากันหรือไม่</a:t>
            </a:r>
            <a:endParaRPr lang="en-US" sz="1600" b="1">
              <a:latin typeface="Angsana New" pitchFamily="18" charset="-34"/>
              <a:ea typeface="Cordia New" pitchFamily="34" charset="-34"/>
              <a:cs typeface="Angsana New" pitchFamily="18" charset="-34"/>
            </a:endParaRPr>
          </a:p>
          <a:p>
            <a:pPr algn="l" eaLnBrk="0" hangingPunct="0"/>
            <a:r>
              <a:rPr lang="en-US" sz="36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        2.  </a:t>
            </a:r>
            <a:r>
              <a:rPr lang="th-TH" sz="36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ช่วยในการตรวจสอบหาข้อผิดพลาดในการบันทึกบัญชี</a:t>
            </a:r>
            <a:endParaRPr lang="en-US" sz="1600" b="1">
              <a:latin typeface="Angsana New" pitchFamily="18" charset="-34"/>
              <a:cs typeface="Angsana New" pitchFamily="18" charset="-34"/>
            </a:endParaRPr>
          </a:p>
          <a:p>
            <a:pPr algn="l" eaLnBrk="0" hangingPunct="0"/>
            <a:r>
              <a:rPr lang="en-US" sz="3600" b="1">
                <a:latin typeface="Angsana New" pitchFamily="18" charset="-34"/>
                <a:cs typeface="Angsana New" pitchFamily="18" charset="-34"/>
              </a:rPr>
              <a:t>        3.  </a:t>
            </a:r>
            <a:r>
              <a:rPr lang="th-TH" sz="3600" b="1">
                <a:latin typeface="Angsana New" pitchFamily="18" charset="-34"/>
                <a:cs typeface="Angsana New" pitchFamily="18" charset="-34"/>
              </a:rPr>
              <a:t>ใช้เป็นหลักในการเตรียมจัดทำงบการเงิน  คืองบกำไรขาดทุน   และงบดุลในวันสิ้นรอบระยะเวลาบัญชี</a:t>
            </a:r>
            <a:endParaRPr lang="en-US" sz="1600" b="1">
              <a:latin typeface="Angsana New" pitchFamily="18" charset="-34"/>
              <a:cs typeface="Angsana New" pitchFamily="18" charset="-34"/>
            </a:endParaRPr>
          </a:p>
          <a:p>
            <a:pPr algn="l" eaLnBrk="0" hangingPunct="0"/>
            <a:endParaRPr lang="en-US" sz="4000" b="1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d_knot_blue_v2">
  <a:themeElements>
    <a:clrScheme name="3d_knot_blue_v2 3">
      <a:dk1>
        <a:srgbClr val="000066"/>
      </a:dk1>
      <a:lt1>
        <a:srgbClr val="FFFFFF"/>
      </a:lt1>
      <a:dk2>
        <a:srgbClr val="000099"/>
      </a:dk2>
      <a:lt2>
        <a:srgbClr val="CCFFFF"/>
      </a:lt2>
      <a:accent1>
        <a:srgbClr val="3366CC"/>
      </a:accent1>
      <a:accent2>
        <a:srgbClr val="00B000"/>
      </a:accent2>
      <a:accent3>
        <a:srgbClr val="AAAACA"/>
      </a:accent3>
      <a:accent4>
        <a:srgbClr val="DADADA"/>
      </a:accent4>
      <a:accent5>
        <a:srgbClr val="ADB8E2"/>
      </a:accent5>
      <a:accent6>
        <a:srgbClr val="009F00"/>
      </a:accent6>
      <a:hlink>
        <a:srgbClr val="66CCFF"/>
      </a:hlink>
      <a:folHlink>
        <a:srgbClr val="FFE701"/>
      </a:folHlink>
    </a:clrScheme>
    <a:fontScheme name="3d_knot_blue_v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accent1">
                <a:gamma/>
                <a:shade val="24314"/>
                <a:invGamma/>
              </a:schemeClr>
            </a:gs>
            <a:gs pos="100000">
              <a:schemeClr val="accent1"/>
            </a:gs>
          </a:gsLst>
          <a:lin ang="2700000" scaled="1"/>
        </a:gradFill>
        <a:ln w="317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eaVert" wrap="none" lIns="92075" tIns="46038" rIns="92075" bIns="46038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accent1">
                <a:gamma/>
                <a:shade val="24314"/>
                <a:invGamma/>
              </a:schemeClr>
            </a:gs>
            <a:gs pos="100000">
              <a:schemeClr val="accent1"/>
            </a:gs>
          </a:gsLst>
          <a:lin ang="2700000" scaled="1"/>
        </a:gradFill>
        <a:ln w="317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eaVert" wrap="none" lIns="92075" tIns="46038" rIns="92075" bIns="46038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3d_knot_blue_v2 1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d_knot_blue_v2 2">
        <a:dk1>
          <a:srgbClr val="004644"/>
        </a:dk1>
        <a:lt1>
          <a:srgbClr val="FFFFFF"/>
        </a:lt1>
        <a:dk2>
          <a:srgbClr val="006666"/>
        </a:dk2>
        <a:lt2>
          <a:srgbClr val="FFFF99"/>
        </a:lt2>
        <a:accent1>
          <a:srgbClr val="50965C"/>
        </a:accent1>
        <a:accent2>
          <a:srgbClr val="6D6FC7"/>
        </a:accent2>
        <a:accent3>
          <a:srgbClr val="AAB8B8"/>
        </a:accent3>
        <a:accent4>
          <a:srgbClr val="DADADA"/>
        </a:accent4>
        <a:accent5>
          <a:srgbClr val="B3C9B5"/>
        </a:accent5>
        <a:accent6>
          <a:srgbClr val="6264B4"/>
        </a:accent6>
        <a:hlink>
          <a:srgbClr val="0099CC"/>
        </a:hlink>
        <a:folHlink>
          <a:srgbClr val="71D03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d_knot_blue_v2 3">
        <a:dk1>
          <a:srgbClr val="0000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3d_knot_blue_v2</Template>
  <TotalTime>51</TotalTime>
  <Words>416</Words>
  <Application>Microsoft Office PowerPoint</Application>
  <PresentationFormat>On-screen Show (4:3)</PresentationFormat>
  <Paragraphs>54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Angsana New</vt:lpstr>
      <vt:lpstr>Cordia New</vt:lpstr>
      <vt:lpstr>AngsanaUPC</vt:lpstr>
      <vt:lpstr>3d_knot_blue_v2</vt:lpstr>
      <vt:lpstr>PowerPoint Presentation</vt:lpstr>
      <vt:lpstr>สาระการเรียนรู้</vt:lpstr>
      <vt:lpstr>ยอดดุลเดบิตและยอดดุลเครดิต</vt:lpstr>
      <vt:lpstr>ยอดดุลเดบิตและยอดดุลเครดิต</vt:lpstr>
      <vt:lpstr>ความหมายของงบทดลอง</vt:lpstr>
      <vt:lpstr>การหายอดคงเหลือด้วยดินสอ  Pencil  Footing</vt:lpstr>
      <vt:lpstr>แบบฟอร์มงบทดลอง</vt:lpstr>
      <vt:lpstr>ประโยชน์ของงบทดลอง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nattaya</dc:creator>
  <cp:lastModifiedBy>COMPUTER</cp:lastModifiedBy>
  <cp:revision>12</cp:revision>
  <dcterms:created xsi:type="dcterms:W3CDTF">2012-01-13T15:10:28Z</dcterms:created>
  <dcterms:modified xsi:type="dcterms:W3CDTF">2013-06-04T04:23:34Z</dcterms:modified>
</cp:coreProperties>
</file>