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9" r:id="rId3"/>
    <p:sldId id="266" r:id="rId4"/>
    <p:sldId id="258" r:id="rId5"/>
    <p:sldId id="278" r:id="rId6"/>
    <p:sldId id="280" r:id="rId7"/>
    <p:sldId id="279" r:id="rId8"/>
    <p:sldId id="281" r:id="rId9"/>
    <p:sldId id="282" r:id="rId10"/>
    <p:sldId id="283" r:id="rId11"/>
    <p:sldId id="284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276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FFFFFF"/>
    <a:srgbClr val="692A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49" autoAdjust="0"/>
    <p:restoredTop sz="94660"/>
  </p:normalViewPr>
  <p:slideViewPr>
    <p:cSldViewPr>
      <p:cViewPr varScale="1">
        <p:scale>
          <a:sx n="104" d="100"/>
          <a:sy n="104" d="100"/>
        </p:scale>
        <p:origin x="-1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7BCA232-A655-4782-9455-C4351C0FBF3A}" type="datetimeFigureOut">
              <a:rPr lang="en-US"/>
              <a:pPr>
                <a:defRPr/>
              </a:pPr>
              <a:t>6/4/2013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D75227A-32C7-42EE-981E-E2A7A9822D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7094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9"/>
          <p:cNvGrpSpPr>
            <a:grpSpLocks/>
          </p:cNvGrpSpPr>
          <p:nvPr userDrawn="1"/>
        </p:nvGrpSpPr>
        <p:grpSpPr bwMode="auto">
          <a:xfrm>
            <a:off x="-6350" y="4724400"/>
            <a:ext cx="9144000" cy="2133600"/>
            <a:chOff x="0" y="2976"/>
            <a:chExt cx="5760" cy="1344"/>
          </a:xfrm>
        </p:grpSpPr>
        <p:sp>
          <p:nvSpPr>
            <p:cNvPr id="5" name="Rectangle 110"/>
            <p:cNvSpPr>
              <a:spLocks noChangeArrowheads="1"/>
            </p:cNvSpPr>
            <p:nvPr/>
          </p:nvSpPr>
          <p:spPr bwMode="ltGray">
            <a:xfrm>
              <a:off x="53" y="2976"/>
              <a:ext cx="5666" cy="1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" name="Rectangle 111"/>
            <p:cNvSpPr>
              <a:spLocks noChangeArrowheads="1"/>
            </p:cNvSpPr>
            <p:nvPr/>
          </p:nvSpPr>
          <p:spPr bwMode="ltGray">
            <a:xfrm>
              <a:off x="0" y="2976"/>
              <a:ext cx="5760" cy="227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cs typeface="+mn-cs"/>
              </a:endParaRPr>
            </a:p>
          </p:txBody>
        </p:sp>
      </p:grpSp>
      <p:sp>
        <p:nvSpPr>
          <p:cNvPr id="7" name="Rectangle 112"/>
          <p:cNvSpPr>
            <a:spLocks noChangeArrowheads="1"/>
          </p:cNvSpPr>
          <p:nvPr userDrawn="1"/>
        </p:nvSpPr>
        <p:spPr bwMode="ltGray">
          <a:xfrm>
            <a:off x="-6350" y="0"/>
            <a:ext cx="9144000" cy="2205038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+mn-cs"/>
            </a:endParaRPr>
          </a:p>
        </p:txBody>
      </p:sp>
      <p:grpSp>
        <p:nvGrpSpPr>
          <p:cNvPr id="8" name="Group 113"/>
          <p:cNvGrpSpPr>
            <a:grpSpLocks/>
          </p:cNvGrpSpPr>
          <p:nvPr userDrawn="1"/>
        </p:nvGrpSpPr>
        <p:grpSpPr bwMode="auto">
          <a:xfrm>
            <a:off x="-6350" y="0"/>
            <a:ext cx="9150350" cy="6859588"/>
            <a:chOff x="0" y="0"/>
            <a:chExt cx="5764" cy="4321"/>
          </a:xfrm>
        </p:grpSpPr>
        <p:sp>
          <p:nvSpPr>
            <p:cNvPr id="9" name="AutoShape 114"/>
            <p:cNvSpPr>
              <a:spLocks noChangeArrowheads="1"/>
            </p:cNvSpPr>
            <p:nvPr userDrawn="1"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" name="Freeform 115"/>
            <p:cNvSpPr>
              <a:spLocks/>
            </p:cNvSpPr>
            <p:nvPr userDrawn="1"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1" name="Freeform 116"/>
            <p:cNvSpPr>
              <a:spLocks/>
            </p:cNvSpPr>
            <p:nvPr userDrawn="1"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5 w 243"/>
                <a:gd name="T1" fmla="*/ 335 h 336"/>
                <a:gd name="T2" fmla="*/ 124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2" name="Freeform 117"/>
            <p:cNvSpPr>
              <a:spLocks/>
            </p:cNvSpPr>
            <p:nvPr userDrawn="1"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73 w 232"/>
                <a:gd name="T1" fmla="*/ 0 h 290"/>
                <a:gd name="T2" fmla="*/ 195 w 232"/>
                <a:gd name="T3" fmla="*/ 144 h 290"/>
                <a:gd name="T4" fmla="*/ 117 w 232"/>
                <a:gd name="T5" fmla="*/ 253 h 290"/>
                <a:gd name="T6" fmla="*/ 0 w 232"/>
                <a:gd name="T7" fmla="*/ 290 h 290"/>
                <a:gd name="T8" fmla="*/ 276 w 232"/>
                <a:gd name="T9" fmla="*/ 287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3" name="Freeform 118"/>
            <p:cNvSpPr>
              <a:spLocks/>
            </p:cNvSpPr>
            <p:nvPr userDrawn="1"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14" name="Oval 119"/>
          <p:cNvSpPr>
            <a:spLocks noChangeArrowheads="1"/>
          </p:cNvSpPr>
          <p:nvPr userDrawn="1"/>
        </p:nvSpPr>
        <p:spPr bwMode="gray">
          <a:xfrm>
            <a:off x="7950200" y="184467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5" name="Oval 120"/>
          <p:cNvSpPr>
            <a:spLocks noChangeArrowheads="1"/>
          </p:cNvSpPr>
          <p:nvPr userDrawn="1"/>
        </p:nvSpPr>
        <p:spPr bwMode="gray">
          <a:xfrm>
            <a:off x="8310563" y="184467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6" name="Oval 121"/>
          <p:cNvSpPr>
            <a:spLocks noChangeArrowheads="1"/>
          </p:cNvSpPr>
          <p:nvPr userDrawn="1"/>
        </p:nvSpPr>
        <p:spPr bwMode="gray">
          <a:xfrm>
            <a:off x="8670925" y="184467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pic>
        <p:nvPicPr>
          <p:cNvPr id="17" name="Picture 122" descr="m_0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0" b="37729"/>
          <a:stretch>
            <a:fillRect/>
          </a:stretch>
        </p:blipFill>
        <p:spPr bwMode="ltGray">
          <a:xfrm>
            <a:off x="73025" y="2257425"/>
            <a:ext cx="9001125" cy="242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1524000"/>
            <a:ext cx="6705600" cy="609600"/>
          </a:xfrm>
        </p:spPr>
        <p:txBody>
          <a:bodyPr/>
          <a:lstStyle>
            <a:lvl1pPr algn="ctr"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524000" y="5334000"/>
            <a:ext cx="64008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481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9"/>
          <p:cNvGrpSpPr>
            <a:grpSpLocks/>
          </p:cNvGrpSpPr>
          <p:nvPr/>
        </p:nvGrpSpPr>
        <p:grpSpPr bwMode="auto">
          <a:xfrm>
            <a:off x="31750" y="1196975"/>
            <a:ext cx="9112250" cy="5661025"/>
            <a:chOff x="20" y="663"/>
            <a:chExt cx="5740" cy="3657"/>
          </a:xfrm>
        </p:grpSpPr>
        <p:sp>
          <p:nvSpPr>
            <p:cNvPr id="5" name="Rectangle 90"/>
            <p:cNvSpPr>
              <a:spLocks noChangeArrowheads="1"/>
            </p:cNvSpPr>
            <p:nvPr/>
          </p:nvSpPr>
          <p:spPr bwMode="ltGray">
            <a:xfrm>
              <a:off x="20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" name="Rectangle 91"/>
            <p:cNvSpPr>
              <a:spLocks noChangeArrowheads="1"/>
            </p:cNvSpPr>
            <p:nvPr/>
          </p:nvSpPr>
          <p:spPr bwMode="ltGray">
            <a:xfrm>
              <a:off x="5602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graphicFrame>
        <p:nvGraphicFramePr>
          <p:cNvPr id="7" name="Object 92"/>
          <p:cNvGraphicFramePr>
            <a:graphicFrameLocks noChangeAspect="1"/>
          </p:cNvGraphicFramePr>
          <p:nvPr/>
        </p:nvGraphicFramePr>
        <p:xfrm>
          <a:off x="0" y="0"/>
          <a:ext cx="9144000" cy="126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6" name="Image" r:id="rId3" imgW="3120894" imgH="560501" progId="">
                  <p:embed/>
                </p:oleObj>
              </mc:Choice>
              <mc:Fallback>
                <p:oleObj name="Image" r:id="rId3" imgW="3120894" imgH="56050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ltGray">
                      <a:xfrm>
                        <a:off x="0" y="0"/>
                        <a:ext cx="9144000" cy="1268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2B2B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93"/>
          <p:cNvSpPr>
            <a:spLocks noChangeArrowheads="1"/>
          </p:cNvSpPr>
          <p:nvPr/>
        </p:nvSpPr>
        <p:spPr bwMode="ltGray">
          <a:xfrm>
            <a:off x="0" y="6453188"/>
            <a:ext cx="9109075" cy="40481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grpSp>
        <p:nvGrpSpPr>
          <p:cNvPr id="9" name="Group 94"/>
          <p:cNvGrpSpPr>
            <a:grpSpLocks/>
          </p:cNvGrpSpPr>
          <p:nvPr/>
        </p:nvGrpSpPr>
        <p:grpSpPr bwMode="auto">
          <a:xfrm>
            <a:off x="0" y="0"/>
            <a:ext cx="9150350" cy="6859588"/>
            <a:chOff x="0" y="0"/>
            <a:chExt cx="5764" cy="4321"/>
          </a:xfrm>
        </p:grpSpPr>
        <p:sp>
          <p:nvSpPr>
            <p:cNvPr id="10" name="AutoShape 95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" name="Freeform 96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2" name="Freeform 97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5 w 243"/>
                <a:gd name="T1" fmla="*/ 335 h 336"/>
                <a:gd name="T2" fmla="*/ 124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3" name="Freeform 98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73 w 232"/>
                <a:gd name="T1" fmla="*/ 0 h 290"/>
                <a:gd name="T2" fmla="*/ 195 w 232"/>
                <a:gd name="T3" fmla="*/ 144 h 290"/>
                <a:gd name="T4" fmla="*/ 117 w 232"/>
                <a:gd name="T5" fmla="*/ 253 h 290"/>
                <a:gd name="T6" fmla="*/ 0 w 232"/>
                <a:gd name="T7" fmla="*/ 290 h 290"/>
                <a:gd name="T8" fmla="*/ 276 w 232"/>
                <a:gd name="T9" fmla="*/ 287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4" name="Freeform 99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DF555-E430-46A9-B67D-73B914A69D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</a:t>
            </a:r>
            <a:r>
              <a:rPr lang="en-US">
                <a:latin typeface="+mj-lt"/>
              </a:rPr>
              <a:t> </a:t>
            </a:r>
            <a:r>
              <a:rPr lang="en-US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769001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9"/>
          <p:cNvGrpSpPr>
            <a:grpSpLocks/>
          </p:cNvGrpSpPr>
          <p:nvPr/>
        </p:nvGrpSpPr>
        <p:grpSpPr bwMode="auto">
          <a:xfrm>
            <a:off x="31750" y="1196975"/>
            <a:ext cx="9112250" cy="5661025"/>
            <a:chOff x="20" y="663"/>
            <a:chExt cx="5740" cy="3657"/>
          </a:xfrm>
        </p:grpSpPr>
        <p:sp>
          <p:nvSpPr>
            <p:cNvPr id="5" name="Rectangle 90"/>
            <p:cNvSpPr>
              <a:spLocks noChangeArrowheads="1"/>
            </p:cNvSpPr>
            <p:nvPr/>
          </p:nvSpPr>
          <p:spPr bwMode="ltGray">
            <a:xfrm>
              <a:off x="20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" name="Rectangle 91"/>
            <p:cNvSpPr>
              <a:spLocks noChangeArrowheads="1"/>
            </p:cNvSpPr>
            <p:nvPr/>
          </p:nvSpPr>
          <p:spPr bwMode="ltGray">
            <a:xfrm>
              <a:off x="5602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graphicFrame>
        <p:nvGraphicFramePr>
          <p:cNvPr id="7" name="Object 92"/>
          <p:cNvGraphicFramePr>
            <a:graphicFrameLocks noChangeAspect="1"/>
          </p:cNvGraphicFramePr>
          <p:nvPr/>
        </p:nvGraphicFramePr>
        <p:xfrm>
          <a:off x="0" y="0"/>
          <a:ext cx="9144000" cy="126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0" name="Image" r:id="rId3" imgW="3120894" imgH="560501" progId="">
                  <p:embed/>
                </p:oleObj>
              </mc:Choice>
              <mc:Fallback>
                <p:oleObj name="Image" r:id="rId3" imgW="3120894" imgH="56050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ltGray">
                      <a:xfrm>
                        <a:off x="0" y="0"/>
                        <a:ext cx="9144000" cy="1268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2B2B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93"/>
          <p:cNvSpPr>
            <a:spLocks noChangeArrowheads="1"/>
          </p:cNvSpPr>
          <p:nvPr/>
        </p:nvSpPr>
        <p:spPr bwMode="ltGray">
          <a:xfrm>
            <a:off x="0" y="6453188"/>
            <a:ext cx="9109075" cy="40481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grpSp>
        <p:nvGrpSpPr>
          <p:cNvPr id="9" name="Group 94"/>
          <p:cNvGrpSpPr>
            <a:grpSpLocks/>
          </p:cNvGrpSpPr>
          <p:nvPr/>
        </p:nvGrpSpPr>
        <p:grpSpPr bwMode="auto">
          <a:xfrm>
            <a:off x="0" y="0"/>
            <a:ext cx="9150350" cy="6859588"/>
            <a:chOff x="0" y="0"/>
            <a:chExt cx="5764" cy="4321"/>
          </a:xfrm>
        </p:grpSpPr>
        <p:sp>
          <p:nvSpPr>
            <p:cNvPr id="10" name="AutoShape 95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" name="Freeform 96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2" name="Freeform 97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5 w 243"/>
                <a:gd name="T1" fmla="*/ 335 h 336"/>
                <a:gd name="T2" fmla="*/ 124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3" name="Freeform 98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73 w 232"/>
                <a:gd name="T1" fmla="*/ 0 h 290"/>
                <a:gd name="T2" fmla="*/ 195 w 232"/>
                <a:gd name="T3" fmla="*/ 144 h 290"/>
                <a:gd name="T4" fmla="*/ 117 w 232"/>
                <a:gd name="T5" fmla="*/ 253 h 290"/>
                <a:gd name="T6" fmla="*/ 0 w 232"/>
                <a:gd name="T7" fmla="*/ 290 h 290"/>
                <a:gd name="T8" fmla="*/ 276 w 232"/>
                <a:gd name="T9" fmla="*/ 287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4" name="Freeform 99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228600"/>
            <a:ext cx="211455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19125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879BD-D463-447A-8CB1-24D347CDAC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</a:t>
            </a:r>
            <a:r>
              <a:rPr lang="en-US">
                <a:latin typeface="+mj-lt"/>
              </a:rPr>
              <a:t> </a:t>
            </a:r>
            <a:r>
              <a:rPr lang="en-US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32189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9"/>
          <p:cNvGrpSpPr>
            <a:grpSpLocks/>
          </p:cNvGrpSpPr>
          <p:nvPr/>
        </p:nvGrpSpPr>
        <p:grpSpPr bwMode="auto">
          <a:xfrm>
            <a:off x="31750" y="1196975"/>
            <a:ext cx="9112250" cy="5661025"/>
            <a:chOff x="20" y="663"/>
            <a:chExt cx="5740" cy="3657"/>
          </a:xfrm>
        </p:grpSpPr>
        <p:sp>
          <p:nvSpPr>
            <p:cNvPr id="5" name="Rectangle 90"/>
            <p:cNvSpPr>
              <a:spLocks noChangeArrowheads="1"/>
            </p:cNvSpPr>
            <p:nvPr/>
          </p:nvSpPr>
          <p:spPr bwMode="ltGray">
            <a:xfrm>
              <a:off x="20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" name="Rectangle 91"/>
            <p:cNvSpPr>
              <a:spLocks noChangeArrowheads="1"/>
            </p:cNvSpPr>
            <p:nvPr/>
          </p:nvSpPr>
          <p:spPr bwMode="ltGray">
            <a:xfrm>
              <a:off x="5602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graphicFrame>
        <p:nvGraphicFramePr>
          <p:cNvPr id="7" name="Object 92"/>
          <p:cNvGraphicFramePr>
            <a:graphicFrameLocks noChangeAspect="1"/>
          </p:cNvGraphicFramePr>
          <p:nvPr/>
        </p:nvGraphicFramePr>
        <p:xfrm>
          <a:off x="0" y="0"/>
          <a:ext cx="9144000" cy="126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4" name="Image" r:id="rId3" imgW="3120894" imgH="560501" progId="">
                  <p:embed/>
                </p:oleObj>
              </mc:Choice>
              <mc:Fallback>
                <p:oleObj name="Image" r:id="rId3" imgW="3120894" imgH="56050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ltGray">
                      <a:xfrm>
                        <a:off x="0" y="0"/>
                        <a:ext cx="9144000" cy="1268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2B2B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93"/>
          <p:cNvSpPr>
            <a:spLocks noChangeArrowheads="1"/>
          </p:cNvSpPr>
          <p:nvPr/>
        </p:nvSpPr>
        <p:spPr bwMode="ltGray">
          <a:xfrm>
            <a:off x="0" y="6453188"/>
            <a:ext cx="9109075" cy="40481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grpSp>
        <p:nvGrpSpPr>
          <p:cNvPr id="9" name="Group 94"/>
          <p:cNvGrpSpPr>
            <a:grpSpLocks/>
          </p:cNvGrpSpPr>
          <p:nvPr/>
        </p:nvGrpSpPr>
        <p:grpSpPr bwMode="auto">
          <a:xfrm>
            <a:off x="0" y="0"/>
            <a:ext cx="9150350" cy="6859588"/>
            <a:chOff x="0" y="0"/>
            <a:chExt cx="5764" cy="4321"/>
          </a:xfrm>
        </p:grpSpPr>
        <p:sp>
          <p:nvSpPr>
            <p:cNvPr id="10" name="AutoShape 95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" name="Freeform 96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2" name="Freeform 97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5 w 243"/>
                <a:gd name="T1" fmla="*/ 335 h 336"/>
                <a:gd name="T2" fmla="*/ 124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3" name="Freeform 98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73 w 232"/>
                <a:gd name="T1" fmla="*/ 0 h 290"/>
                <a:gd name="T2" fmla="*/ 195 w 232"/>
                <a:gd name="T3" fmla="*/ 144 h 290"/>
                <a:gd name="T4" fmla="*/ 117 w 232"/>
                <a:gd name="T5" fmla="*/ 253 h 290"/>
                <a:gd name="T6" fmla="*/ 0 w 232"/>
                <a:gd name="T7" fmla="*/ 290 h 290"/>
                <a:gd name="T8" fmla="*/ 276 w 232"/>
                <a:gd name="T9" fmla="*/ 287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4" name="Freeform 99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28600"/>
            <a:ext cx="7315200" cy="9001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371600"/>
            <a:ext cx="8229600" cy="4876800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  <a:endParaRPr lang="en-US" noProof="0"/>
          </a:p>
        </p:txBody>
      </p:sp>
      <p:sp>
        <p:nvSpPr>
          <p:cNvPr id="1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4D1E6-A653-45C1-9210-995490005E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</a:t>
            </a:r>
            <a:r>
              <a:rPr lang="en-US">
                <a:latin typeface="+mj-lt"/>
              </a:rPr>
              <a:t> </a:t>
            </a:r>
            <a:r>
              <a:rPr lang="en-US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211496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9"/>
          <p:cNvGrpSpPr>
            <a:grpSpLocks/>
          </p:cNvGrpSpPr>
          <p:nvPr/>
        </p:nvGrpSpPr>
        <p:grpSpPr bwMode="auto">
          <a:xfrm>
            <a:off x="31750" y="1196975"/>
            <a:ext cx="9112250" cy="5661025"/>
            <a:chOff x="20" y="663"/>
            <a:chExt cx="5740" cy="3657"/>
          </a:xfrm>
        </p:grpSpPr>
        <p:sp>
          <p:nvSpPr>
            <p:cNvPr id="5" name="Rectangle 90"/>
            <p:cNvSpPr>
              <a:spLocks noChangeArrowheads="1"/>
            </p:cNvSpPr>
            <p:nvPr/>
          </p:nvSpPr>
          <p:spPr bwMode="ltGray">
            <a:xfrm>
              <a:off x="20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" name="Rectangle 91"/>
            <p:cNvSpPr>
              <a:spLocks noChangeArrowheads="1"/>
            </p:cNvSpPr>
            <p:nvPr/>
          </p:nvSpPr>
          <p:spPr bwMode="ltGray">
            <a:xfrm>
              <a:off x="5602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graphicFrame>
        <p:nvGraphicFramePr>
          <p:cNvPr id="7" name="Object 92"/>
          <p:cNvGraphicFramePr>
            <a:graphicFrameLocks noChangeAspect="1"/>
          </p:cNvGraphicFramePr>
          <p:nvPr/>
        </p:nvGraphicFramePr>
        <p:xfrm>
          <a:off x="0" y="0"/>
          <a:ext cx="9144000" cy="126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4" name="Image" r:id="rId3" imgW="3120894" imgH="560501" progId="">
                  <p:embed/>
                </p:oleObj>
              </mc:Choice>
              <mc:Fallback>
                <p:oleObj name="Image" r:id="rId3" imgW="3120894" imgH="56050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ltGray">
                      <a:xfrm>
                        <a:off x="0" y="0"/>
                        <a:ext cx="9144000" cy="1268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2B2B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93"/>
          <p:cNvSpPr>
            <a:spLocks noChangeArrowheads="1"/>
          </p:cNvSpPr>
          <p:nvPr/>
        </p:nvSpPr>
        <p:spPr bwMode="ltGray">
          <a:xfrm>
            <a:off x="0" y="6453188"/>
            <a:ext cx="9109075" cy="40481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grpSp>
        <p:nvGrpSpPr>
          <p:cNvPr id="9" name="Group 94"/>
          <p:cNvGrpSpPr>
            <a:grpSpLocks/>
          </p:cNvGrpSpPr>
          <p:nvPr/>
        </p:nvGrpSpPr>
        <p:grpSpPr bwMode="auto">
          <a:xfrm>
            <a:off x="0" y="0"/>
            <a:ext cx="9150350" cy="6859588"/>
            <a:chOff x="0" y="0"/>
            <a:chExt cx="5764" cy="4321"/>
          </a:xfrm>
        </p:grpSpPr>
        <p:sp>
          <p:nvSpPr>
            <p:cNvPr id="10" name="AutoShape 95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" name="Freeform 96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2" name="Freeform 97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5 w 243"/>
                <a:gd name="T1" fmla="*/ 335 h 336"/>
                <a:gd name="T2" fmla="*/ 124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3" name="Freeform 98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73 w 232"/>
                <a:gd name="T1" fmla="*/ 0 h 290"/>
                <a:gd name="T2" fmla="*/ 195 w 232"/>
                <a:gd name="T3" fmla="*/ 144 h 290"/>
                <a:gd name="T4" fmla="*/ 117 w 232"/>
                <a:gd name="T5" fmla="*/ 253 h 290"/>
                <a:gd name="T6" fmla="*/ 0 w 232"/>
                <a:gd name="T7" fmla="*/ 290 h 290"/>
                <a:gd name="T8" fmla="*/ 276 w 232"/>
                <a:gd name="T9" fmla="*/ 287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4" name="Freeform 99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121CC-3995-44C7-9536-E93FD40981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</a:t>
            </a:r>
            <a:r>
              <a:rPr lang="en-US">
                <a:latin typeface="+mj-lt"/>
              </a:rPr>
              <a:t> </a:t>
            </a:r>
            <a:r>
              <a:rPr lang="en-US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11800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9"/>
          <p:cNvGrpSpPr>
            <a:grpSpLocks/>
          </p:cNvGrpSpPr>
          <p:nvPr/>
        </p:nvGrpSpPr>
        <p:grpSpPr bwMode="auto">
          <a:xfrm>
            <a:off x="31750" y="1196975"/>
            <a:ext cx="9112250" cy="5661025"/>
            <a:chOff x="20" y="663"/>
            <a:chExt cx="5740" cy="3657"/>
          </a:xfrm>
        </p:grpSpPr>
        <p:sp>
          <p:nvSpPr>
            <p:cNvPr id="5" name="Rectangle 90"/>
            <p:cNvSpPr>
              <a:spLocks noChangeArrowheads="1"/>
            </p:cNvSpPr>
            <p:nvPr/>
          </p:nvSpPr>
          <p:spPr bwMode="ltGray">
            <a:xfrm>
              <a:off x="20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" name="Rectangle 91"/>
            <p:cNvSpPr>
              <a:spLocks noChangeArrowheads="1"/>
            </p:cNvSpPr>
            <p:nvPr/>
          </p:nvSpPr>
          <p:spPr bwMode="ltGray">
            <a:xfrm>
              <a:off x="5602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graphicFrame>
        <p:nvGraphicFramePr>
          <p:cNvPr id="7" name="Object 92"/>
          <p:cNvGraphicFramePr>
            <a:graphicFrameLocks noChangeAspect="1"/>
          </p:cNvGraphicFramePr>
          <p:nvPr/>
        </p:nvGraphicFramePr>
        <p:xfrm>
          <a:off x="0" y="0"/>
          <a:ext cx="9144000" cy="126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8" name="Image" r:id="rId3" imgW="3120894" imgH="560501" progId="">
                  <p:embed/>
                </p:oleObj>
              </mc:Choice>
              <mc:Fallback>
                <p:oleObj name="Image" r:id="rId3" imgW="3120894" imgH="56050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ltGray">
                      <a:xfrm>
                        <a:off x="0" y="0"/>
                        <a:ext cx="9144000" cy="1268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2B2B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93"/>
          <p:cNvSpPr>
            <a:spLocks noChangeArrowheads="1"/>
          </p:cNvSpPr>
          <p:nvPr/>
        </p:nvSpPr>
        <p:spPr bwMode="ltGray">
          <a:xfrm>
            <a:off x="0" y="6453188"/>
            <a:ext cx="9109075" cy="40481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grpSp>
        <p:nvGrpSpPr>
          <p:cNvPr id="9" name="Group 94"/>
          <p:cNvGrpSpPr>
            <a:grpSpLocks/>
          </p:cNvGrpSpPr>
          <p:nvPr/>
        </p:nvGrpSpPr>
        <p:grpSpPr bwMode="auto">
          <a:xfrm>
            <a:off x="0" y="0"/>
            <a:ext cx="9150350" cy="6859588"/>
            <a:chOff x="0" y="0"/>
            <a:chExt cx="5764" cy="4321"/>
          </a:xfrm>
        </p:grpSpPr>
        <p:sp>
          <p:nvSpPr>
            <p:cNvPr id="10" name="AutoShape 95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" name="Freeform 96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2" name="Freeform 97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5 w 243"/>
                <a:gd name="T1" fmla="*/ 335 h 336"/>
                <a:gd name="T2" fmla="*/ 124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3" name="Freeform 98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73 w 232"/>
                <a:gd name="T1" fmla="*/ 0 h 290"/>
                <a:gd name="T2" fmla="*/ 195 w 232"/>
                <a:gd name="T3" fmla="*/ 144 h 290"/>
                <a:gd name="T4" fmla="*/ 117 w 232"/>
                <a:gd name="T5" fmla="*/ 253 h 290"/>
                <a:gd name="T6" fmla="*/ 0 w 232"/>
                <a:gd name="T7" fmla="*/ 290 h 290"/>
                <a:gd name="T8" fmla="*/ 276 w 232"/>
                <a:gd name="T9" fmla="*/ 287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4" name="Freeform 99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1B2A3-D190-4361-82ED-DAC25E0185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</a:t>
            </a:r>
            <a:r>
              <a:rPr lang="en-US">
                <a:latin typeface="+mj-lt"/>
              </a:rPr>
              <a:t> </a:t>
            </a:r>
            <a:r>
              <a:rPr lang="en-US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652284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89"/>
          <p:cNvGrpSpPr>
            <a:grpSpLocks/>
          </p:cNvGrpSpPr>
          <p:nvPr/>
        </p:nvGrpSpPr>
        <p:grpSpPr bwMode="auto">
          <a:xfrm>
            <a:off x="31750" y="1196975"/>
            <a:ext cx="9112250" cy="5661025"/>
            <a:chOff x="20" y="663"/>
            <a:chExt cx="5740" cy="3657"/>
          </a:xfrm>
        </p:grpSpPr>
        <p:sp>
          <p:nvSpPr>
            <p:cNvPr id="6" name="Rectangle 90"/>
            <p:cNvSpPr>
              <a:spLocks noChangeArrowheads="1"/>
            </p:cNvSpPr>
            <p:nvPr/>
          </p:nvSpPr>
          <p:spPr bwMode="ltGray">
            <a:xfrm>
              <a:off x="20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7" name="Rectangle 91"/>
            <p:cNvSpPr>
              <a:spLocks noChangeArrowheads="1"/>
            </p:cNvSpPr>
            <p:nvPr/>
          </p:nvSpPr>
          <p:spPr bwMode="ltGray">
            <a:xfrm>
              <a:off x="5602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graphicFrame>
        <p:nvGraphicFramePr>
          <p:cNvPr id="8" name="Object 92"/>
          <p:cNvGraphicFramePr>
            <a:graphicFrameLocks noChangeAspect="1"/>
          </p:cNvGraphicFramePr>
          <p:nvPr/>
        </p:nvGraphicFramePr>
        <p:xfrm>
          <a:off x="0" y="0"/>
          <a:ext cx="9144000" cy="126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2" name="Image" r:id="rId3" imgW="3120894" imgH="560501" progId="">
                  <p:embed/>
                </p:oleObj>
              </mc:Choice>
              <mc:Fallback>
                <p:oleObj name="Image" r:id="rId3" imgW="3120894" imgH="56050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ltGray">
                      <a:xfrm>
                        <a:off x="0" y="0"/>
                        <a:ext cx="9144000" cy="1268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2B2B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93"/>
          <p:cNvSpPr>
            <a:spLocks noChangeArrowheads="1"/>
          </p:cNvSpPr>
          <p:nvPr/>
        </p:nvSpPr>
        <p:spPr bwMode="ltGray">
          <a:xfrm>
            <a:off x="0" y="6453188"/>
            <a:ext cx="9109075" cy="40481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grpSp>
        <p:nvGrpSpPr>
          <p:cNvPr id="10" name="Group 94"/>
          <p:cNvGrpSpPr>
            <a:grpSpLocks/>
          </p:cNvGrpSpPr>
          <p:nvPr/>
        </p:nvGrpSpPr>
        <p:grpSpPr bwMode="auto">
          <a:xfrm>
            <a:off x="0" y="0"/>
            <a:ext cx="9150350" cy="6859588"/>
            <a:chOff x="0" y="0"/>
            <a:chExt cx="5764" cy="4321"/>
          </a:xfrm>
        </p:grpSpPr>
        <p:sp>
          <p:nvSpPr>
            <p:cNvPr id="11" name="AutoShape 95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2" name="Freeform 96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3" name="Freeform 97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5 w 243"/>
                <a:gd name="T1" fmla="*/ 335 h 336"/>
                <a:gd name="T2" fmla="*/ 124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4" name="Freeform 98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73 w 232"/>
                <a:gd name="T1" fmla="*/ 0 h 290"/>
                <a:gd name="T2" fmla="*/ 195 w 232"/>
                <a:gd name="T3" fmla="*/ 144 h 290"/>
                <a:gd name="T4" fmla="*/ 117 w 232"/>
                <a:gd name="T5" fmla="*/ 253 h 290"/>
                <a:gd name="T6" fmla="*/ 0 w 232"/>
                <a:gd name="T7" fmla="*/ 290 h 290"/>
                <a:gd name="T8" fmla="*/ 276 w 232"/>
                <a:gd name="T9" fmla="*/ 287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5" name="Freeform 99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B8980-6EC2-4D6D-8A15-FE619B8D07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</a:t>
            </a:r>
            <a:r>
              <a:rPr lang="en-US">
                <a:latin typeface="+mj-lt"/>
              </a:rPr>
              <a:t> </a:t>
            </a:r>
            <a:r>
              <a:rPr lang="en-US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507247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89"/>
          <p:cNvGrpSpPr>
            <a:grpSpLocks/>
          </p:cNvGrpSpPr>
          <p:nvPr/>
        </p:nvGrpSpPr>
        <p:grpSpPr bwMode="auto">
          <a:xfrm>
            <a:off x="31750" y="1196975"/>
            <a:ext cx="9112250" cy="5661025"/>
            <a:chOff x="20" y="663"/>
            <a:chExt cx="5740" cy="3657"/>
          </a:xfrm>
        </p:grpSpPr>
        <p:sp>
          <p:nvSpPr>
            <p:cNvPr id="8" name="Rectangle 90"/>
            <p:cNvSpPr>
              <a:spLocks noChangeArrowheads="1"/>
            </p:cNvSpPr>
            <p:nvPr/>
          </p:nvSpPr>
          <p:spPr bwMode="ltGray">
            <a:xfrm>
              <a:off x="20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9" name="Rectangle 91"/>
            <p:cNvSpPr>
              <a:spLocks noChangeArrowheads="1"/>
            </p:cNvSpPr>
            <p:nvPr/>
          </p:nvSpPr>
          <p:spPr bwMode="ltGray">
            <a:xfrm>
              <a:off x="5602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graphicFrame>
        <p:nvGraphicFramePr>
          <p:cNvPr id="10" name="Object 92"/>
          <p:cNvGraphicFramePr>
            <a:graphicFrameLocks noChangeAspect="1"/>
          </p:cNvGraphicFramePr>
          <p:nvPr/>
        </p:nvGraphicFramePr>
        <p:xfrm>
          <a:off x="0" y="0"/>
          <a:ext cx="9144000" cy="126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6" name="Image" r:id="rId3" imgW="3120894" imgH="560501" progId="">
                  <p:embed/>
                </p:oleObj>
              </mc:Choice>
              <mc:Fallback>
                <p:oleObj name="Image" r:id="rId3" imgW="3120894" imgH="56050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ltGray">
                      <a:xfrm>
                        <a:off x="0" y="0"/>
                        <a:ext cx="9144000" cy="1268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2B2B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93"/>
          <p:cNvSpPr>
            <a:spLocks noChangeArrowheads="1"/>
          </p:cNvSpPr>
          <p:nvPr/>
        </p:nvSpPr>
        <p:spPr bwMode="ltGray">
          <a:xfrm>
            <a:off x="0" y="6453188"/>
            <a:ext cx="9109075" cy="40481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grpSp>
        <p:nvGrpSpPr>
          <p:cNvPr id="12" name="Group 94"/>
          <p:cNvGrpSpPr>
            <a:grpSpLocks/>
          </p:cNvGrpSpPr>
          <p:nvPr/>
        </p:nvGrpSpPr>
        <p:grpSpPr bwMode="auto">
          <a:xfrm>
            <a:off x="0" y="0"/>
            <a:ext cx="9150350" cy="6859588"/>
            <a:chOff x="0" y="0"/>
            <a:chExt cx="5764" cy="4321"/>
          </a:xfrm>
        </p:grpSpPr>
        <p:sp>
          <p:nvSpPr>
            <p:cNvPr id="13" name="AutoShape 95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4" name="Freeform 96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5" name="Freeform 97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5 w 243"/>
                <a:gd name="T1" fmla="*/ 335 h 336"/>
                <a:gd name="T2" fmla="*/ 124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6" name="Freeform 98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73 w 232"/>
                <a:gd name="T1" fmla="*/ 0 h 290"/>
                <a:gd name="T2" fmla="*/ 195 w 232"/>
                <a:gd name="T3" fmla="*/ 144 h 290"/>
                <a:gd name="T4" fmla="*/ 117 w 232"/>
                <a:gd name="T5" fmla="*/ 253 h 290"/>
                <a:gd name="T6" fmla="*/ 0 w 232"/>
                <a:gd name="T7" fmla="*/ 290 h 290"/>
                <a:gd name="T8" fmla="*/ 276 w 232"/>
                <a:gd name="T9" fmla="*/ 287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7" name="Freeform 99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33F5F-CFE9-458F-80AC-27B9C2255E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</a:t>
            </a:r>
            <a:r>
              <a:rPr lang="en-US">
                <a:latin typeface="+mj-lt"/>
              </a:rPr>
              <a:t> </a:t>
            </a:r>
            <a:r>
              <a:rPr lang="en-US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254301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89"/>
          <p:cNvGrpSpPr>
            <a:grpSpLocks/>
          </p:cNvGrpSpPr>
          <p:nvPr/>
        </p:nvGrpSpPr>
        <p:grpSpPr bwMode="auto">
          <a:xfrm>
            <a:off x="31750" y="1196975"/>
            <a:ext cx="9112250" cy="5661025"/>
            <a:chOff x="20" y="663"/>
            <a:chExt cx="5740" cy="3657"/>
          </a:xfrm>
        </p:grpSpPr>
        <p:sp>
          <p:nvSpPr>
            <p:cNvPr id="4" name="Rectangle 90"/>
            <p:cNvSpPr>
              <a:spLocks noChangeArrowheads="1"/>
            </p:cNvSpPr>
            <p:nvPr/>
          </p:nvSpPr>
          <p:spPr bwMode="ltGray">
            <a:xfrm>
              <a:off x="20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" name="Rectangle 91"/>
            <p:cNvSpPr>
              <a:spLocks noChangeArrowheads="1"/>
            </p:cNvSpPr>
            <p:nvPr/>
          </p:nvSpPr>
          <p:spPr bwMode="ltGray">
            <a:xfrm>
              <a:off x="5602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graphicFrame>
        <p:nvGraphicFramePr>
          <p:cNvPr id="6" name="Object 92"/>
          <p:cNvGraphicFramePr>
            <a:graphicFrameLocks noChangeAspect="1"/>
          </p:cNvGraphicFramePr>
          <p:nvPr/>
        </p:nvGraphicFramePr>
        <p:xfrm>
          <a:off x="0" y="0"/>
          <a:ext cx="9144000" cy="126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0" name="Image" r:id="rId3" imgW="3120894" imgH="560501" progId="">
                  <p:embed/>
                </p:oleObj>
              </mc:Choice>
              <mc:Fallback>
                <p:oleObj name="Image" r:id="rId3" imgW="3120894" imgH="56050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ltGray">
                      <a:xfrm>
                        <a:off x="0" y="0"/>
                        <a:ext cx="9144000" cy="1268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2B2B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93"/>
          <p:cNvSpPr>
            <a:spLocks noChangeArrowheads="1"/>
          </p:cNvSpPr>
          <p:nvPr/>
        </p:nvSpPr>
        <p:spPr bwMode="ltGray">
          <a:xfrm>
            <a:off x="0" y="6453188"/>
            <a:ext cx="9109075" cy="40481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grpSp>
        <p:nvGrpSpPr>
          <p:cNvPr id="8" name="Group 94"/>
          <p:cNvGrpSpPr>
            <a:grpSpLocks/>
          </p:cNvGrpSpPr>
          <p:nvPr/>
        </p:nvGrpSpPr>
        <p:grpSpPr bwMode="auto">
          <a:xfrm>
            <a:off x="0" y="0"/>
            <a:ext cx="9150350" cy="6859588"/>
            <a:chOff x="0" y="0"/>
            <a:chExt cx="5764" cy="4321"/>
          </a:xfrm>
        </p:grpSpPr>
        <p:sp>
          <p:nvSpPr>
            <p:cNvPr id="9" name="AutoShape 95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" name="Freeform 96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1" name="Freeform 97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5 w 243"/>
                <a:gd name="T1" fmla="*/ 335 h 336"/>
                <a:gd name="T2" fmla="*/ 124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2" name="Freeform 98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73 w 232"/>
                <a:gd name="T1" fmla="*/ 0 h 290"/>
                <a:gd name="T2" fmla="*/ 195 w 232"/>
                <a:gd name="T3" fmla="*/ 144 h 290"/>
                <a:gd name="T4" fmla="*/ 117 w 232"/>
                <a:gd name="T5" fmla="*/ 253 h 290"/>
                <a:gd name="T6" fmla="*/ 0 w 232"/>
                <a:gd name="T7" fmla="*/ 290 h 290"/>
                <a:gd name="T8" fmla="*/ 276 w 232"/>
                <a:gd name="T9" fmla="*/ 287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3" name="Freeform 99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838FA-064E-4CB3-BD1F-18A2C4BC14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</a:t>
            </a:r>
            <a:r>
              <a:rPr lang="en-US">
                <a:latin typeface="+mj-lt"/>
              </a:rPr>
              <a:t> </a:t>
            </a:r>
            <a:r>
              <a:rPr lang="en-US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909188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9"/>
          <p:cNvGrpSpPr>
            <a:grpSpLocks/>
          </p:cNvGrpSpPr>
          <p:nvPr/>
        </p:nvGrpSpPr>
        <p:grpSpPr bwMode="auto">
          <a:xfrm>
            <a:off x="31750" y="1196975"/>
            <a:ext cx="9112250" cy="5661025"/>
            <a:chOff x="20" y="663"/>
            <a:chExt cx="5740" cy="3657"/>
          </a:xfrm>
        </p:grpSpPr>
        <p:sp>
          <p:nvSpPr>
            <p:cNvPr id="3" name="Rectangle 90"/>
            <p:cNvSpPr>
              <a:spLocks noChangeArrowheads="1"/>
            </p:cNvSpPr>
            <p:nvPr/>
          </p:nvSpPr>
          <p:spPr bwMode="ltGray">
            <a:xfrm>
              <a:off x="20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" name="Rectangle 91"/>
            <p:cNvSpPr>
              <a:spLocks noChangeArrowheads="1"/>
            </p:cNvSpPr>
            <p:nvPr/>
          </p:nvSpPr>
          <p:spPr bwMode="ltGray">
            <a:xfrm>
              <a:off x="5602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graphicFrame>
        <p:nvGraphicFramePr>
          <p:cNvPr id="5" name="Object 92"/>
          <p:cNvGraphicFramePr>
            <a:graphicFrameLocks noChangeAspect="1"/>
          </p:cNvGraphicFramePr>
          <p:nvPr/>
        </p:nvGraphicFramePr>
        <p:xfrm>
          <a:off x="0" y="0"/>
          <a:ext cx="9144000" cy="126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4" name="Image" r:id="rId3" imgW="3120894" imgH="560501" progId="">
                  <p:embed/>
                </p:oleObj>
              </mc:Choice>
              <mc:Fallback>
                <p:oleObj name="Image" r:id="rId3" imgW="3120894" imgH="56050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ltGray">
                      <a:xfrm>
                        <a:off x="0" y="0"/>
                        <a:ext cx="9144000" cy="1268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2B2B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93"/>
          <p:cNvSpPr>
            <a:spLocks noChangeArrowheads="1"/>
          </p:cNvSpPr>
          <p:nvPr/>
        </p:nvSpPr>
        <p:spPr bwMode="ltGray">
          <a:xfrm>
            <a:off x="0" y="6453188"/>
            <a:ext cx="9109075" cy="40481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grpSp>
        <p:nvGrpSpPr>
          <p:cNvPr id="7" name="Group 94"/>
          <p:cNvGrpSpPr>
            <a:grpSpLocks/>
          </p:cNvGrpSpPr>
          <p:nvPr/>
        </p:nvGrpSpPr>
        <p:grpSpPr bwMode="auto">
          <a:xfrm>
            <a:off x="0" y="0"/>
            <a:ext cx="9150350" cy="6859588"/>
            <a:chOff x="0" y="0"/>
            <a:chExt cx="5764" cy="4321"/>
          </a:xfrm>
        </p:grpSpPr>
        <p:sp>
          <p:nvSpPr>
            <p:cNvPr id="8" name="AutoShape 95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9" name="Freeform 96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0" name="Freeform 97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5 w 243"/>
                <a:gd name="T1" fmla="*/ 335 h 336"/>
                <a:gd name="T2" fmla="*/ 124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1" name="Freeform 98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73 w 232"/>
                <a:gd name="T1" fmla="*/ 0 h 290"/>
                <a:gd name="T2" fmla="*/ 195 w 232"/>
                <a:gd name="T3" fmla="*/ 144 h 290"/>
                <a:gd name="T4" fmla="*/ 117 w 232"/>
                <a:gd name="T5" fmla="*/ 253 h 290"/>
                <a:gd name="T6" fmla="*/ 0 w 232"/>
                <a:gd name="T7" fmla="*/ 290 h 290"/>
                <a:gd name="T8" fmla="*/ 276 w 232"/>
                <a:gd name="T9" fmla="*/ 287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2" name="Freeform 99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13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2EFB9-F09E-4C47-8940-0FC2361279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</a:t>
            </a:r>
            <a:r>
              <a:rPr lang="en-US">
                <a:latin typeface="+mj-lt"/>
              </a:rPr>
              <a:t> </a:t>
            </a:r>
            <a:r>
              <a:rPr lang="en-US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24464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89"/>
          <p:cNvGrpSpPr>
            <a:grpSpLocks/>
          </p:cNvGrpSpPr>
          <p:nvPr/>
        </p:nvGrpSpPr>
        <p:grpSpPr bwMode="auto">
          <a:xfrm>
            <a:off x="31750" y="1196975"/>
            <a:ext cx="9112250" cy="5661025"/>
            <a:chOff x="20" y="663"/>
            <a:chExt cx="5740" cy="3657"/>
          </a:xfrm>
        </p:grpSpPr>
        <p:sp>
          <p:nvSpPr>
            <p:cNvPr id="6" name="Rectangle 90"/>
            <p:cNvSpPr>
              <a:spLocks noChangeArrowheads="1"/>
            </p:cNvSpPr>
            <p:nvPr/>
          </p:nvSpPr>
          <p:spPr bwMode="ltGray">
            <a:xfrm>
              <a:off x="20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7" name="Rectangle 91"/>
            <p:cNvSpPr>
              <a:spLocks noChangeArrowheads="1"/>
            </p:cNvSpPr>
            <p:nvPr/>
          </p:nvSpPr>
          <p:spPr bwMode="ltGray">
            <a:xfrm>
              <a:off x="5602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graphicFrame>
        <p:nvGraphicFramePr>
          <p:cNvPr id="8" name="Object 92"/>
          <p:cNvGraphicFramePr>
            <a:graphicFrameLocks noChangeAspect="1"/>
          </p:cNvGraphicFramePr>
          <p:nvPr/>
        </p:nvGraphicFramePr>
        <p:xfrm>
          <a:off x="0" y="0"/>
          <a:ext cx="9144000" cy="126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8" name="Image" r:id="rId3" imgW="3120894" imgH="560501" progId="">
                  <p:embed/>
                </p:oleObj>
              </mc:Choice>
              <mc:Fallback>
                <p:oleObj name="Image" r:id="rId3" imgW="3120894" imgH="56050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ltGray">
                      <a:xfrm>
                        <a:off x="0" y="0"/>
                        <a:ext cx="9144000" cy="1268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2B2B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93"/>
          <p:cNvSpPr>
            <a:spLocks noChangeArrowheads="1"/>
          </p:cNvSpPr>
          <p:nvPr/>
        </p:nvSpPr>
        <p:spPr bwMode="ltGray">
          <a:xfrm>
            <a:off x="0" y="6453188"/>
            <a:ext cx="9109075" cy="40481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grpSp>
        <p:nvGrpSpPr>
          <p:cNvPr id="10" name="Group 94"/>
          <p:cNvGrpSpPr>
            <a:grpSpLocks/>
          </p:cNvGrpSpPr>
          <p:nvPr/>
        </p:nvGrpSpPr>
        <p:grpSpPr bwMode="auto">
          <a:xfrm>
            <a:off x="0" y="0"/>
            <a:ext cx="9150350" cy="6859588"/>
            <a:chOff x="0" y="0"/>
            <a:chExt cx="5764" cy="4321"/>
          </a:xfrm>
        </p:grpSpPr>
        <p:sp>
          <p:nvSpPr>
            <p:cNvPr id="11" name="AutoShape 95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2" name="Freeform 96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3" name="Freeform 97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5 w 243"/>
                <a:gd name="T1" fmla="*/ 335 h 336"/>
                <a:gd name="T2" fmla="*/ 124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4" name="Freeform 98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73 w 232"/>
                <a:gd name="T1" fmla="*/ 0 h 290"/>
                <a:gd name="T2" fmla="*/ 195 w 232"/>
                <a:gd name="T3" fmla="*/ 144 h 290"/>
                <a:gd name="T4" fmla="*/ 117 w 232"/>
                <a:gd name="T5" fmla="*/ 253 h 290"/>
                <a:gd name="T6" fmla="*/ 0 w 232"/>
                <a:gd name="T7" fmla="*/ 290 h 290"/>
                <a:gd name="T8" fmla="*/ 276 w 232"/>
                <a:gd name="T9" fmla="*/ 287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5" name="Freeform 99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28487-B24F-48BB-A8E6-369DCD8EF1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</a:t>
            </a:r>
            <a:r>
              <a:rPr lang="en-US">
                <a:latin typeface="+mj-lt"/>
              </a:rPr>
              <a:t> </a:t>
            </a:r>
            <a:r>
              <a:rPr lang="en-US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95039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89"/>
          <p:cNvGrpSpPr>
            <a:grpSpLocks/>
          </p:cNvGrpSpPr>
          <p:nvPr/>
        </p:nvGrpSpPr>
        <p:grpSpPr bwMode="auto">
          <a:xfrm>
            <a:off x="31750" y="1196975"/>
            <a:ext cx="9112250" cy="5661025"/>
            <a:chOff x="20" y="663"/>
            <a:chExt cx="5740" cy="3657"/>
          </a:xfrm>
        </p:grpSpPr>
        <p:sp>
          <p:nvSpPr>
            <p:cNvPr id="6" name="Rectangle 90"/>
            <p:cNvSpPr>
              <a:spLocks noChangeArrowheads="1"/>
            </p:cNvSpPr>
            <p:nvPr/>
          </p:nvSpPr>
          <p:spPr bwMode="ltGray">
            <a:xfrm>
              <a:off x="20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7" name="Rectangle 91"/>
            <p:cNvSpPr>
              <a:spLocks noChangeArrowheads="1"/>
            </p:cNvSpPr>
            <p:nvPr/>
          </p:nvSpPr>
          <p:spPr bwMode="ltGray">
            <a:xfrm>
              <a:off x="5602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graphicFrame>
        <p:nvGraphicFramePr>
          <p:cNvPr id="8" name="Object 92"/>
          <p:cNvGraphicFramePr>
            <a:graphicFrameLocks noChangeAspect="1"/>
          </p:cNvGraphicFramePr>
          <p:nvPr/>
        </p:nvGraphicFramePr>
        <p:xfrm>
          <a:off x="0" y="0"/>
          <a:ext cx="9144000" cy="126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2" name="Image" r:id="rId3" imgW="3120894" imgH="560501" progId="">
                  <p:embed/>
                </p:oleObj>
              </mc:Choice>
              <mc:Fallback>
                <p:oleObj name="Image" r:id="rId3" imgW="3120894" imgH="56050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ltGray">
                      <a:xfrm>
                        <a:off x="0" y="0"/>
                        <a:ext cx="9144000" cy="1268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2B2B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93"/>
          <p:cNvSpPr>
            <a:spLocks noChangeArrowheads="1"/>
          </p:cNvSpPr>
          <p:nvPr/>
        </p:nvSpPr>
        <p:spPr bwMode="ltGray">
          <a:xfrm>
            <a:off x="0" y="6453188"/>
            <a:ext cx="9109075" cy="40481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grpSp>
        <p:nvGrpSpPr>
          <p:cNvPr id="10" name="Group 94"/>
          <p:cNvGrpSpPr>
            <a:grpSpLocks/>
          </p:cNvGrpSpPr>
          <p:nvPr/>
        </p:nvGrpSpPr>
        <p:grpSpPr bwMode="auto">
          <a:xfrm>
            <a:off x="0" y="0"/>
            <a:ext cx="9150350" cy="6859588"/>
            <a:chOff x="0" y="0"/>
            <a:chExt cx="5764" cy="4321"/>
          </a:xfrm>
        </p:grpSpPr>
        <p:sp>
          <p:nvSpPr>
            <p:cNvPr id="11" name="AutoShape 95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2" name="Freeform 96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3" name="Freeform 97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5 w 243"/>
                <a:gd name="T1" fmla="*/ 335 h 336"/>
                <a:gd name="T2" fmla="*/ 124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4" name="Freeform 98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73 w 232"/>
                <a:gd name="T1" fmla="*/ 0 h 290"/>
                <a:gd name="T2" fmla="*/ 195 w 232"/>
                <a:gd name="T3" fmla="*/ 144 h 290"/>
                <a:gd name="T4" fmla="*/ 117 w 232"/>
                <a:gd name="T5" fmla="*/ 253 h 290"/>
                <a:gd name="T6" fmla="*/ 0 w 232"/>
                <a:gd name="T7" fmla="*/ 290 h 290"/>
                <a:gd name="T8" fmla="*/ 276 w 232"/>
                <a:gd name="T9" fmla="*/ 287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5" name="Freeform 99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A0BDA-D794-4994-86B7-5ACDAC79AA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</a:t>
            </a:r>
            <a:r>
              <a:rPr lang="en-US">
                <a:latin typeface="+mj-lt"/>
              </a:rPr>
              <a:t> </a:t>
            </a:r>
            <a:r>
              <a:rPr lang="en-US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738619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89"/>
          <p:cNvGrpSpPr>
            <a:grpSpLocks/>
          </p:cNvGrpSpPr>
          <p:nvPr/>
        </p:nvGrpSpPr>
        <p:grpSpPr bwMode="auto">
          <a:xfrm>
            <a:off x="31750" y="1196975"/>
            <a:ext cx="9112250" cy="5661025"/>
            <a:chOff x="20" y="663"/>
            <a:chExt cx="5740" cy="3657"/>
          </a:xfrm>
        </p:grpSpPr>
        <p:sp>
          <p:nvSpPr>
            <p:cNvPr id="1039" name="Rectangle 90"/>
            <p:cNvSpPr>
              <a:spLocks noChangeArrowheads="1"/>
            </p:cNvSpPr>
            <p:nvPr/>
          </p:nvSpPr>
          <p:spPr bwMode="ltGray">
            <a:xfrm>
              <a:off x="20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40" name="Rectangle 91"/>
            <p:cNvSpPr>
              <a:spLocks noChangeArrowheads="1"/>
            </p:cNvSpPr>
            <p:nvPr/>
          </p:nvSpPr>
          <p:spPr bwMode="ltGray">
            <a:xfrm>
              <a:off x="5602" y="663"/>
              <a:ext cx="158" cy="365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graphicFrame>
        <p:nvGraphicFramePr>
          <p:cNvPr id="1027" name="Object 92"/>
          <p:cNvGraphicFramePr>
            <a:graphicFrameLocks noChangeAspect="1"/>
          </p:cNvGraphicFramePr>
          <p:nvPr/>
        </p:nvGraphicFramePr>
        <p:xfrm>
          <a:off x="0" y="0"/>
          <a:ext cx="9144000" cy="126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Image" r:id="rId15" imgW="3120894" imgH="560501" progId="">
                  <p:embed/>
                </p:oleObj>
              </mc:Choice>
              <mc:Fallback>
                <p:oleObj name="Image" r:id="rId15" imgW="3120894" imgH="560501" progId="">
                  <p:embed/>
                  <p:pic>
                    <p:nvPicPr>
                      <p:cNvPr id="0" name="Object 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ltGray">
                      <a:xfrm>
                        <a:off x="0" y="0"/>
                        <a:ext cx="9144000" cy="1268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2B2B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93"/>
          <p:cNvSpPr>
            <a:spLocks noChangeArrowheads="1"/>
          </p:cNvSpPr>
          <p:nvPr/>
        </p:nvSpPr>
        <p:spPr bwMode="ltGray">
          <a:xfrm>
            <a:off x="0" y="6453188"/>
            <a:ext cx="9109075" cy="40481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grpSp>
        <p:nvGrpSpPr>
          <p:cNvPr id="1029" name="Group 94"/>
          <p:cNvGrpSpPr>
            <a:grpSpLocks/>
          </p:cNvGrpSpPr>
          <p:nvPr/>
        </p:nvGrpSpPr>
        <p:grpSpPr bwMode="auto">
          <a:xfrm>
            <a:off x="0" y="0"/>
            <a:ext cx="9150350" cy="6859588"/>
            <a:chOff x="0" y="0"/>
            <a:chExt cx="5764" cy="4321"/>
          </a:xfrm>
        </p:grpSpPr>
        <p:sp>
          <p:nvSpPr>
            <p:cNvPr id="1034" name="AutoShape 95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35" name="Freeform 96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036" name="Freeform 97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5 w 243"/>
                <a:gd name="T1" fmla="*/ 335 h 336"/>
                <a:gd name="T2" fmla="*/ 124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037" name="Freeform 98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73 w 232"/>
                <a:gd name="T1" fmla="*/ 0 h 290"/>
                <a:gd name="T2" fmla="*/ 195 w 232"/>
                <a:gd name="T3" fmla="*/ 144 h 290"/>
                <a:gd name="T4" fmla="*/ 117 w 232"/>
                <a:gd name="T5" fmla="*/ 253 h 290"/>
                <a:gd name="T6" fmla="*/ 0 w 232"/>
                <a:gd name="T7" fmla="*/ 290 h 290"/>
                <a:gd name="T8" fmla="*/ 276 w 232"/>
                <a:gd name="T9" fmla="*/ 287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038" name="Freeform 99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4800" y="64770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5F2FE7A-E599-4CF1-B66B-EADFA7D29E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1600200" y="228600"/>
            <a:ext cx="73152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4" name="Rectangle 10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19800" y="6477000"/>
            <a:ext cx="28956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j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+mj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914400"/>
            <a:ext cx="6605588" cy="549275"/>
          </a:xfrm>
        </p:spPr>
        <p:txBody>
          <a:bodyPr/>
          <a:lstStyle/>
          <a:p>
            <a:pPr eaLnBrk="1" hangingPunct="1"/>
            <a:r>
              <a:rPr lang="th-TH" smtClean="0">
                <a:latin typeface="Angsana New" pitchFamily="18" charset="-34"/>
                <a:cs typeface="Angsana New" pitchFamily="18" charset="-34"/>
              </a:rPr>
              <a:t>หน่วยที่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การวิเคราะห์รายการค้า</a:t>
            </a:r>
            <a:endParaRPr lang="en-US" smtClean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</a:t>
            </a:r>
            <a:r>
              <a:rPr lang="en-US">
                <a:latin typeface="Arial" charset="0"/>
              </a:rPr>
              <a:t> </a:t>
            </a:r>
            <a:r>
              <a:rPr lang="en-US"/>
              <a:t>Logo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52600"/>
            <a:ext cx="8305800" cy="4451350"/>
          </a:xfrm>
        </p:spPr>
        <p:txBody>
          <a:bodyPr/>
          <a:lstStyle/>
          <a:p>
            <a:pPr lvl="1" eaLnBrk="1" hangingPunct="1">
              <a:buFont typeface="Wingdings" pitchFamily="2" charset="2"/>
              <a:buNone/>
              <a:defRPr/>
            </a:pPr>
            <a:r>
              <a:rPr lang="en-US" dirty="0"/>
              <a:t/>
            </a:r>
            <a:br>
              <a:rPr lang="en-US" dirty="0"/>
            </a:br>
            <a:endParaRPr lang="th-TH" sz="2800" b="1" dirty="0" smtClean="0">
              <a:solidFill>
                <a:schemeClr val="accent4"/>
              </a:solidFill>
              <a:latin typeface="Angsana New" pitchFamily="18" charset="-34"/>
              <a:cs typeface="Angsana New" pitchFamily="18" charset="-34"/>
            </a:endParaRPr>
          </a:p>
          <a:p>
            <a:pPr lvl="1" eaLnBrk="1" hangingPunct="1">
              <a:buFont typeface="Wingdings" pitchFamily="2" charset="2"/>
              <a:buNone/>
              <a:defRPr/>
            </a:pPr>
            <a:endParaRPr lang="th-TH" sz="2800" b="1" dirty="0" smtClean="0">
              <a:solidFill>
                <a:schemeClr val="accent4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หน่วยที่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2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ก</a:t>
            </a:r>
            <a:r>
              <a:rPr lang="th-TH" smtClean="0"/>
              <a:t>ารวิเคราะห์รายการค้า</a:t>
            </a:r>
            <a:endParaRPr lang="en-US" smtClean="0"/>
          </a:p>
        </p:txBody>
      </p:sp>
      <p:sp>
        <p:nvSpPr>
          <p:cNvPr id="23557" name="Rectangle 1"/>
          <p:cNvSpPr>
            <a:spLocks noChangeArrowheads="1"/>
          </p:cNvSpPr>
          <p:nvPr/>
        </p:nvSpPr>
        <p:spPr bwMode="auto">
          <a:xfrm>
            <a:off x="228600" y="1371600"/>
            <a:ext cx="8686800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tabLst>
                <a:tab pos="539750" algn="l"/>
              </a:tabLst>
            </a:pPr>
            <a:r>
              <a:rPr lang="th-TH" sz="3600" b="1">
                <a:solidFill>
                  <a:srgbClr val="FF00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รายการค้า  (</a:t>
            </a:r>
            <a:r>
              <a:rPr lang="en-US" sz="3600" b="1">
                <a:solidFill>
                  <a:srgbClr val="FF00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Business  Transaction</a:t>
            </a:r>
            <a:r>
              <a:rPr lang="th-TH" sz="3600" b="1">
                <a:solidFill>
                  <a:srgbClr val="FF00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)</a:t>
            </a:r>
            <a:endParaRPr lang="en-US" sz="3600" b="1">
              <a:solidFill>
                <a:srgbClr val="FF0000"/>
              </a:solidFill>
              <a:latin typeface="Angsana New" pitchFamily="18" charset="-34"/>
              <a:ea typeface="Cordia New" pitchFamily="34" charset="-34"/>
              <a:cs typeface="Angsana New" pitchFamily="18" charset="-34"/>
            </a:endParaRPr>
          </a:p>
          <a:p>
            <a:pPr algn="ctr">
              <a:tabLst>
                <a:tab pos="539750" algn="l"/>
              </a:tabLst>
            </a:pPr>
            <a:endParaRPr lang="en-US" sz="1600" b="1">
              <a:solidFill>
                <a:srgbClr val="FF0000"/>
              </a:solidFill>
              <a:latin typeface="Angsana New" pitchFamily="18" charset="-34"/>
              <a:ea typeface="Cordia New" pitchFamily="34" charset="-34"/>
              <a:cs typeface="Angsana New" pitchFamily="18" charset="-34"/>
            </a:endParaRPr>
          </a:p>
          <a:p>
            <a:pPr eaLnBrk="0" hangingPunct="0">
              <a:tabLst>
                <a:tab pos="539750" algn="l"/>
              </a:tabLst>
            </a:pPr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รายการค้า   หมายถึงเหตุการณ์ทางการเงินที่มีผลทำให้การดำเนินงาน ของกิจการเกิดการเปลี่ยนแปลงในสินทรัพย์  หนี้สิน  และส่วนของเจ้าของ</a:t>
            </a:r>
            <a:r>
              <a:rPr lang="en-US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</a:t>
            </a:r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เช่น นำเงินสดหรือทรัพย์สินมาลงทุน   ซื้อสินทรัพย์เป็นเงินสดหรือเงินเชื่อ ให้บริการเป็นเงินสดหรือเงินเชื่อ  จ่ายค่าใช้จ่ายต่าง ๆ เช่น ค่าน้ำค่าไฟ  ค่าโทรศัพท์  เงินเดือน เป็นต้น  กู้เงินจากบุคคลภายนอก ชำระหนี้ให้เจ้าหนี้ที่ซื้อสินทรัพย์เป็นเงินเชื่อ จ่ายชำระหนี้เงินกู้และจ่ายดอกเบี้ย  รับชำระหนี้จากลูกหนี้ที่ค้างชำระ  เจ้าของร้านถอนเงินสดหรือเงินฝากธนาคารไปใช้ส่วนตัว  การนำเงินไปฝากธนาคาร</a:t>
            </a:r>
            <a:endParaRPr lang="en-US" sz="2800" b="1">
              <a:latin typeface="Angsana New" pitchFamily="18" charset="-34"/>
              <a:ea typeface="Cordia New" pitchFamily="34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1295400" y="990600"/>
            <a:ext cx="68580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indent="457200" algn="ctr">
              <a:tabLst>
                <a:tab pos="457200" algn="r"/>
                <a:tab pos="2636838" algn="ctr"/>
                <a:tab pos="5273675" algn="r"/>
              </a:tabLst>
            </a:pPr>
            <a:r>
              <a:rPr lang="th-TH" sz="2800" b="1">
                <a:solidFill>
                  <a:srgbClr val="FF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การวิเคราะห์รายการค้าโดยการแสดงในรูปสมการบัญชี</a:t>
            </a:r>
            <a:endParaRPr lang="en-US">
              <a:solidFill>
                <a:srgbClr val="FF0000"/>
              </a:solidFill>
              <a:ea typeface="Cordia New" pitchFamily="34" charset="-34"/>
              <a:cs typeface="AngsanaUPC" pitchFamily="18" charset="-34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09600" y="1981200"/>
          <a:ext cx="7924801" cy="2120900"/>
        </p:xfrm>
        <a:graphic>
          <a:graphicData uri="http://schemas.openxmlformats.org/drawingml/2006/table">
            <a:tbl>
              <a:tblPr/>
              <a:tblGrid>
                <a:gridCol w="2724286"/>
                <a:gridCol w="1571335"/>
                <a:gridCol w="409648"/>
                <a:gridCol w="1609766"/>
                <a:gridCol w="1609766"/>
              </a:tblGrid>
              <a:tr h="5486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8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รายการ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ค้า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u="none" strike="noStrike" kern="0" dirty="0">
                          <a:latin typeface="Cordia New"/>
                          <a:ea typeface="Cordia New"/>
                          <a:cs typeface="Angsana New"/>
                        </a:rPr>
                        <a:t>ผลการวิเคราะห์ในสมการ</a:t>
                      </a:r>
                      <a:r>
                        <a:rPr lang="th-TH" sz="2400" b="1" u="none" strike="noStrike" kern="0" dirty="0" smtClean="0">
                          <a:latin typeface="Cordia New"/>
                          <a:ea typeface="Cordia New"/>
                          <a:cs typeface="Angsana New"/>
                        </a:rPr>
                        <a:t>บัญชี</a:t>
                      </a:r>
                      <a:endParaRPr lang="en-US" sz="2400" b="1" u="sng" kern="0" dirty="0">
                        <a:latin typeface="Cordi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7655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วันที่ </a:t>
                      </a: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1  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ม</a:t>
                      </a: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.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ค</a:t>
                      </a: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. 25X4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นางสาวประณีตเปิดร้านซ่อมเครื่องใช้ไฟฟ้าโดยนำเงินสดมาลงทุนจำนวน </a:t>
                      </a: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20,000  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บาท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สินทรัพย์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b="1" dirty="0">
                          <a:latin typeface="AngsanaUPC"/>
                          <a:ea typeface="Cordia New"/>
                          <a:cs typeface="Angsana New"/>
                        </a:rPr>
                        <a:t>=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หนี้สิน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ส่วนของเจ้าของ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10846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เงินสดเพิ่ม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u="none" strike="noStrike" kern="0" dirty="0">
                          <a:latin typeface="Cordia New"/>
                          <a:ea typeface="Cordia New"/>
                          <a:cs typeface="Angsana New"/>
                        </a:rPr>
                        <a:t>ไม่เปลี่ยนแปลง</a:t>
                      </a:r>
                      <a:endParaRPr lang="en-US" sz="2400" b="1" u="sng" kern="0" dirty="0">
                        <a:latin typeface="Cordi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ทุนเพิ่ม 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998538" y="1600200"/>
            <a:ext cx="68580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indent="457200" algn="ctr">
              <a:tabLst>
                <a:tab pos="457200" algn="r"/>
                <a:tab pos="2636838" algn="ctr"/>
                <a:tab pos="5273675" algn="r"/>
              </a:tabLst>
            </a:pPr>
            <a:r>
              <a:rPr lang="th-TH" sz="2800" b="1">
                <a:solidFill>
                  <a:srgbClr val="FF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การวิเคราะห์รายการค้าโดยการแสดงในรูปสมการบัญชี</a:t>
            </a:r>
            <a:endParaRPr lang="en-US">
              <a:solidFill>
                <a:srgbClr val="FF0000"/>
              </a:solidFill>
              <a:ea typeface="Cordia New" pitchFamily="34" charset="-34"/>
              <a:cs typeface="AngsanaUPC" pitchFamily="18" charset="-34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33400" y="2514600"/>
          <a:ext cx="7772401" cy="2195540"/>
        </p:xfrm>
        <a:graphic>
          <a:graphicData uri="http://schemas.openxmlformats.org/drawingml/2006/table">
            <a:tbl>
              <a:tblPr/>
              <a:tblGrid>
                <a:gridCol w="2671896"/>
                <a:gridCol w="1541117"/>
                <a:gridCol w="401770"/>
                <a:gridCol w="1578809"/>
                <a:gridCol w="1578809"/>
              </a:tblGrid>
              <a:tr h="5486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8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รายการ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ค้า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u="none" strike="noStrike" kern="0" dirty="0">
                          <a:latin typeface="Cordia New"/>
                          <a:ea typeface="Cordia New"/>
                          <a:cs typeface="Angsana New"/>
                        </a:rPr>
                        <a:t>ผลการวิเคราะห์ในสมการ</a:t>
                      </a:r>
                      <a:r>
                        <a:rPr lang="th-TH" sz="2400" b="1" u="none" strike="noStrike" kern="0" dirty="0" smtClean="0">
                          <a:latin typeface="Cordia New"/>
                          <a:ea typeface="Cordia New"/>
                          <a:cs typeface="Angsana New"/>
                        </a:rPr>
                        <a:t>บัญชี</a:t>
                      </a:r>
                      <a:endParaRPr lang="en-US" sz="2400" b="1" u="sng" kern="0" dirty="0">
                        <a:latin typeface="Cordi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9573">
                <a:tc rowSpan="2">
                  <a:txBody>
                    <a:bodyPr/>
                    <a:lstStyle/>
                    <a:p>
                      <a:endParaRPr lang="th-TH" sz="800" b="1" kern="1200" dirty="0" smtClean="0">
                        <a:solidFill>
                          <a:schemeClr val="tx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  <a:p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วันที่ 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5  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ม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.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ค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. 25X4</a:t>
                      </a:r>
                    </a:p>
                    <a:p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กู้เงินจากธนาคารมา</a:t>
                      </a:r>
                    </a:p>
                    <a:p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จำนวน   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30,000  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บาท</a:t>
                      </a:r>
                      <a:endParaRPr lang="en-US" sz="32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สินทรัพย์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b="1" dirty="0" smtClean="0">
                          <a:latin typeface="AngsanaUPC"/>
                          <a:ea typeface="Cordia New"/>
                          <a:cs typeface="Angsana New"/>
                        </a:rPr>
                        <a:t>=</a:t>
                      </a:r>
                      <a:endParaRPr lang="en-US" sz="40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หนี้สิน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ส่วนของเจ้าของ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10373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เงินสดเพิ่ม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u="none" strike="noStrike" kern="0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เงินกู้เพิ่ม</a:t>
                      </a:r>
                      <a:endParaRPr lang="en-US" sz="2400" b="1" u="sng" kern="0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30,000</a:t>
                      </a:r>
                    </a:p>
                  </a:txBody>
                  <a:tcPr marL="68580" marR="68580" marT="0" marB="0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800" b="1" dirty="0" smtClean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ไม่</a:t>
                      </a:r>
                      <a:r>
                        <a:rPr lang="th-TH" sz="24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เปลี่ยนแปลง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066800" y="990600"/>
            <a:ext cx="68580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indent="457200" algn="ctr">
              <a:tabLst>
                <a:tab pos="457200" algn="r"/>
                <a:tab pos="2636838" algn="ctr"/>
                <a:tab pos="5273675" algn="r"/>
              </a:tabLst>
            </a:pPr>
            <a:r>
              <a:rPr lang="th-TH" sz="2800" b="1">
                <a:solidFill>
                  <a:srgbClr val="FF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การวิเคราะห์รายการค้าโดยการแสดงในรูปสมการบัญชี</a:t>
            </a:r>
            <a:endParaRPr lang="en-US">
              <a:solidFill>
                <a:srgbClr val="FF0000"/>
              </a:solidFill>
              <a:ea typeface="Cordia New" pitchFamily="34" charset="-34"/>
              <a:cs typeface="AngsanaUPC" pitchFamily="18" charset="-34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81000" y="1600200"/>
          <a:ext cx="8534400" cy="2973388"/>
        </p:xfrm>
        <a:graphic>
          <a:graphicData uri="http://schemas.openxmlformats.org/drawingml/2006/table">
            <a:tbl>
              <a:tblPr/>
              <a:tblGrid>
                <a:gridCol w="2933846"/>
                <a:gridCol w="1692207"/>
                <a:gridCol w="441159"/>
                <a:gridCol w="1733594"/>
                <a:gridCol w="1733594"/>
              </a:tblGrid>
              <a:tr h="5486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8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รายการ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ค้า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u="none" strike="noStrike" kern="0" dirty="0">
                          <a:latin typeface="Cordia New"/>
                          <a:ea typeface="Cordia New"/>
                          <a:cs typeface="Angsana New"/>
                        </a:rPr>
                        <a:t>ผลการวิเคราะห์ในสมการ</a:t>
                      </a:r>
                      <a:r>
                        <a:rPr lang="th-TH" sz="2400" b="1" u="none" strike="noStrike" kern="0" dirty="0" smtClean="0">
                          <a:latin typeface="Cordia New"/>
                          <a:ea typeface="Cordia New"/>
                          <a:cs typeface="Angsana New"/>
                        </a:rPr>
                        <a:t>บัญชี</a:t>
                      </a:r>
                      <a:endParaRPr lang="en-US" sz="2400" b="1" u="sng" kern="0" dirty="0">
                        <a:latin typeface="Cordi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9597">
                <a:tc rowSpan="2">
                  <a:txBody>
                    <a:bodyPr/>
                    <a:lstStyle/>
                    <a:p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วันที่ 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8  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ม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.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ค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. 25X4</a:t>
                      </a:r>
                    </a:p>
                    <a:p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ซื้ออุปกรณ์เป็นเงินสด  </a:t>
                      </a:r>
                      <a:endParaRPr lang="en-US" sz="2400" b="1" kern="1200" dirty="0" smtClean="0">
                        <a:solidFill>
                          <a:schemeClr val="tx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  <a:p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8,000 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บาท</a:t>
                      </a:r>
                      <a:endParaRPr lang="th-TH" sz="1000" b="1" kern="1200" dirty="0" smtClean="0">
                        <a:solidFill>
                          <a:schemeClr val="tx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สินทรัพย์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b="1" dirty="0" smtClean="0">
                          <a:latin typeface="AngsanaUPC"/>
                          <a:ea typeface="Cordia New"/>
                          <a:cs typeface="Angsana New"/>
                        </a:rPr>
                        <a:t>=</a:t>
                      </a:r>
                      <a:endParaRPr lang="en-US" sz="40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หนี้สิน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ส่วนของเจ้าของ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18151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อุปกรณ์</a:t>
                      </a:r>
                      <a:r>
                        <a:rPr lang="en-US" sz="24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</a:t>
                      </a:r>
                      <a:r>
                        <a:rPr lang="th-TH" sz="24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เพิ่ม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8,000</a:t>
                      </a: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u="none" strike="noStrike" kern="0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เงินสด</a:t>
                      </a:r>
                      <a:r>
                        <a:rPr lang="en-US" sz="2400" b="1" u="none" strike="noStrike" kern="0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</a:t>
                      </a:r>
                      <a:r>
                        <a:rPr lang="th-TH" sz="2400" b="1" u="none" strike="noStrike" kern="0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ลด</a:t>
                      </a:r>
                      <a:endParaRPr lang="en-US" sz="2400" b="1" u="sng" kern="0" dirty="0" smtClean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8,000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800" b="1" dirty="0" smtClean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ไม่เปลี่ยนแปลง</a:t>
                      </a:r>
                      <a:endParaRPr lang="en-US" sz="2400" b="1" dirty="0" smtClean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800" b="1" dirty="0" smtClean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ไม่</a:t>
                      </a:r>
                      <a:r>
                        <a:rPr lang="th-TH" sz="24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เปลี่ยนแปลง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068388" y="914400"/>
            <a:ext cx="68580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indent="457200" algn="ctr">
              <a:tabLst>
                <a:tab pos="457200" algn="r"/>
                <a:tab pos="2636838" algn="ctr"/>
                <a:tab pos="5273675" algn="r"/>
              </a:tabLst>
            </a:pPr>
            <a:r>
              <a:rPr lang="th-TH" sz="2800" b="1">
                <a:solidFill>
                  <a:srgbClr val="FF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การวิเคราะห์รายการค้าโดยการแสดงในรูปสมการบัญชี</a:t>
            </a:r>
            <a:endParaRPr lang="en-US">
              <a:solidFill>
                <a:srgbClr val="FF0000"/>
              </a:solidFill>
              <a:ea typeface="Cordia New" pitchFamily="34" charset="-34"/>
              <a:cs typeface="AngsanaUPC" pitchFamily="18" charset="-34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81000" y="1600200"/>
          <a:ext cx="8534400" cy="2370138"/>
        </p:xfrm>
        <a:graphic>
          <a:graphicData uri="http://schemas.openxmlformats.org/drawingml/2006/table">
            <a:tbl>
              <a:tblPr/>
              <a:tblGrid>
                <a:gridCol w="2933846"/>
                <a:gridCol w="1692207"/>
                <a:gridCol w="441159"/>
                <a:gridCol w="1733594"/>
                <a:gridCol w="1733594"/>
              </a:tblGrid>
              <a:tr h="54863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8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รายการ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ค้า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u="none" strike="noStrike" kern="0" dirty="0">
                          <a:latin typeface="Cordia New"/>
                          <a:ea typeface="Cordia New"/>
                          <a:cs typeface="Angsana New"/>
                        </a:rPr>
                        <a:t>ผลการวิเคราะห์ในสมการ</a:t>
                      </a:r>
                      <a:r>
                        <a:rPr lang="th-TH" sz="2400" b="1" u="none" strike="noStrike" kern="0" dirty="0" smtClean="0">
                          <a:latin typeface="Cordia New"/>
                          <a:ea typeface="Cordia New"/>
                          <a:cs typeface="Angsana New"/>
                        </a:rPr>
                        <a:t>บัญชี</a:t>
                      </a:r>
                      <a:endParaRPr lang="en-US" sz="2400" b="1" u="sng" kern="0" dirty="0">
                        <a:latin typeface="Cordi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9597">
                <a:tc rowSpan="2">
                  <a:txBody>
                    <a:bodyPr/>
                    <a:lstStyle/>
                    <a:p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วันที่ 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13  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ม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.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ค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. 25X4</a:t>
                      </a:r>
                    </a:p>
                    <a:p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รับรายได้ค่าซ่อมเครื่องใช้ไฟฟ้าเป็นเงินสด  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1,200 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บาท</a:t>
                      </a:r>
                      <a:endParaRPr lang="th-TH" sz="1100" b="1" kern="1200" dirty="0" smtClean="0">
                        <a:solidFill>
                          <a:schemeClr val="tx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สินทรัพย์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b="1" dirty="0" smtClean="0">
                          <a:latin typeface="AngsanaUPC"/>
                          <a:ea typeface="Cordia New"/>
                          <a:cs typeface="Angsana New"/>
                        </a:rPr>
                        <a:t>=</a:t>
                      </a:r>
                      <a:endParaRPr lang="en-US" sz="40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หนี้สิน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ส่วนของเจ้าของ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12119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u="none" strike="noStrike" kern="0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เงินสด</a:t>
                      </a:r>
                      <a:r>
                        <a:rPr lang="en-US" sz="2400" b="1" u="none" strike="noStrike" kern="0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</a:t>
                      </a:r>
                      <a:r>
                        <a:rPr lang="th-TH" sz="2400" b="1" u="none" strike="noStrike" kern="0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ลด</a:t>
                      </a:r>
                      <a:endParaRPr lang="en-US" sz="2400" b="1" u="sng" kern="0" dirty="0" smtClean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1,200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800" b="1" dirty="0" smtClean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ไม่เปลี่ยนแปลง</a:t>
                      </a:r>
                      <a:endParaRPr lang="en-US" sz="2400" b="1" dirty="0" smtClean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800" b="1" dirty="0" smtClean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ทุน</a:t>
                      </a:r>
                      <a:r>
                        <a:rPr lang="th-TH" sz="2400" b="1" baseline="0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เพิ่ม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1,200</a:t>
                      </a:r>
                      <a:endParaRPr lang="th-TH" sz="2000" b="1" dirty="0" smtClean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079500" y="990600"/>
            <a:ext cx="68580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indent="457200" algn="ctr">
              <a:tabLst>
                <a:tab pos="457200" algn="r"/>
                <a:tab pos="2636838" algn="ctr"/>
                <a:tab pos="5273675" algn="r"/>
              </a:tabLst>
            </a:pPr>
            <a:r>
              <a:rPr lang="th-TH" sz="2800" b="1">
                <a:solidFill>
                  <a:srgbClr val="FF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การวิเคราะห์รายการค้าโดยการแสดงในรูปสมการบัญชี</a:t>
            </a:r>
            <a:endParaRPr lang="en-US">
              <a:solidFill>
                <a:srgbClr val="FF0000"/>
              </a:solidFill>
              <a:ea typeface="Cordia New" pitchFamily="34" charset="-34"/>
              <a:cs typeface="AngsanaUPC" pitchFamily="18" charset="-34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81000" y="1600200"/>
          <a:ext cx="8534400" cy="2378075"/>
        </p:xfrm>
        <a:graphic>
          <a:graphicData uri="http://schemas.openxmlformats.org/drawingml/2006/table">
            <a:tbl>
              <a:tblPr/>
              <a:tblGrid>
                <a:gridCol w="2819400"/>
                <a:gridCol w="1905000"/>
                <a:gridCol w="342900"/>
                <a:gridCol w="1733550"/>
                <a:gridCol w="1733550"/>
              </a:tblGrid>
              <a:tr h="5487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Cordia New" pitchFamily="34" charset="-34"/>
                          <a:cs typeface="Angsana New" pitchFamily="18" charset="-34"/>
                        </a:rPr>
                        <a:t>รายการค้า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ea typeface="Cordia New" pitchFamily="34" charset="-34"/>
                          <a:cs typeface="Angsana New" pitchFamily="18" charset="-34"/>
                        </a:rPr>
                        <a:t>ผลการวิเคราะห์ในสมการบัญชี</a:t>
                      </a:r>
                      <a:endParaRPr kumimoji="0" lang="en-US" sz="24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ea typeface="Times New Roman" pitchFamily="18" charset="0"/>
                        <a:cs typeface="Angsana New" pitchFamily="18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09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วันที่ 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17  </a:t>
                      </a: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ม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.</a:t>
                      </a: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ค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. 25X4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ซื้อเครื่องมือจากร้านมิตรยนต์  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50,000  </a:t>
                      </a: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บาท ชำระเงินวันนี้เพียง  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10,000  </a:t>
                      </a: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บาท  ที่เหลือขอค้าง                ไว้ก่อน</a:t>
                      </a:r>
                      <a:endParaRPr kumimoji="0" lang="th-TH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Cordia New" pitchFamily="34" charset="-34"/>
                          <a:cs typeface="Angsana New" pitchFamily="18" charset="-34"/>
                        </a:rPr>
                        <a:t>สินทรัพย์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Cordia New" pitchFamily="34" charset="-34"/>
                          <a:cs typeface="Angsana New" pitchFamily="18" charset="-34"/>
                        </a:rPr>
                        <a:t>=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Cordia New" pitchFamily="34" charset="-34"/>
                          <a:cs typeface="Angsana New" pitchFamily="18" charset="-34"/>
                        </a:rPr>
                        <a:t>หนี้สิน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Cordia New" pitchFamily="34" charset="-34"/>
                          <a:cs typeface="Angsana New" pitchFamily="18" charset="-34"/>
                        </a:rPr>
                        <a:t>ส่วนของเจ้าของ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121952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ea typeface="Cordia New" pitchFamily="34" charset="-34"/>
                          <a:cs typeface="Angsana New" pitchFamily="18" charset="-34"/>
                        </a:rPr>
                        <a:t>เครื่องมือเพิ่ม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ea typeface="Cordia New" pitchFamily="34" charset="-34"/>
                          <a:cs typeface="Angsana New" pitchFamily="18" charset="-34"/>
                        </a:rPr>
                        <a:t>50,000 </a:t>
                      </a: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ea typeface="Cordia New" pitchFamily="34" charset="-34"/>
                          <a:cs typeface="Angsana New" pitchFamily="18" charset="-34"/>
                        </a:rPr>
                        <a:t>เงินสดลด 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ea typeface="Cordia New" pitchFamily="34" charset="-34"/>
                          <a:cs typeface="Angsana New" pitchFamily="18" charset="-34"/>
                        </a:rPr>
                        <a:t>10,000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ea typeface="Cordia New" pitchFamily="34" charset="-34"/>
                          <a:cs typeface="Angsana New" pitchFamily="18" charset="-34"/>
                        </a:rPr>
                        <a:t>เจ้าหนี้เพิ่ม 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ea typeface="Cordia New" pitchFamily="34" charset="-34"/>
                          <a:cs typeface="Angsana New" pitchFamily="18" charset="-34"/>
                        </a:rPr>
                        <a:t>40,000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ea typeface="Cordia New" pitchFamily="34" charset="-34"/>
                          <a:cs typeface="Angsana New" pitchFamily="18" charset="-34"/>
                        </a:rPr>
                        <a:t>ไม่เปลี่ยนแปลง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ordia New" pitchFamily="34" charset="-34"/>
                        <a:cs typeface="Angsana New" pitchFamily="18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103313" y="1066800"/>
            <a:ext cx="68580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indent="457200" algn="ctr">
              <a:tabLst>
                <a:tab pos="457200" algn="r"/>
                <a:tab pos="2636838" algn="ctr"/>
                <a:tab pos="5273675" algn="r"/>
              </a:tabLst>
            </a:pPr>
            <a:r>
              <a:rPr lang="th-TH" sz="2800" b="1">
                <a:solidFill>
                  <a:srgbClr val="FF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การวิเคราะห์รายการค้าโดยการแสดงในรูปสมการบัญชี</a:t>
            </a:r>
            <a:endParaRPr lang="en-US">
              <a:solidFill>
                <a:srgbClr val="FF0000"/>
              </a:solidFill>
              <a:ea typeface="Cordia New" pitchFamily="34" charset="-34"/>
              <a:cs typeface="AngsanaUPC" pitchFamily="18" charset="-34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81000" y="1981200"/>
          <a:ext cx="8534400" cy="2078038"/>
        </p:xfrm>
        <a:graphic>
          <a:graphicData uri="http://schemas.openxmlformats.org/drawingml/2006/table">
            <a:tbl>
              <a:tblPr/>
              <a:tblGrid>
                <a:gridCol w="2819400"/>
                <a:gridCol w="1905000"/>
                <a:gridCol w="342812"/>
                <a:gridCol w="1733594"/>
                <a:gridCol w="1733594"/>
              </a:tblGrid>
              <a:tr h="5488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8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รายการ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ค้า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u="none" strike="noStrike" kern="0" dirty="0">
                          <a:latin typeface="Cordia New"/>
                          <a:ea typeface="Cordia New"/>
                          <a:cs typeface="Angsana New"/>
                        </a:rPr>
                        <a:t>ผลการวิเคราะห์ในสมการ</a:t>
                      </a:r>
                      <a:r>
                        <a:rPr lang="th-TH" sz="2400" b="1" u="none" strike="noStrike" kern="0" dirty="0" smtClean="0">
                          <a:latin typeface="Cordia New"/>
                          <a:ea typeface="Cordia New"/>
                          <a:cs typeface="Angsana New"/>
                        </a:rPr>
                        <a:t>บัญชี</a:t>
                      </a:r>
                      <a:endParaRPr lang="en-US" sz="2400" b="1" u="sng" kern="0" dirty="0">
                        <a:latin typeface="Cordi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9778">
                <a:tc rowSpan="2">
                  <a:txBody>
                    <a:bodyPr/>
                    <a:lstStyle/>
                    <a:p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วันที่ 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23  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ม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.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ค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. 25X4</a:t>
                      </a:r>
                    </a:p>
                    <a:p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ส่งบิลเก็บเงินจากนายสมพงศ์เป็น  ค่าซ่อมเครื่องใช้ไฟฟ้า 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3,000 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บาทยังไม่ได้รับเงิน</a:t>
                      </a:r>
                      <a:endParaRPr lang="th-TH" sz="1800" b="1" kern="1200" dirty="0" smtClean="0">
                        <a:solidFill>
                          <a:schemeClr val="tx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สินทรัพย์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b="1" dirty="0" smtClean="0">
                          <a:latin typeface="AngsanaUPC"/>
                          <a:ea typeface="Cordia New"/>
                          <a:cs typeface="Angsana New"/>
                        </a:rPr>
                        <a:t>=</a:t>
                      </a:r>
                      <a:endParaRPr lang="en-US" sz="40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หนี้สิน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ส่วนของเจ้าของ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9194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ลูกหนี้เพิ่ม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ไม่เปลี่ยนแปลง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ทุนเพิ่ม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066800" y="1066800"/>
            <a:ext cx="68580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indent="457200" algn="ctr">
              <a:tabLst>
                <a:tab pos="457200" algn="r"/>
                <a:tab pos="2636838" algn="ctr"/>
                <a:tab pos="5273675" algn="r"/>
              </a:tabLst>
            </a:pPr>
            <a:r>
              <a:rPr lang="th-TH" sz="2800" b="1">
                <a:solidFill>
                  <a:srgbClr val="FF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การวิเคราะห์รายการค้าโดยการแสดงในรูปสมการบัญชี</a:t>
            </a:r>
            <a:endParaRPr lang="en-US">
              <a:solidFill>
                <a:srgbClr val="FF0000"/>
              </a:solidFill>
              <a:ea typeface="Cordia New" pitchFamily="34" charset="-34"/>
              <a:cs typeface="AngsanaUPC" pitchFamily="18" charset="-34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28600" y="1905000"/>
          <a:ext cx="8534400" cy="1912938"/>
        </p:xfrm>
        <a:graphic>
          <a:graphicData uri="http://schemas.openxmlformats.org/drawingml/2006/table">
            <a:tbl>
              <a:tblPr/>
              <a:tblGrid>
                <a:gridCol w="2819400"/>
                <a:gridCol w="1905000"/>
                <a:gridCol w="342812"/>
                <a:gridCol w="1733594"/>
                <a:gridCol w="1733594"/>
              </a:tblGrid>
              <a:tr h="5485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8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รายการ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ค้า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u="none" strike="noStrike" kern="0" dirty="0">
                          <a:latin typeface="Cordia New"/>
                          <a:ea typeface="Cordia New"/>
                          <a:cs typeface="Angsana New"/>
                        </a:rPr>
                        <a:t>ผลการวิเคราะห์ในสมการ</a:t>
                      </a:r>
                      <a:r>
                        <a:rPr lang="th-TH" sz="2400" b="1" u="none" strike="noStrike" kern="0" dirty="0" smtClean="0">
                          <a:latin typeface="Cordia New"/>
                          <a:ea typeface="Cordia New"/>
                          <a:cs typeface="Angsana New"/>
                        </a:rPr>
                        <a:t>บัญชี</a:t>
                      </a:r>
                      <a:endParaRPr lang="en-US" sz="2400" b="1" u="sng" kern="0" dirty="0">
                        <a:latin typeface="Cordi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9550">
                <a:tc rowSpan="2">
                  <a:txBody>
                    <a:bodyPr/>
                    <a:lstStyle/>
                    <a:p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วันที่ 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25  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ม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.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ค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. 25X4</a:t>
                      </a:r>
                    </a:p>
                    <a:p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รับชำระหนี้จากลูกหนี้นายสมพงศ์  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3,000  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บาท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สินทรัพย์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b="1" dirty="0" smtClean="0">
                          <a:latin typeface="AngsanaUPC"/>
                          <a:ea typeface="Cordia New"/>
                          <a:cs typeface="Angsana New"/>
                        </a:rPr>
                        <a:t>=</a:t>
                      </a:r>
                      <a:endParaRPr lang="en-US" sz="40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หนี้สิน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ส่วนของเจ้าของ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7547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เงินสด</a:t>
                      </a: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เพิ่ม</a:t>
                      </a: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  3,000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ลูกหนี้</a:t>
                      </a: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ลด</a:t>
                      </a: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  3,000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ไม่เปลี่ยนแปลง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ไม่เปลี่ยนแปลง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073150" y="1219200"/>
            <a:ext cx="68580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indent="457200" algn="ctr">
              <a:tabLst>
                <a:tab pos="457200" algn="r"/>
                <a:tab pos="2636838" algn="ctr"/>
                <a:tab pos="5273675" algn="r"/>
              </a:tabLst>
            </a:pPr>
            <a:r>
              <a:rPr lang="th-TH" sz="2800" b="1">
                <a:solidFill>
                  <a:srgbClr val="FF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การวิเคราะห์รายการค้าโดยการแสดงในรูปสมการบัญชี</a:t>
            </a:r>
            <a:endParaRPr lang="en-US">
              <a:solidFill>
                <a:srgbClr val="FF0000"/>
              </a:solidFill>
              <a:ea typeface="Cordia New" pitchFamily="34" charset="-34"/>
              <a:cs typeface="AngsanaUPC" pitchFamily="18" charset="-34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28600" y="2057400"/>
          <a:ext cx="8534400" cy="1912938"/>
        </p:xfrm>
        <a:graphic>
          <a:graphicData uri="http://schemas.openxmlformats.org/drawingml/2006/table">
            <a:tbl>
              <a:tblPr/>
              <a:tblGrid>
                <a:gridCol w="2819400"/>
                <a:gridCol w="1905000"/>
                <a:gridCol w="342812"/>
                <a:gridCol w="1733594"/>
                <a:gridCol w="1733594"/>
              </a:tblGrid>
              <a:tr h="5485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8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รายการ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ค้า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u="none" strike="noStrike" kern="0" dirty="0">
                          <a:latin typeface="Cordia New"/>
                          <a:ea typeface="Cordia New"/>
                          <a:cs typeface="Angsana New"/>
                        </a:rPr>
                        <a:t>ผลการวิเคราะห์ในสมการ</a:t>
                      </a:r>
                      <a:r>
                        <a:rPr lang="th-TH" sz="2400" b="1" u="none" strike="noStrike" kern="0" dirty="0" smtClean="0">
                          <a:latin typeface="Cordia New"/>
                          <a:ea typeface="Cordia New"/>
                          <a:cs typeface="Angsana New"/>
                        </a:rPr>
                        <a:t>บัญชี</a:t>
                      </a:r>
                      <a:endParaRPr lang="en-US" sz="2400" b="1" u="sng" kern="0" dirty="0">
                        <a:latin typeface="Cordi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9550">
                <a:tc rowSpan="2">
                  <a:txBody>
                    <a:bodyPr/>
                    <a:lstStyle/>
                    <a:p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วันที่ 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27  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ม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.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ค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. 25X4</a:t>
                      </a:r>
                    </a:p>
                    <a:p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จ่ายชำระหนี้ให้ร้านมิตรยนต์  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20,000  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บาท</a:t>
                      </a:r>
                      <a:endParaRPr lang="th-TH" sz="3200" b="1" kern="1200" dirty="0" smtClean="0">
                        <a:solidFill>
                          <a:schemeClr val="tx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สินทรัพย์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b="1" dirty="0" smtClean="0">
                          <a:latin typeface="AngsanaUPC"/>
                          <a:ea typeface="Cordia New"/>
                          <a:cs typeface="Angsana New"/>
                        </a:rPr>
                        <a:t>=</a:t>
                      </a:r>
                      <a:endParaRPr lang="en-US" sz="40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หนี้สิน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ส่วนของเจ้าของ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7547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เงินสดลด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เจ้าหนี้ลด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20,000</a:t>
                      </a:r>
                    </a:p>
                  </a:txBody>
                  <a:tcPr marL="68580" marR="68580" marT="0" marB="0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ไม่เปลี่ยนแปลง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1066800" y="1524000"/>
            <a:ext cx="68580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indent="457200" algn="ctr">
              <a:tabLst>
                <a:tab pos="457200" algn="r"/>
                <a:tab pos="2636838" algn="ctr"/>
                <a:tab pos="5273675" algn="r"/>
              </a:tabLst>
            </a:pPr>
            <a:r>
              <a:rPr lang="th-TH" sz="2800" b="1">
                <a:solidFill>
                  <a:srgbClr val="FF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การวิเคราะห์รายการค้าโดยการแสดงในรูปสมการบัญชี</a:t>
            </a:r>
            <a:endParaRPr lang="en-US">
              <a:solidFill>
                <a:srgbClr val="FF0000"/>
              </a:solidFill>
              <a:ea typeface="Cordia New" pitchFamily="34" charset="-34"/>
              <a:cs typeface="AngsanaUPC" pitchFamily="18" charset="-34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81000" y="2362200"/>
          <a:ext cx="8534400" cy="1912938"/>
        </p:xfrm>
        <a:graphic>
          <a:graphicData uri="http://schemas.openxmlformats.org/drawingml/2006/table">
            <a:tbl>
              <a:tblPr/>
              <a:tblGrid>
                <a:gridCol w="2819400"/>
                <a:gridCol w="1905000"/>
                <a:gridCol w="342812"/>
                <a:gridCol w="1733594"/>
                <a:gridCol w="1733594"/>
              </a:tblGrid>
              <a:tr h="5485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8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รายการ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ค้า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u="none" strike="noStrike" kern="0" dirty="0">
                          <a:latin typeface="Cordia New"/>
                          <a:ea typeface="Cordia New"/>
                          <a:cs typeface="Angsana New"/>
                        </a:rPr>
                        <a:t>ผลการวิเคราะห์ในสมการ</a:t>
                      </a:r>
                      <a:r>
                        <a:rPr lang="th-TH" sz="2400" b="1" u="none" strike="noStrike" kern="0" dirty="0" smtClean="0">
                          <a:latin typeface="Cordia New"/>
                          <a:ea typeface="Cordia New"/>
                          <a:cs typeface="Angsana New"/>
                        </a:rPr>
                        <a:t>บัญชี</a:t>
                      </a:r>
                      <a:endParaRPr lang="en-US" sz="2400" b="1" u="sng" kern="0" dirty="0">
                        <a:latin typeface="Cordi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9550">
                <a:tc rowSpan="2">
                  <a:txBody>
                    <a:bodyPr/>
                    <a:lstStyle/>
                    <a:p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วันที่ 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28  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ม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.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ค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. 25X4</a:t>
                      </a:r>
                    </a:p>
                    <a:p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รับรายได้ค่าซ่อมเครื่องใช้ไฟฟ้า</a:t>
                      </a:r>
                      <a:endParaRPr lang="en-US" sz="2400" b="1" kern="1200" dirty="0" smtClean="0">
                        <a:solidFill>
                          <a:schemeClr val="tx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  <a:p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46,000  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บาท</a:t>
                      </a:r>
                      <a:endParaRPr lang="th-TH" sz="4000" b="1" kern="1200" dirty="0" smtClean="0">
                        <a:solidFill>
                          <a:schemeClr val="tx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สินทรัพย์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b="1" dirty="0" smtClean="0">
                          <a:latin typeface="AngsanaUPC"/>
                          <a:ea typeface="Cordia New"/>
                          <a:cs typeface="Angsana New"/>
                        </a:rPr>
                        <a:t>=</a:t>
                      </a:r>
                      <a:endParaRPr lang="en-US" sz="40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หนี้สิน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ส่วนของเจ้าของ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7547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เงินสดเพิ่ม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46,000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latin typeface="AngsanaUPC"/>
                          <a:ea typeface="Cordia New"/>
                          <a:cs typeface="Angsana New"/>
                        </a:rPr>
                        <a:t>ไม่เปลี่ยนแปลง</a:t>
                      </a:r>
                      <a:endParaRPr lang="en-US" sz="2400" b="1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ทุนเพิ่ม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AngsanaUPC"/>
                          <a:ea typeface="Cordia New"/>
                          <a:cs typeface="Angsana New"/>
                        </a:rPr>
                        <a:t>46,000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</a:t>
            </a:r>
            <a:r>
              <a:rPr lang="en-US">
                <a:latin typeface="Arial" charset="0"/>
              </a:rPr>
              <a:t> </a:t>
            </a:r>
            <a:r>
              <a:rPr lang="en-US"/>
              <a:t>Logo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หน่วยที่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2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ก</a:t>
            </a:r>
            <a:r>
              <a:rPr lang="th-TH" smtClean="0"/>
              <a:t>ารวิเคราะห์รายการค้า</a:t>
            </a:r>
            <a:endParaRPr lang="en-US" smtClean="0"/>
          </a:p>
        </p:txBody>
      </p:sp>
      <p:sp>
        <p:nvSpPr>
          <p:cNvPr id="61443" name="AutoShape 3"/>
          <p:cNvSpPr>
            <a:spLocks noChangeArrowheads="1"/>
          </p:cNvSpPr>
          <p:nvPr/>
        </p:nvSpPr>
        <p:spPr bwMode="auto">
          <a:xfrm>
            <a:off x="2057400" y="1828800"/>
            <a:ext cx="5181600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AB764">
                  <a:gamma/>
                  <a:shade val="46275"/>
                  <a:invGamma/>
                </a:srgbClr>
              </a:gs>
              <a:gs pos="50000">
                <a:srgbClr val="EAB764"/>
              </a:gs>
              <a:gs pos="100000">
                <a:srgbClr val="EAB764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1</a:t>
            </a:r>
            <a:r>
              <a: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. </a:t>
            </a:r>
            <a:r>
              <a:rPr lang="th-TH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เอกสารประกอบการบันทึกบัญชี</a:t>
            </a:r>
            <a:endParaRPr lang="en-US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61444" name="AutoShape 4"/>
          <p:cNvSpPr>
            <a:spLocks noChangeArrowheads="1"/>
          </p:cNvSpPr>
          <p:nvPr/>
        </p:nvSpPr>
        <p:spPr bwMode="auto">
          <a:xfrm>
            <a:off x="2057400" y="2590800"/>
            <a:ext cx="5181600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25400" algn="ctr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2. </a:t>
            </a:r>
            <a:r>
              <a:rPr lang="th-TH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ประเภทของกิจการค้า</a:t>
            </a:r>
            <a:endParaRPr lang="en-US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61445" name="AutoShape 5"/>
          <p:cNvSpPr>
            <a:spLocks noChangeArrowheads="1"/>
          </p:cNvSpPr>
          <p:nvPr/>
        </p:nvSpPr>
        <p:spPr bwMode="auto">
          <a:xfrm>
            <a:off x="2057400" y="3352800"/>
            <a:ext cx="5181600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99FF">
                  <a:gamma/>
                  <a:shade val="46275"/>
                  <a:invGamma/>
                </a:srgbClr>
              </a:gs>
              <a:gs pos="50000">
                <a:srgbClr val="3399FF"/>
              </a:gs>
              <a:gs pos="100000">
                <a:srgbClr val="3399FF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3. </a:t>
            </a:r>
            <a:r>
              <a:rPr lang="th-TH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รายการค้า</a:t>
            </a:r>
            <a:endParaRPr lang="en-US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61446" name="AutoShape 6"/>
          <p:cNvSpPr>
            <a:spLocks noChangeArrowheads="1"/>
          </p:cNvSpPr>
          <p:nvPr/>
        </p:nvSpPr>
        <p:spPr bwMode="auto">
          <a:xfrm>
            <a:off x="2057400" y="4114800"/>
            <a:ext cx="5181600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D67E1">
                  <a:gamma/>
                  <a:shade val="46275"/>
                  <a:invGamma/>
                </a:srgbClr>
              </a:gs>
              <a:gs pos="50000">
                <a:srgbClr val="8D67E1"/>
              </a:gs>
              <a:gs pos="100000">
                <a:srgbClr val="8D67E1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4. </a:t>
            </a:r>
            <a:r>
              <a:rPr lang="th-TH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การวิเคราะห์รายการค้า</a:t>
            </a:r>
            <a:endParaRPr lang="en-US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61447" name="AutoShape 7"/>
          <p:cNvSpPr>
            <a:spLocks noChangeArrowheads="1"/>
          </p:cNvSpPr>
          <p:nvPr/>
        </p:nvSpPr>
        <p:spPr bwMode="auto">
          <a:xfrm>
            <a:off x="2057400" y="4876800"/>
            <a:ext cx="5181600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00">
                  <a:gamma/>
                  <a:shade val="46275"/>
                  <a:invGamma/>
                </a:srgbClr>
              </a:gs>
              <a:gs pos="50000">
                <a:srgbClr val="99CC00"/>
              </a:gs>
              <a:gs pos="100000">
                <a:srgbClr val="99CC00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5.</a:t>
            </a:r>
            <a:r>
              <a:rPr lang="th-TH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 </a:t>
            </a:r>
            <a:r>
              <a:rPr lang="th-TH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หลักการบัญชีคู่</a:t>
            </a:r>
            <a:endParaRPr lang="en-US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2057400" y="5638800"/>
            <a:ext cx="5181600" cy="53340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  <a:tileRect/>
          </a:gradFill>
          <a:ln w="25400" algn="ctr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6</a:t>
            </a:r>
            <a:r>
              <a: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. </a:t>
            </a:r>
            <a:r>
              <a:rPr lang="th-TH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หลักการบันทึกรายการค้าในสมุดบัญชี</a:t>
            </a:r>
            <a:endParaRPr lang="en-US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15370" name="TextBox 11"/>
          <p:cNvSpPr txBox="1">
            <a:spLocks noChangeArrowheads="1"/>
          </p:cNvSpPr>
          <p:nvPr/>
        </p:nvSpPr>
        <p:spPr bwMode="auto">
          <a:xfrm>
            <a:off x="381000" y="1219200"/>
            <a:ext cx="2590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th-TH" sz="3600" b="1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สาระการเรียนรู้</a:t>
            </a:r>
            <a:endParaRPr lang="en-US" sz="3600" b="1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066800" y="1600200"/>
            <a:ext cx="68580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indent="457200" algn="ctr">
              <a:tabLst>
                <a:tab pos="457200" algn="r"/>
                <a:tab pos="2636838" algn="ctr"/>
                <a:tab pos="5273675" algn="r"/>
              </a:tabLst>
            </a:pPr>
            <a:r>
              <a:rPr lang="th-TH" sz="2800" b="1">
                <a:solidFill>
                  <a:srgbClr val="FF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การวิเคราะห์รายการค้าโดยการแสดงในรูปสมการบัญชี</a:t>
            </a:r>
            <a:endParaRPr lang="en-US">
              <a:solidFill>
                <a:srgbClr val="FF0000"/>
              </a:solidFill>
              <a:ea typeface="Cordia New" pitchFamily="34" charset="-34"/>
              <a:cs typeface="AngsanaUPC" pitchFamily="18" charset="-34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04800" y="2286000"/>
          <a:ext cx="8534400" cy="1912938"/>
        </p:xfrm>
        <a:graphic>
          <a:graphicData uri="http://schemas.openxmlformats.org/drawingml/2006/table">
            <a:tbl>
              <a:tblPr/>
              <a:tblGrid>
                <a:gridCol w="2819400"/>
                <a:gridCol w="1905000"/>
                <a:gridCol w="342812"/>
                <a:gridCol w="1733594"/>
                <a:gridCol w="1733594"/>
              </a:tblGrid>
              <a:tr h="5485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800" b="1" dirty="0" smtClean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รายการ</a:t>
                      </a: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ค้า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u="none" strike="noStrike" kern="0" dirty="0">
                          <a:latin typeface="Cordia New"/>
                          <a:ea typeface="Cordia New"/>
                          <a:cs typeface="Angsana New"/>
                        </a:rPr>
                        <a:t>ผลการวิเคราะห์ในสมการ</a:t>
                      </a:r>
                      <a:r>
                        <a:rPr lang="th-TH" sz="2400" b="1" u="none" strike="noStrike" kern="0" dirty="0" smtClean="0">
                          <a:latin typeface="Cordia New"/>
                          <a:ea typeface="Cordia New"/>
                          <a:cs typeface="Angsana New"/>
                        </a:rPr>
                        <a:t>บัญชี</a:t>
                      </a:r>
                      <a:endParaRPr lang="en-US" sz="2400" b="1" u="sng" kern="0" dirty="0">
                        <a:latin typeface="Cordi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9550">
                <a:tc rowSpan="2">
                  <a:txBody>
                    <a:bodyPr/>
                    <a:lstStyle/>
                    <a:p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วันที่ 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 30  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ม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.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ค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. 25X4</a:t>
                      </a:r>
                    </a:p>
                    <a:p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จ่ายเงินเดือนพนักงาน 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4,000  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บาท</a:t>
                      </a:r>
                      <a:endParaRPr lang="th-TH" sz="4800" b="1" kern="1200" dirty="0" smtClean="0">
                        <a:solidFill>
                          <a:schemeClr val="tx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สินทรัพย์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b="1" dirty="0" smtClean="0">
                          <a:latin typeface="AngsanaUPC"/>
                          <a:ea typeface="Cordia New"/>
                          <a:cs typeface="Angsana New"/>
                        </a:rPr>
                        <a:t>=</a:t>
                      </a:r>
                      <a:endParaRPr lang="en-US" sz="40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หนี้สิน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ส่วนของเจ้าของ</a:t>
                      </a:r>
                      <a:endParaRPr lang="en-US" sz="2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7547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UPC"/>
                          <a:ea typeface="Cordia New"/>
                          <a:cs typeface="Angsana New"/>
                        </a:rPr>
                        <a:t>เงิน</a:t>
                      </a: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สดลด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4,000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latin typeface="AngsanaUPC"/>
                          <a:ea typeface="Cordia New"/>
                          <a:cs typeface="Angsana New"/>
                        </a:rPr>
                        <a:t>ไม่เปลี่ยนแปลง</a:t>
                      </a:r>
                      <a:endParaRPr lang="en-US" sz="2400" b="1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UPC"/>
                          <a:ea typeface="Cordia New"/>
                          <a:cs typeface="Angsana New"/>
                        </a:rPr>
                        <a:t>ทุนลด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AngsanaUPC"/>
                          <a:ea typeface="Cordia New"/>
                          <a:cs typeface="Angsana New"/>
                        </a:rPr>
                        <a:t>4,000</a:t>
                      </a:r>
                      <a:endParaRPr lang="en-US" sz="2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609600" y="2209800"/>
            <a:ext cx="36576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6000" b="1">
                <a:solidFill>
                  <a:srgbClr val="CC99FF"/>
                </a:solidFill>
                <a:latin typeface="Angsana New" pitchFamily="18" charset="-34"/>
                <a:cs typeface="Angsana New" pitchFamily="18" charset="-34"/>
              </a:rPr>
              <a:t>ด้านซ้าย</a:t>
            </a:r>
            <a:r>
              <a:rPr lang="en-US" sz="6000" b="1">
                <a:solidFill>
                  <a:srgbClr val="CC99FF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6000" b="1">
                <a:solidFill>
                  <a:srgbClr val="CC99FF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6000" b="1">
                <a:solidFill>
                  <a:srgbClr val="CC99FF"/>
                </a:solidFill>
                <a:latin typeface="Angsana New" pitchFamily="18" charset="-34"/>
                <a:cs typeface="Angsana New" pitchFamily="18" charset="-34"/>
              </a:rPr>
              <a:t>Debit)</a:t>
            </a:r>
            <a:endParaRPr lang="th-TH" sz="6000" b="1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4953000" y="2209800"/>
            <a:ext cx="38862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6000" b="1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ด้านขวา</a:t>
            </a:r>
            <a:r>
              <a:rPr lang="en-US" sz="6000" b="1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6000" b="1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6000" b="1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Credit)</a:t>
            </a:r>
            <a:endParaRPr lang="th-TH" sz="6000" b="1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7349" name="Line 5"/>
          <p:cNvSpPr>
            <a:spLocks noChangeShapeType="1"/>
          </p:cNvSpPr>
          <p:nvPr/>
        </p:nvSpPr>
        <p:spPr bwMode="auto">
          <a:xfrm>
            <a:off x="533400" y="3276600"/>
            <a:ext cx="81534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57351" name="Line 7"/>
          <p:cNvSpPr>
            <a:spLocks noChangeShapeType="1"/>
          </p:cNvSpPr>
          <p:nvPr/>
        </p:nvSpPr>
        <p:spPr bwMode="auto">
          <a:xfrm>
            <a:off x="4191000" y="3276600"/>
            <a:ext cx="0" cy="25908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952500" y="3665538"/>
            <a:ext cx="25908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4000" b="1">
                <a:solidFill>
                  <a:srgbClr val="CC99FF"/>
                </a:solidFill>
                <a:latin typeface="AngsanaUPC" pitchFamily="18" charset="-34"/>
              </a:rPr>
              <a:t>สินทรัพย์</a:t>
            </a:r>
          </a:p>
        </p:txBody>
      </p:sp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4495800" y="3694113"/>
            <a:ext cx="20574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4000" b="1">
                <a:solidFill>
                  <a:srgbClr val="FFFF00"/>
                </a:solidFill>
                <a:latin typeface="AngsanaUPC" pitchFamily="18" charset="-34"/>
              </a:rPr>
              <a:t>หนี้สิน</a:t>
            </a:r>
            <a:r>
              <a:rPr lang="th-TH" sz="4400">
                <a:solidFill>
                  <a:srgbClr val="FFFF00"/>
                </a:solidFill>
                <a:latin typeface="AngsanaUPC" pitchFamily="18" charset="-34"/>
              </a:rPr>
              <a:t> </a:t>
            </a:r>
            <a:r>
              <a:rPr lang="th-TH" sz="4800">
                <a:solidFill>
                  <a:srgbClr val="FFFF00"/>
                </a:solidFill>
                <a:latin typeface="AngsanaUPC" pitchFamily="18" charset="-34"/>
              </a:rPr>
              <a:t> </a:t>
            </a:r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3581400" y="3632200"/>
            <a:ext cx="12192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>
                <a:solidFill>
                  <a:srgbClr val="FF9900"/>
                </a:solidFill>
                <a:latin typeface="Verdana" pitchFamily="34" charset="0"/>
              </a:rPr>
              <a:t>=</a:t>
            </a:r>
            <a:endParaRPr lang="th-TH" sz="4000">
              <a:latin typeface="Verdana" pitchFamily="34" charset="0"/>
            </a:endParaRPr>
          </a:p>
        </p:txBody>
      </p:sp>
      <p:sp>
        <p:nvSpPr>
          <p:cNvPr id="57356" name="Text Box 12"/>
          <p:cNvSpPr txBox="1">
            <a:spLocks noChangeArrowheads="1"/>
          </p:cNvSpPr>
          <p:nvPr/>
        </p:nvSpPr>
        <p:spPr bwMode="auto">
          <a:xfrm>
            <a:off x="5867400" y="3810000"/>
            <a:ext cx="60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4400">
                <a:solidFill>
                  <a:srgbClr val="FFFF00"/>
                </a:solidFill>
                <a:latin typeface="Verdana" pitchFamily="34" charset="0"/>
              </a:rPr>
              <a:t>+</a:t>
            </a:r>
            <a:endParaRPr lang="th-TH" sz="4400">
              <a:latin typeface="Verdana" pitchFamily="34" charset="0"/>
            </a:endParaRPr>
          </a:p>
        </p:txBody>
      </p:sp>
      <p:sp>
        <p:nvSpPr>
          <p:cNvPr id="57358" name="Text Box 14"/>
          <p:cNvSpPr txBox="1">
            <a:spLocks noChangeArrowheads="1"/>
          </p:cNvSpPr>
          <p:nvPr/>
        </p:nvSpPr>
        <p:spPr bwMode="auto">
          <a:xfrm>
            <a:off x="6172200" y="3733800"/>
            <a:ext cx="2819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3600" b="1">
                <a:solidFill>
                  <a:srgbClr val="FFFF00"/>
                </a:solidFill>
                <a:latin typeface="AngsanaUPC" pitchFamily="18" charset="-34"/>
              </a:rPr>
              <a:t>ทุน/ส่วนของเจ้าของ</a:t>
            </a:r>
          </a:p>
        </p:txBody>
      </p:sp>
      <p:sp>
        <p:nvSpPr>
          <p:cNvPr id="57359" name="Text Box 15"/>
          <p:cNvSpPr txBox="1">
            <a:spLocks noChangeArrowheads="1"/>
          </p:cNvSpPr>
          <p:nvPr/>
        </p:nvSpPr>
        <p:spPr bwMode="auto">
          <a:xfrm>
            <a:off x="228600" y="304800"/>
            <a:ext cx="8915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4800">
                <a:solidFill>
                  <a:srgbClr val="FF9900"/>
                </a:solidFill>
                <a:latin typeface="Angsana New" pitchFamily="18" charset="-34"/>
              </a:rPr>
              <a:t> </a:t>
            </a:r>
            <a:r>
              <a:rPr lang="th-TH" sz="4800" b="1">
                <a:solidFill>
                  <a:srgbClr val="FFC000"/>
                </a:solidFill>
                <a:latin typeface="Angsana New" pitchFamily="18" charset="-34"/>
                <a:cs typeface="Angsana New" pitchFamily="18" charset="-34"/>
              </a:rPr>
              <a:t>หลักการบัญชีคู่   </a:t>
            </a:r>
            <a:r>
              <a:rPr lang="en-US" sz="4800" b="1">
                <a:solidFill>
                  <a:srgbClr val="FFC000"/>
                </a:solidFill>
                <a:latin typeface="Angsana New" pitchFamily="18" charset="-34"/>
                <a:cs typeface="Angsana New" pitchFamily="18" charset="-34"/>
              </a:rPr>
              <a:t>(Double-Entry   Book-Keeping) </a:t>
            </a:r>
            <a:endParaRPr lang="th-TH" sz="4800" b="1">
              <a:solidFill>
                <a:srgbClr val="FFC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7362" name="AutoShape 18"/>
          <p:cNvSpPr>
            <a:spLocks noChangeArrowheads="1"/>
          </p:cNvSpPr>
          <p:nvPr/>
        </p:nvSpPr>
        <p:spPr bwMode="auto">
          <a:xfrm>
            <a:off x="3657600" y="1295400"/>
            <a:ext cx="1828800" cy="762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573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6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utoUpdateAnimBg="0"/>
      <p:bldP spid="57347" grpId="0" autoUpdateAnimBg="0"/>
      <p:bldP spid="57349" grpId="0" animBg="1"/>
      <p:bldP spid="57351" grpId="0" animBg="1"/>
      <p:bldP spid="57352" grpId="0" autoUpdateAnimBg="0"/>
      <p:bldP spid="57354" grpId="0" autoUpdateAnimBg="0"/>
      <p:bldP spid="57355" grpId="0" autoUpdateAnimBg="0"/>
      <p:bldP spid="57356" grpId="0" autoUpdateAnimBg="0"/>
      <p:bldP spid="57358" grpId="0" autoUpdateAnimBg="0"/>
      <p:bldP spid="57359" grpId="0" autoUpdateAnimBg="0"/>
      <p:bldP spid="5736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7975"/>
            <a:ext cx="2819400" cy="1139825"/>
          </a:xfrm>
        </p:spPr>
        <p:txBody>
          <a:bodyPr/>
          <a:lstStyle/>
          <a:p>
            <a:pPr eaLnBrk="1" hangingPunct="1"/>
            <a:r>
              <a:rPr lang="th-TH" sz="6600" smtClean="0">
                <a:solidFill>
                  <a:srgbClr val="CC99FF"/>
                </a:solidFill>
              </a:rPr>
              <a:t>สินทรัพย์</a:t>
            </a:r>
            <a:endParaRPr lang="th-TH" sz="660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724400"/>
          </a:xfrm>
        </p:spPr>
        <p:txBody>
          <a:bodyPr/>
          <a:lstStyle/>
          <a:p>
            <a:pPr eaLnBrk="1" hangingPunct="1"/>
            <a:r>
              <a:rPr lang="th-TH" sz="60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ด้านซ้าย เดบิต, </a:t>
            </a:r>
            <a:r>
              <a:rPr lang="en-US" sz="60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Dr.</a:t>
            </a:r>
            <a:r>
              <a:rPr lang="th-TH" sz="60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 ,</a:t>
            </a:r>
            <a:r>
              <a:rPr lang="en-US" sz="60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Debit </a:t>
            </a:r>
            <a:endParaRPr lang="th-TH" sz="6000" smtClean="0">
              <a:solidFill>
                <a:srgbClr val="CC00CC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/>
            <a:r>
              <a:rPr lang="th-TH" sz="60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สินทรัพย์ ลงบัญชีด้านซ้าย</a:t>
            </a:r>
          </a:p>
          <a:p>
            <a:pPr eaLnBrk="1" hangingPunct="1"/>
            <a:r>
              <a:rPr lang="th-TH" sz="60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สินทรัพย์ เพิ่ม ลงด้านซ้ายเดบิต</a:t>
            </a:r>
            <a:endParaRPr lang="th-TH" sz="6000" smtClean="0">
              <a:solidFill>
                <a:schemeClr val="hlink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/>
            <a:r>
              <a:rPr lang="th-TH" sz="6600" smtClean="0">
                <a:solidFill>
                  <a:srgbClr val="FFFF00"/>
                </a:solidFill>
              </a:rPr>
              <a:t>สินทรัพย์ ลด ลงด้านขวาเครดิต</a:t>
            </a:r>
            <a:endParaRPr lang="th-TH" sz="6600" smtClean="0">
              <a:solidFill>
                <a:srgbClr val="CC00CC"/>
              </a:solidFill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3429000" y="381000"/>
            <a:ext cx="5334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600" b="1">
                <a:solidFill>
                  <a:srgbClr val="FFC000"/>
                </a:solidFill>
                <a:latin typeface="Angsana New" pitchFamily="18" charset="-34"/>
              </a:rPr>
              <a:t>=</a:t>
            </a:r>
            <a:endParaRPr lang="th-TH" sz="2000" b="1">
              <a:solidFill>
                <a:srgbClr val="FFC000"/>
              </a:solidFill>
              <a:latin typeface="Angsana New" pitchFamily="18" charset="-34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4114800" y="304800"/>
            <a:ext cx="50292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6600" b="1">
                <a:solidFill>
                  <a:srgbClr val="FF0000"/>
                </a:solidFill>
                <a:latin typeface="Angsana New" pitchFamily="18" charset="-34"/>
              </a:rPr>
              <a:t>หนี้สิน +  ทุน</a:t>
            </a:r>
            <a:endParaRPr lang="th-TH" sz="1600" b="1">
              <a:solidFill>
                <a:srgbClr val="FF000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  <p:bldP spid="29699" grpId="0" build="p" autoUpdateAnimBg="0"/>
      <p:bldP spid="29700" grpId="0" autoUpdateAnimBg="0"/>
      <p:bldP spid="29701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31775"/>
            <a:ext cx="3276600" cy="1139825"/>
          </a:xfrm>
        </p:spPr>
        <p:txBody>
          <a:bodyPr/>
          <a:lstStyle/>
          <a:p>
            <a:pPr eaLnBrk="1" hangingPunct="1"/>
            <a:r>
              <a:rPr lang="th-TH" sz="6600" smtClean="0">
                <a:solidFill>
                  <a:srgbClr val="CC99FF"/>
                </a:solidFill>
              </a:rPr>
              <a:t>สินทรัพย์ </a:t>
            </a:r>
            <a:r>
              <a:rPr lang="en-US" sz="6600" smtClean="0">
                <a:solidFill>
                  <a:srgbClr val="CC99FF"/>
                </a:solidFill>
              </a:rPr>
              <a:t>=</a:t>
            </a:r>
            <a:endParaRPr lang="th-TH" sz="660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117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h-TH" sz="66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ด้านขวา เครดิต, </a:t>
            </a:r>
            <a:r>
              <a:rPr lang="en-US" sz="66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Cr.</a:t>
            </a:r>
            <a:r>
              <a:rPr lang="th-TH" sz="66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 ,</a:t>
            </a:r>
            <a:r>
              <a:rPr lang="en-US" sz="66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Credit </a:t>
            </a:r>
            <a:endParaRPr lang="th-TH" sz="6600" smtClean="0">
              <a:solidFill>
                <a:srgbClr val="CC00CC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660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หนี้สิน ลงบัญชีด้านขวา</a:t>
            </a:r>
            <a:endParaRPr lang="th-TH" sz="6600" smtClean="0">
              <a:solidFill>
                <a:srgbClr val="CC00CC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660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หนี้สิน เพิ่ม ลงด้านขวาเครดิต</a:t>
            </a:r>
            <a:endParaRPr lang="th-TH" sz="6600" smtClean="0"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6600" smtClean="0">
                <a:solidFill>
                  <a:srgbClr val="CC00CC"/>
                </a:solidFill>
              </a:rPr>
              <a:t>หนี้สิน ลด ลงด้านซ้ายเดบิต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3733800" y="228600"/>
            <a:ext cx="4572000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5400" b="1">
                <a:solidFill>
                  <a:srgbClr val="CC00CC"/>
                </a:solidFill>
              </a:rPr>
              <a:t>หนี้สิน</a:t>
            </a:r>
            <a:r>
              <a:rPr lang="th-TH" sz="5400" b="1"/>
              <a:t> </a:t>
            </a:r>
            <a:r>
              <a:rPr lang="th-TH" sz="5400" b="1">
                <a:solidFill>
                  <a:srgbClr val="FF0000"/>
                </a:solidFill>
              </a:rPr>
              <a:t>+</a:t>
            </a:r>
            <a:endParaRPr lang="th-TH" sz="3600" b="1">
              <a:solidFill>
                <a:srgbClr val="FF0000"/>
              </a:solidFill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6553200" y="152400"/>
            <a:ext cx="1371600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5400" b="1">
                <a:solidFill>
                  <a:srgbClr val="FF0000"/>
                </a:solidFill>
                <a:latin typeface="Angsana New" pitchFamily="18" charset="-34"/>
              </a:rPr>
              <a:t>ทุน</a:t>
            </a:r>
            <a:endParaRPr lang="th-TH" sz="1200" b="1">
              <a:solidFill>
                <a:srgbClr val="FF000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/>
      <p:bldP spid="30723" grpId="0" build="p" autoUpdateAnimBg="0"/>
      <p:bldP spid="30724" grpId="0" autoUpdateAnimBg="0"/>
      <p:bldP spid="30725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5791200" cy="1139825"/>
          </a:xfrm>
        </p:spPr>
        <p:txBody>
          <a:bodyPr/>
          <a:lstStyle/>
          <a:p>
            <a:pPr eaLnBrk="1" hangingPunct="1">
              <a:defRPr/>
            </a:pPr>
            <a:r>
              <a:rPr lang="th-TH" sz="6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สินทรัพย์ </a:t>
            </a:r>
            <a:r>
              <a:rPr lang="en-US" sz="6600" dirty="0" smtClean="0">
                <a:solidFill>
                  <a:srgbClr val="FF9900"/>
                </a:solidFill>
              </a:rPr>
              <a:t>= </a:t>
            </a:r>
            <a:r>
              <a:rPr lang="th-TH" sz="6600" dirty="0" smtClean="0">
                <a:solidFill>
                  <a:srgbClr val="FF9900"/>
                </a:solidFill>
              </a:rPr>
              <a:t>หนี้สิน +</a:t>
            </a:r>
            <a:endParaRPr lang="th-TH" sz="6600" dirty="0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9075"/>
            <a:ext cx="8229600" cy="49117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h-TH" sz="6600" smtClean="0">
                <a:solidFill>
                  <a:srgbClr val="FF0066"/>
                </a:solidFill>
                <a:latin typeface="Angsana New" pitchFamily="18" charset="-34"/>
                <a:cs typeface="Angsana New" pitchFamily="18" charset="-34"/>
              </a:rPr>
              <a:t>ด้านขวา เครดิต, </a:t>
            </a:r>
            <a:r>
              <a:rPr lang="en-US" sz="6600" smtClean="0">
                <a:solidFill>
                  <a:srgbClr val="FF0066"/>
                </a:solidFill>
                <a:latin typeface="Angsana New" pitchFamily="18" charset="-34"/>
                <a:cs typeface="Angsana New" pitchFamily="18" charset="-34"/>
              </a:rPr>
              <a:t>Cr.</a:t>
            </a:r>
            <a:r>
              <a:rPr lang="th-TH" sz="6600" smtClean="0">
                <a:solidFill>
                  <a:srgbClr val="FF0066"/>
                </a:solidFill>
                <a:latin typeface="Angsana New" pitchFamily="18" charset="-34"/>
                <a:cs typeface="Angsana New" pitchFamily="18" charset="-34"/>
              </a:rPr>
              <a:t> ,</a:t>
            </a:r>
            <a:r>
              <a:rPr lang="en-US" sz="6600" smtClean="0">
                <a:solidFill>
                  <a:srgbClr val="FF0066"/>
                </a:solidFill>
                <a:latin typeface="Angsana New" pitchFamily="18" charset="-34"/>
                <a:cs typeface="Angsana New" pitchFamily="18" charset="-34"/>
              </a:rPr>
              <a:t>Credit</a:t>
            </a:r>
            <a:endParaRPr lang="th-TH" sz="6600" smtClean="0">
              <a:solidFill>
                <a:srgbClr val="FF0066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6600" smtClean="0">
                <a:solidFill>
                  <a:srgbClr val="FF0066"/>
                </a:solidFill>
                <a:latin typeface="Angsana New" pitchFamily="18" charset="-34"/>
                <a:cs typeface="Angsana New" pitchFamily="18" charset="-34"/>
              </a:rPr>
              <a:t>ทุน ลงบัญชีด้านขวา</a:t>
            </a:r>
          </a:p>
          <a:p>
            <a:pPr eaLnBrk="1" hangingPunct="1">
              <a:lnSpc>
                <a:spcPct val="90000"/>
              </a:lnSpc>
            </a:pPr>
            <a:r>
              <a:rPr lang="th-TH" sz="6600" smtClean="0">
                <a:solidFill>
                  <a:srgbClr val="FF0066"/>
                </a:solidFill>
                <a:latin typeface="Angsana New" pitchFamily="18" charset="-34"/>
                <a:cs typeface="Angsana New" pitchFamily="18" charset="-34"/>
              </a:rPr>
              <a:t>ทุน เพิ่ม ลงด้านขวาเครดิต</a:t>
            </a:r>
          </a:p>
          <a:p>
            <a:pPr eaLnBrk="1" hangingPunct="1">
              <a:lnSpc>
                <a:spcPct val="90000"/>
              </a:lnSpc>
            </a:pPr>
            <a:r>
              <a:rPr lang="th-TH" sz="660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ทุน ลด ลงด้านซ้ายเดบิต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6400800" y="304800"/>
            <a:ext cx="1524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6600" b="1">
                <a:solidFill>
                  <a:srgbClr val="FF0066"/>
                </a:solidFill>
                <a:latin typeface="Angsana New" pitchFamily="18" charset="-34"/>
              </a:rPr>
              <a:t>ทุน</a:t>
            </a:r>
            <a:endParaRPr lang="th-TH" sz="6600" b="1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utoUpdateAnimBg="0"/>
      <p:bldP spid="31747" grpId="0" build="p" autoUpdateAnimBg="0"/>
      <p:bldP spid="31748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3400" y="1524000"/>
          <a:ext cx="7924800" cy="2438400"/>
        </p:xfrm>
        <a:graphic>
          <a:graphicData uri="http://schemas.openxmlformats.org/drawingml/2006/table">
            <a:tbl>
              <a:tblPr/>
              <a:tblGrid>
                <a:gridCol w="3835313"/>
                <a:gridCol w="4089487"/>
              </a:tblGrid>
              <a:tr h="24384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200" b="1" u="sng" kern="0" dirty="0">
                          <a:solidFill>
                            <a:srgbClr val="FF0000"/>
                          </a:solidFill>
                          <a:latin typeface="Cordia New"/>
                          <a:ea typeface="Cordia New"/>
                          <a:cs typeface="Angsana New"/>
                        </a:rPr>
                        <a:t>ด้านเด</a:t>
                      </a:r>
                      <a:r>
                        <a:rPr lang="th-TH" sz="3200" b="1" u="sng" kern="0" dirty="0" smtClean="0">
                          <a:solidFill>
                            <a:srgbClr val="FF0000"/>
                          </a:solidFill>
                          <a:latin typeface="Cordia New"/>
                          <a:ea typeface="Cordia New"/>
                          <a:cs typeface="Angsana New"/>
                        </a:rPr>
                        <a:t>บิต</a:t>
                      </a:r>
                      <a:endParaRPr lang="en-US" sz="3200" b="1" u="sng" kern="0" dirty="0" smtClean="0">
                        <a:solidFill>
                          <a:srgbClr val="FF0000"/>
                        </a:solidFill>
                        <a:latin typeface="Cordia New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b="1" u="sng" kern="0" dirty="0">
                        <a:solidFill>
                          <a:srgbClr val="FF0000"/>
                        </a:solidFill>
                        <a:latin typeface="Cordia New"/>
                        <a:ea typeface="Times New Roman"/>
                        <a:cs typeface="Angsana New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lang="th-TH" sz="2800" b="1" dirty="0">
                          <a:solidFill>
                            <a:srgbClr val="FF0000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สินทรัพย์เดิมและสินทรัพย์เพิ่ม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lang="th-TH" sz="2800" b="1" dirty="0">
                          <a:solidFill>
                            <a:srgbClr val="FF0000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หนี้สินลด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lang="th-TH" sz="2800" b="1" dirty="0">
                          <a:solidFill>
                            <a:srgbClr val="FF0000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ทุนลด 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AngsanaUPC"/>
                          <a:ea typeface="Cordia New"/>
                          <a:cs typeface="Angsana New"/>
                        </a:rPr>
                        <a:t>(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ค่าใช้จ่าย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AngsanaUPC"/>
                          <a:ea typeface="Cordia New"/>
                          <a:cs typeface="Angsana New"/>
                        </a:rPr>
                        <a:t>,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ถอนใช้ส่วนตัว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AngsanaUPC"/>
                          <a:ea typeface="Cordia New"/>
                          <a:cs typeface="Angsana New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u="sng" kern="0" dirty="0">
                          <a:solidFill>
                            <a:schemeClr val="accent4"/>
                          </a:solidFill>
                          <a:latin typeface="Cordia New"/>
                          <a:ea typeface="Cordia New"/>
                          <a:cs typeface="Angsana New"/>
                        </a:rPr>
                        <a:t>ด้าน</a:t>
                      </a:r>
                      <a:r>
                        <a:rPr lang="th-TH" sz="2800" b="1" u="sng" kern="0" dirty="0" smtClean="0">
                          <a:solidFill>
                            <a:schemeClr val="accent4"/>
                          </a:solidFill>
                          <a:latin typeface="Cordia New"/>
                          <a:ea typeface="Cordia New"/>
                          <a:cs typeface="Angsana New"/>
                        </a:rPr>
                        <a:t>เครดิต</a:t>
                      </a:r>
                      <a:endParaRPr lang="en-US" sz="2800" b="1" u="sng" kern="0" dirty="0" smtClean="0">
                        <a:solidFill>
                          <a:schemeClr val="accent4"/>
                        </a:solidFill>
                        <a:latin typeface="Cordia New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b="1" u="sng" kern="0" dirty="0">
                        <a:solidFill>
                          <a:schemeClr val="accent4"/>
                        </a:solidFill>
                        <a:latin typeface="Cordia New"/>
                        <a:ea typeface="Times New Roman"/>
                        <a:cs typeface="Angsana New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lang="th-TH" sz="2800" b="1" dirty="0">
                          <a:solidFill>
                            <a:schemeClr val="accent4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สินทรัพย์ลด</a:t>
                      </a:r>
                      <a:endParaRPr lang="en-US" sz="2800" b="1" dirty="0">
                        <a:solidFill>
                          <a:schemeClr val="accent4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lang="th-TH" sz="2800" b="1" dirty="0">
                          <a:solidFill>
                            <a:schemeClr val="accent4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หนี้สินเดิมและหนี้สินเพิ่ม</a:t>
                      </a:r>
                      <a:endParaRPr lang="en-US" sz="2800" b="1" dirty="0">
                        <a:solidFill>
                          <a:schemeClr val="accent4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lang="th-TH" sz="2800" b="1" dirty="0">
                          <a:solidFill>
                            <a:schemeClr val="accent4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ทุนเดิมและทุนเพิ่ม </a:t>
                      </a:r>
                      <a:r>
                        <a:rPr lang="en-US" sz="2800" b="1" dirty="0">
                          <a:solidFill>
                            <a:schemeClr val="accent4"/>
                          </a:solidFill>
                          <a:latin typeface="AngsanaUPC"/>
                          <a:ea typeface="Cordia New"/>
                          <a:cs typeface="Angsana New"/>
                        </a:rPr>
                        <a:t>(</a:t>
                      </a:r>
                      <a:r>
                        <a:rPr lang="th-TH" sz="2800" b="1" dirty="0">
                          <a:solidFill>
                            <a:schemeClr val="accent4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รายได้</a:t>
                      </a:r>
                      <a:r>
                        <a:rPr lang="en-US" sz="2800" b="1" dirty="0">
                          <a:solidFill>
                            <a:schemeClr val="accent4"/>
                          </a:solidFill>
                          <a:latin typeface="AngsanaUPC"/>
                          <a:ea typeface="Cordia New"/>
                          <a:cs typeface="Angsana New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1828800" y="901700"/>
            <a:ext cx="54864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r>
              <a:rPr lang="th-TH" sz="3200" b="1" dirty="0">
                <a:solidFill>
                  <a:schemeClr val="accent3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สรุปการบันทึกรายการค้าด้านเดบิตและด้านเครดิต</a:t>
            </a:r>
            <a:endParaRPr lang="en-US" sz="36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WordArt 2"/>
          <p:cNvSpPr>
            <a:spLocks noChangeArrowheads="1" noChangeShapeType="1" noTextEdit="1"/>
          </p:cNvSpPr>
          <p:nvPr/>
        </p:nvSpPr>
        <p:spPr bwMode="gray">
          <a:xfrm>
            <a:off x="2057400" y="1295400"/>
            <a:ext cx="4800600" cy="685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folHlink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Arial"/>
                <a:cs typeface="Arial"/>
              </a:rPr>
              <a:t>Thank You !</a:t>
            </a:r>
            <a:endParaRPr lang="th-TH" sz="3600" b="1" kern="10">
              <a:ln w="19050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folHlink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53882" dir="2700000" algn="ctr" rotWithShape="0">
                  <a:schemeClr val="tx1">
                    <a:alpha val="50000"/>
                  </a:schemeClr>
                </a:outerShdw>
              </a:effectLst>
              <a:latin typeface="Arial"/>
            </a:endParaRPr>
          </a:p>
        </p:txBody>
      </p:sp>
      <p:sp>
        <p:nvSpPr>
          <p:cNvPr id="39939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th-TH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</a:t>
            </a:r>
            <a:r>
              <a:rPr lang="en-US">
                <a:latin typeface="Arial" charset="0"/>
              </a:rPr>
              <a:t> </a:t>
            </a:r>
            <a:r>
              <a:rPr lang="en-US"/>
              <a:t>Logo</a:t>
            </a:r>
          </a:p>
        </p:txBody>
      </p:sp>
      <p:sp>
        <p:nvSpPr>
          <p:cNvPr id="1638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หน่วยที่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2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ก</a:t>
            </a:r>
            <a:r>
              <a:rPr lang="th-TH" smtClean="0"/>
              <a:t>ารวิเคราะห์รายการค้า</a:t>
            </a:r>
            <a:endParaRPr lang="en-US" smtClean="0"/>
          </a:p>
        </p:txBody>
      </p:sp>
      <p:grpSp>
        <p:nvGrpSpPr>
          <p:cNvPr id="16388" name="Group 41"/>
          <p:cNvGrpSpPr>
            <a:grpSpLocks/>
          </p:cNvGrpSpPr>
          <p:nvPr/>
        </p:nvGrpSpPr>
        <p:grpSpPr bwMode="auto">
          <a:xfrm>
            <a:off x="914400" y="1981200"/>
            <a:ext cx="7391400" cy="4114800"/>
            <a:chOff x="768" y="1152"/>
            <a:chExt cx="4272" cy="2592"/>
          </a:xfrm>
        </p:grpSpPr>
        <p:sp>
          <p:nvSpPr>
            <p:cNvPr id="16393" name="AutoShape 2"/>
            <p:cNvSpPr>
              <a:spLocks noChangeArrowheads="1"/>
            </p:cNvSpPr>
            <p:nvPr/>
          </p:nvSpPr>
          <p:spPr bwMode="auto">
            <a:xfrm>
              <a:off x="2345" y="2304"/>
              <a:ext cx="1159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hangingPunct="0"/>
              <a:endParaRPr lang="th-TH" sz="1400">
                <a:latin typeface="Verdana" pitchFamily="34" charset="0"/>
              </a:endParaRPr>
            </a:p>
          </p:txBody>
        </p:sp>
        <p:sp>
          <p:nvSpPr>
            <p:cNvPr id="16394" name="AutoShape 3"/>
            <p:cNvSpPr>
              <a:spLocks noChangeArrowheads="1"/>
            </p:cNvSpPr>
            <p:nvPr/>
          </p:nvSpPr>
          <p:spPr bwMode="auto">
            <a:xfrm>
              <a:off x="768" y="2304"/>
              <a:ext cx="1152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hangingPunct="0"/>
              <a:endParaRPr lang="th-TH" sz="1400">
                <a:latin typeface="Verdana" pitchFamily="34" charset="0"/>
              </a:endParaRPr>
            </a:p>
          </p:txBody>
        </p:sp>
        <p:sp>
          <p:nvSpPr>
            <p:cNvPr id="16395" name="AutoShape 4"/>
            <p:cNvSpPr>
              <a:spLocks noChangeArrowheads="1"/>
            </p:cNvSpPr>
            <p:nvPr/>
          </p:nvSpPr>
          <p:spPr bwMode="auto">
            <a:xfrm>
              <a:off x="3936" y="2304"/>
              <a:ext cx="1104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hangingPunct="0"/>
              <a:endParaRPr lang="th-TH" sz="1400">
                <a:latin typeface="Verdana" pitchFamily="34" charset="0"/>
              </a:endParaRPr>
            </a:p>
          </p:txBody>
        </p:sp>
        <p:sp>
          <p:nvSpPr>
            <p:cNvPr id="16396" name="AutoShape 6"/>
            <p:cNvSpPr>
              <a:spLocks noChangeArrowheads="1"/>
            </p:cNvSpPr>
            <p:nvPr/>
          </p:nvSpPr>
          <p:spPr bwMode="gray">
            <a:xfrm>
              <a:off x="1985" y="1545"/>
              <a:ext cx="252" cy="283"/>
            </a:xfrm>
            <a:prstGeom prst="chevron">
              <a:avLst>
                <a:gd name="adj" fmla="val 52514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6397" name="AutoShape 7"/>
            <p:cNvSpPr>
              <a:spLocks noChangeArrowheads="1"/>
            </p:cNvSpPr>
            <p:nvPr/>
          </p:nvSpPr>
          <p:spPr bwMode="gray">
            <a:xfrm>
              <a:off x="3536" y="1545"/>
              <a:ext cx="251" cy="283"/>
            </a:xfrm>
            <a:prstGeom prst="chevron">
              <a:avLst>
                <a:gd name="adj" fmla="val 52514"/>
              </a:avLst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74760" name="Oval 8"/>
            <p:cNvSpPr>
              <a:spLocks noChangeArrowheads="1"/>
            </p:cNvSpPr>
            <p:nvPr/>
          </p:nvSpPr>
          <p:spPr bwMode="gray">
            <a:xfrm>
              <a:off x="3919" y="1155"/>
              <a:ext cx="1074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en-US">
                <a:latin typeface="Arial" charset="0"/>
                <a:cs typeface="+mn-cs"/>
              </a:endParaRPr>
            </a:p>
          </p:txBody>
        </p:sp>
        <p:sp>
          <p:nvSpPr>
            <p:cNvPr id="74761" name="Oval 9"/>
            <p:cNvSpPr>
              <a:spLocks noChangeArrowheads="1"/>
            </p:cNvSpPr>
            <p:nvPr/>
          </p:nvSpPr>
          <p:spPr bwMode="gray">
            <a:xfrm>
              <a:off x="3919" y="1155"/>
              <a:ext cx="1074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>
                <a:latin typeface="Arial" charset="0"/>
                <a:cs typeface="+mn-cs"/>
              </a:endParaRPr>
            </a:p>
          </p:txBody>
        </p:sp>
        <p:sp>
          <p:nvSpPr>
            <p:cNvPr id="74762" name="Oval 10"/>
            <p:cNvSpPr>
              <a:spLocks noChangeArrowheads="1"/>
            </p:cNvSpPr>
            <p:nvPr/>
          </p:nvSpPr>
          <p:spPr bwMode="gray">
            <a:xfrm>
              <a:off x="3989" y="1225"/>
              <a:ext cx="929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>
                <a:latin typeface="Arial" charset="0"/>
                <a:cs typeface="+mn-cs"/>
              </a:endParaRPr>
            </a:p>
          </p:txBody>
        </p:sp>
        <p:sp>
          <p:nvSpPr>
            <p:cNvPr id="74763" name="Oval 11"/>
            <p:cNvSpPr>
              <a:spLocks noChangeArrowheads="1"/>
            </p:cNvSpPr>
            <p:nvPr/>
          </p:nvSpPr>
          <p:spPr bwMode="gray">
            <a:xfrm>
              <a:off x="4005" y="1230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>
                <a:latin typeface="Arial" charset="0"/>
                <a:cs typeface="+mn-cs"/>
              </a:endParaRPr>
            </a:p>
          </p:txBody>
        </p:sp>
        <p:sp>
          <p:nvSpPr>
            <p:cNvPr id="16402" name="Oval 12"/>
            <p:cNvSpPr>
              <a:spLocks noChangeArrowheads="1"/>
            </p:cNvSpPr>
            <p:nvPr/>
          </p:nvSpPr>
          <p:spPr bwMode="gray">
            <a:xfrm>
              <a:off x="4039" y="1270"/>
              <a:ext cx="841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th-TH"/>
            </a:p>
          </p:txBody>
        </p:sp>
        <p:sp>
          <p:nvSpPr>
            <p:cNvPr id="74765" name="Oval 13"/>
            <p:cNvSpPr>
              <a:spLocks noChangeArrowheads="1"/>
            </p:cNvSpPr>
            <p:nvPr/>
          </p:nvSpPr>
          <p:spPr bwMode="gray">
            <a:xfrm>
              <a:off x="816" y="1152"/>
              <a:ext cx="1074" cy="106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en-US">
                <a:latin typeface="Arial" charset="0"/>
                <a:cs typeface="+mn-cs"/>
              </a:endParaRPr>
            </a:p>
          </p:txBody>
        </p:sp>
        <p:sp>
          <p:nvSpPr>
            <p:cNvPr id="74766" name="Oval 14"/>
            <p:cNvSpPr>
              <a:spLocks noChangeArrowheads="1"/>
            </p:cNvSpPr>
            <p:nvPr/>
          </p:nvSpPr>
          <p:spPr bwMode="gray">
            <a:xfrm>
              <a:off x="816" y="1152"/>
              <a:ext cx="1074" cy="106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en-US">
                <a:latin typeface="Arial" charset="0"/>
                <a:cs typeface="+mn-cs"/>
              </a:endParaRPr>
            </a:p>
          </p:txBody>
        </p:sp>
        <p:sp>
          <p:nvSpPr>
            <p:cNvPr id="74767" name="Oval 15"/>
            <p:cNvSpPr>
              <a:spLocks noChangeArrowheads="1"/>
            </p:cNvSpPr>
            <p:nvPr/>
          </p:nvSpPr>
          <p:spPr bwMode="gray">
            <a:xfrm>
              <a:off x="886" y="1221"/>
              <a:ext cx="929" cy="92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>
                <a:latin typeface="Arial" charset="0"/>
                <a:cs typeface="+mn-cs"/>
              </a:endParaRPr>
            </a:p>
          </p:txBody>
        </p:sp>
        <p:sp>
          <p:nvSpPr>
            <p:cNvPr id="74768" name="Oval 16"/>
            <p:cNvSpPr>
              <a:spLocks noChangeArrowheads="1"/>
            </p:cNvSpPr>
            <p:nvPr/>
          </p:nvSpPr>
          <p:spPr bwMode="gray">
            <a:xfrm>
              <a:off x="887" y="1223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>
                <a:latin typeface="Arial" charset="0"/>
                <a:cs typeface="+mn-cs"/>
              </a:endParaRPr>
            </a:p>
          </p:txBody>
        </p:sp>
        <p:sp>
          <p:nvSpPr>
            <p:cNvPr id="16407" name="Oval 17"/>
            <p:cNvSpPr>
              <a:spLocks noChangeArrowheads="1"/>
            </p:cNvSpPr>
            <p:nvPr/>
          </p:nvSpPr>
          <p:spPr bwMode="gray">
            <a:xfrm>
              <a:off x="933" y="1268"/>
              <a:ext cx="840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th-TH"/>
            </a:p>
          </p:txBody>
        </p:sp>
        <p:grpSp>
          <p:nvGrpSpPr>
            <p:cNvPr id="16408" name="Group 18"/>
            <p:cNvGrpSpPr>
              <a:grpSpLocks/>
            </p:cNvGrpSpPr>
            <p:nvPr/>
          </p:nvGrpSpPr>
          <p:grpSpPr bwMode="auto">
            <a:xfrm>
              <a:off x="946" y="1280"/>
              <a:ext cx="813" cy="805"/>
              <a:chOff x="4166" y="1706"/>
              <a:chExt cx="1252" cy="1252"/>
            </a:xfrm>
          </p:grpSpPr>
          <p:sp>
            <p:nvSpPr>
              <p:cNvPr id="16427" name="Oval 1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th-TH"/>
              </a:p>
            </p:txBody>
          </p:sp>
          <p:sp>
            <p:nvSpPr>
              <p:cNvPr id="16428" name="Oval 2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th-TH"/>
              </a:p>
            </p:txBody>
          </p:sp>
          <p:sp>
            <p:nvSpPr>
              <p:cNvPr id="16429" name="Oval 2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th-TH"/>
              </a:p>
            </p:txBody>
          </p:sp>
          <p:sp>
            <p:nvSpPr>
              <p:cNvPr id="16430" name="Oval 2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th-TH"/>
              </a:p>
            </p:txBody>
          </p:sp>
        </p:grpSp>
        <p:sp>
          <p:nvSpPr>
            <p:cNvPr id="74775" name="Oval 23"/>
            <p:cNvSpPr>
              <a:spLocks noChangeArrowheads="1"/>
            </p:cNvSpPr>
            <p:nvPr/>
          </p:nvSpPr>
          <p:spPr bwMode="gray">
            <a:xfrm>
              <a:off x="2368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en-US">
                <a:latin typeface="Arial" charset="0"/>
                <a:cs typeface="+mn-cs"/>
              </a:endParaRPr>
            </a:p>
          </p:txBody>
        </p:sp>
        <p:sp>
          <p:nvSpPr>
            <p:cNvPr id="74776" name="Oval 24"/>
            <p:cNvSpPr>
              <a:spLocks noChangeArrowheads="1"/>
            </p:cNvSpPr>
            <p:nvPr/>
          </p:nvSpPr>
          <p:spPr bwMode="gray">
            <a:xfrm>
              <a:off x="2368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en-US">
                <a:latin typeface="Arial" charset="0"/>
                <a:cs typeface="+mn-cs"/>
              </a:endParaRPr>
            </a:p>
          </p:txBody>
        </p:sp>
        <p:sp>
          <p:nvSpPr>
            <p:cNvPr id="74777" name="Oval 25"/>
            <p:cNvSpPr>
              <a:spLocks noChangeArrowheads="1"/>
            </p:cNvSpPr>
            <p:nvPr/>
          </p:nvSpPr>
          <p:spPr bwMode="gray">
            <a:xfrm>
              <a:off x="2438" y="1225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>
                <a:latin typeface="Arial" charset="0"/>
                <a:cs typeface="+mn-cs"/>
              </a:endParaRPr>
            </a:p>
          </p:txBody>
        </p:sp>
        <p:sp>
          <p:nvSpPr>
            <p:cNvPr id="74778" name="Oval 26"/>
            <p:cNvSpPr>
              <a:spLocks noChangeArrowheads="1"/>
            </p:cNvSpPr>
            <p:nvPr/>
          </p:nvSpPr>
          <p:spPr bwMode="gray">
            <a:xfrm>
              <a:off x="2439" y="1226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>
                <a:latin typeface="Arial" charset="0"/>
                <a:cs typeface="+mn-cs"/>
              </a:endParaRPr>
            </a:p>
          </p:txBody>
        </p:sp>
        <p:sp>
          <p:nvSpPr>
            <p:cNvPr id="16413" name="Oval 27"/>
            <p:cNvSpPr>
              <a:spLocks noChangeArrowheads="1"/>
            </p:cNvSpPr>
            <p:nvPr/>
          </p:nvSpPr>
          <p:spPr bwMode="gray">
            <a:xfrm>
              <a:off x="2484" y="1270"/>
              <a:ext cx="840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th-TH"/>
            </a:p>
          </p:txBody>
        </p:sp>
        <p:grpSp>
          <p:nvGrpSpPr>
            <p:cNvPr id="16414" name="Group 28"/>
            <p:cNvGrpSpPr>
              <a:grpSpLocks/>
            </p:cNvGrpSpPr>
            <p:nvPr/>
          </p:nvGrpSpPr>
          <p:grpSpPr bwMode="auto">
            <a:xfrm>
              <a:off x="2498" y="1280"/>
              <a:ext cx="813" cy="805"/>
              <a:chOff x="4166" y="1706"/>
              <a:chExt cx="1252" cy="1252"/>
            </a:xfrm>
          </p:grpSpPr>
          <p:sp>
            <p:nvSpPr>
              <p:cNvPr id="16423" name="Oval 2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th-TH"/>
              </a:p>
            </p:txBody>
          </p:sp>
          <p:sp>
            <p:nvSpPr>
              <p:cNvPr id="16424" name="Oval 3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th-TH"/>
              </a:p>
            </p:txBody>
          </p:sp>
          <p:sp>
            <p:nvSpPr>
              <p:cNvPr id="16425" name="Oval 3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th-TH"/>
              </a:p>
            </p:txBody>
          </p:sp>
          <p:sp>
            <p:nvSpPr>
              <p:cNvPr id="16426" name="Oval 3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th-TH"/>
              </a:p>
            </p:txBody>
          </p:sp>
        </p:grpSp>
        <p:grpSp>
          <p:nvGrpSpPr>
            <p:cNvPr id="16415" name="Group 33"/>
            <p:cNvGrpSpPr>
              <a:grpSpLocks/>
            </p:cNvGrpSpPr>
            <p:nvPr/>
          </p:nvGrpSpPr>
          <p:grpSpPr bwMode="auto">
            <a:xfrm>
              <a:off x="4054" y="1280"/>
              <a:ext cx="814" cy="805"/>
              <a:chOff x="4166" y="1706"/>
              <a:chExt cx="1252" cy="1252"/>
            </a:xfrm>
          </p:grpSpPr>
          <p:sp>
            <p:nvSpPr>
              <p:cNvPr id="16419" name="Oval 3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th-TH"/>
              </a:p>
            </p:txBody>
          </p:sp>
          <p:sp>
            <p:nvSpPr>
              <p:cNvPr id="16420" name="Oval 35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th-TH"/>
              </a:p>
            </p:txBody>
          </p:sp>
          <p:sp>
            <p:nvSpPr>
              <p:cNvPr id="16421" name="Oval 36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th-TH"/>
              </a:p>
            </p:txBody>
          </p:sp>
          <p:sp>
            <p:nvSpPr>
              <p:cNvPr id="16422" name="Oval 37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th-TH"/>
              </a:p>
            </p:txBody>
          </p:sp>
        </p:grpSp>
        <p:sp>
          <p:nvSpPr>
            <p:cNvPr id="16416" name="Text Box 38"/>
            <p:cNvSpPr txBox="1">
              <a:spLocks noChangeArrowheads="1"/>
            </p:cNvSpPr>
            <p:nvPr/>
          </p:nvSpPr>
          <p:spPr bwMode="gray">
            <a:xfrm>
              <a:off x="1200" y="1488"/>
              <a:ext cx="260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en-US" sz="3200" b="1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16417" name="Text Box 39"/>
            <p:cNvSpPr txBox="1">
              <a:spLocks noChangeArrowheads="1"/>
            </p:cNvSpPr>
            <p:nvPr/>
          </p:nvSpPr>
          <p:spPr bwMode="gray">
            <a:xfrm>
              <a:off x="2775" y="1536"/>
              <a:ext cx="260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en-US" sz="3200" b="1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16418" name="Text Box 40"/>
            <p:cNvSpPr txBox="1">
              <a:spLocks noChangeArrowheads="1"/>
            </p:cNvSpPr>
            <p:nvPr/>
          </p:nvSpPr>
          <p:spPr bwMode="gray">
            <a:xfrm>
              <a:off x="4320" y="1536"/>
              <a:ext cx="260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en-US" sz="3200" b="1">
                  <a:solidFill>
                    <a:srgbClr val="000000"/>
                  </a:solidFill>
                </a:rPr>
                <a:t>3</a:t>
              </a:r>
            </a:p>
          </p:txBody>
        </p:sp>
      </p:grpSp>
      <p:sp>
        <p:nvSpPr>
          <p:cNvPr id="16389" name="TextBox 42"/>
          <p:cNvSpPr txBox="1">
            <a:spLocks noChangeArrowheads="1"/>
          </p:cNvSpPr>
          <p:nvPr/>
        </p:nvSpPr>
        <p:spPr bwMode="auto">
          <a:xfrm>
            <a:off x="914400" y="1295400"/>
            <a:ext cx="7078663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th-TH" sz="3200" b="1"/>
              <a:t>เอกสารประกอบการบันทึกบัญชี</a:t>
            </a:r>
            <a:endParaRPr lang="en-US"/>
          </a:p>
        </p:txBody>
      </p:sp>
      <p:sp>
        <p:nvSpPr>
          <p:cNvPr id="16390" name="Rectangle 1"/>
          <p:cNvSpPr>
            <a:spLocks noChangeArrowheads="1"/>
          </p:cNvSpPr>
          <p:nvPr/>
        </p:nvSpPr>
        <p:spPr bwMode="auto">
          <a:xfrm>
            <a:off x="990600" y="3886200"/>
            <a:ext cx="19812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th-TH" sz="2400" b="1">
                <a:latin typeface="Angsana New" pitchFamily="18" charset="-34"/>
                <a:ea typeface="Cordia New" pitchFamily="34" charset="-34"/>
                <a:cs typeface="AngsanaUPC" pitchFamily="18" charset="-34"/>
              </a:rPr>
              <a:t>เอกสารที่กิจการ</a:t>
            </a:r>
          </a:p>
          <a:p>
            <a:r>
              <a:rPr lang="th-TH" sz="2400" b="1">
                <a:latin typeface="Angsana New" pitchFamily="18" charset="-34"/>
                <a:ea typeface="Cordia New" pitchFamily="34" charset="-34"/>
                <a:cs typeface="AngsanaUPC" pitchFamily="18" charset="-34"/>
              </a:rPr>
              <a:t>ได้รับจากบุคคล ภายนอก เช่น ใบเสร็จ  รับเงิน</a:t>
            </a:r>
            <a:r>
              <a:rPr lang="th-TH" sz="24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 </a:t>
            </a:r>
            <a:r>
              <a:rPr lang="th-TH" sz="2400" b="1">
                <a:latin typeface="Angsana New" pitchFamily="18" charset="-34"/>
                <a:ea typeface="Cordia New" pitchFamily="34" charset="-34"/>
                <a:cs typeface="AngsanaUPC" pitchFamily="18" charset="-34"/>
              </a:rPr>
              <a:t>ใบส่งของ    ใบแจ้งหนี้  ใบกำกับภาษี ฯลฯ</a:t>
            </a:r>
            <a:endParaRPr lang="th-TH" sz="2800" b="1"/>
          </a:p>
        </p:txBody>
      </p:sp>
      <p:sp>
        <p:nvSpPr>
          <p:cNvPr id="16391" name="Rectangle 44"/>
          <p:cNvSpPr>
            <a:spLocks noChangeArrowheads="1"/>
          </p:cNvSpPr>
          <p:nvPr/>
        </p:nvSpPr>
        <p:spPr bwMode="auto">
          <a:xfrm>
            <a:off x="3657600" y="3886200"/>
            <a:ext cx="20574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Cordia New" pitchFamily="34" charset="-34"/>
                <a:cs typeface="Cordia New" pitchFamily="34" charset="-34"/>
              </a:rPr>
              <a:t>เอกสารที่กิจการได้จัดทำขึ้น  เพื่อออกให้ แก่บุคคล</a:t>
            </a:r>
          </a:p>
          <a:p>
            <a:r>
              <a:rPr lang="th-TH" b="1">
                <a:latin typeface="Cordia New" pitchFamily="34" charset="-34"/>
                <a:cs typeface="Cordia New" pitchFamily="34" charset="-34"/>
              </a:rPr>
              <a:t>ภายนอก </a:t>
            </a:r>
            <a:r>
              <a:rPr lang="th-TH" sz="2000" b="1">
                <a:latin typeface="Cordia New" pitchFamily="34" charset="-34"/>
                <a:cs typeface="Cordia New" pitchFamily="34" charset="-34"/>
              </a:rPr>
              <a:t>เช่น ใบส่งของ  ใบเสร็จ รับเงิน  ใบกำกับภาษีฯลฯ</a:t>
            </a:r>
            <a:endParaRPr lang="en-US" sz="2000" b="1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6392" name="Rectangle 45"/>
          <p:cNvSpPr>
            <a:spLocks noChangeArrowheads="1"/>
          </p:cNvSpPr>
          <p:nvPr/>
        </p:nvSpPr>
        <p:spPr bwMode="auto">
          <a:xfrm>
            <a:off x="6400800" y="3886200"/>
            <a:ext cx="19812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2000" b="1">
                <a:latin typeface="Cordia New" pitchFamily="34" charset="-34"/>
                <a:cs typeface="Cordia New" pitchFamily="34" charset="-34"/>
              </a:rPr>
              <a:t>เอกสารที่กิจการได้จัดทำขึ้นเพื่อเป็นหลักฐานในการบันทึกบัญชีของกิจการ เช่น ใบสำคัญจ่าย  ใบเบิกวัสดุ ฯลฯ</a:t>
            </a:r>
            <a:endParaRPr lang="en-US" sz="2000" b="1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</a:t>
            </a:r>
            <a:r>
              <a:rPr lang="en-US">
                <a:latin typeface="Arial" charset="0"/>
              </a:rPr>
              <a:t> </a:t>
            </a:r>
            <a:r>
              <a:rPr lang="en-US"/>
              <a:t>Logo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76400"/>
            <a:ext cx="8534400" cy="4451350"/>
          </a:xfrm>
        </p:spPr>
        <p:txBody>
          <a:bodyPr/>
          <a:lstStyle/>
          <a:p>
            <a:pPr lvl="1" eaLnBrk="1" hangingPunct="1">
              <a:buFont typeface="Wingdings" pitchFamily="2" charset="2"/>
              <a:buNone/>
              <a:defRPr/>
            </a:pPr>
            <a:r>
              <a:rPr lang="en-US" dirty="0"/>
              <a:t/>
            </a:r>
            <a:br>
              <a:rPr lang="en-US" dirty="0"/>
            </a:br>
            <a:r>
              <a:rPr lang="en-US" sz="2800" b="1" dirty="0" smtClean="0">
                <a:solidFill>
                  <a:schemeClr val="accent4"/>
                </a:solidFill>
                <a:latin typeface="Angsana New" pitchFamily="18" charset="-34"/>
                <a:cs typeface="Angsana New" pitchFamily="18" charset="-34"/>
              </a:rPr>
              <a:t>1</a:t>
            </a:r>
            <a:r>
              <a:rPr lang="en-US" sz="4400" b="1" dirty="0" smtClean="0">
                <a:solidFill>
                  <a:schemeClr val="accent4"/>
                </a:solidFill>
                <a:latin typeface="Angsana New" pitchFamily="18" charset="-34"/>
                <a:cs typeface="Angsana New" pitchFamily="18" charset="-34"/>
              </a:rPr>
              <a:t>.  </a:t>
            </a:r>
            <a:r>
              <a:rPr lang="th-TH" sz="3200" b="1" dirty="0" smtClean="0">
                <a:solidFill>
                  <a:schemeClr val="accent4"/>
                </a:solidFill>
                <a:latin typeface="Angsana New" pitchFamily="18" charset="-34"/>
                <a:cs typeface="Angsana New" pitchFamily="18" charset="-34"/>
              </a:rPr>
              <a:t>กิจการเจ้าของคนเดียว </a:t>
            </a:r>
            <a:r>
              <a:rPr lang="en-US" sz="3200" b="1" dirty="0" smtClean="0">
                <a:solidFill>
                  <a:schemeClr val="accent4"/>
                </a:solidFill>
                <a:latin typeface="Angsana New" pitchFamily="18" charset="-34"/>
                <a:cs typeface="Angsana New" pitchFamily="18" charset="-34"/>
              </a:rPr>
              <a:t>(Single Proprietorship)  </a:t>
            </a:r>
            <a:r>
              <a:rPr lang="th-TH" sz="3200" b="1" dirty="0" smtClean="0">
                <a:solidFill>
                  <a:schemeClr val="accent4"/>
                </a:solidFill>
                <a:latin typeface="Angsana New" pitchFamily="18" charset="-34"/>
                <a:cs typeface="Angsana New" pitchFamily="18" charset="-34"/>
              </a:rPr>
              <a:t>หมายถึง  กิจการ ที่มีเจ้าของทุนหรือเจ้าของกำไรเป็นของเราแต่เพียงผู้เดียวกิจการเพียง ผู้เดียว  การตัดสินใจหรือการสั่งการเป็นของคน ๆ เดียว  กำไรหรือขาดทุนจากการประกอบกิจการ</a:t>
            </a:r>
            <a:r>
              <a:rPr lang="en-US" sz="3200" b="1" dirty="0" smtClean="0">
                <a:solidFill>
                  <a:schemeClr val="accent4"/>
                </a:solidFill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3200" b="1" dirty="0" smtClean="0">
                <a:solidFill>
                  <a:schemeClr val="accent4"/>
                </a:solidFill>
                <a:latin typeface="Angsana New" pitchFamily="18" charset="-34"/>
                <a:cs typeface="Angsana New" pitchFamily="18" charset="-34"/>
              </a:rPr>
              <a:t>เป็นของเจ้าของแต่เพียงผู้เดียว</a:t>
            </a:r>
          </a:p>
          <a:p>
            <a:pPr lvl="1" eaLnBrk="1" hangingPunct="1">
              <a:buFont typeface="Wingdings" pitchFamily="2" charset="2"/>
              <a:buNone/>
              <a:defRPr/>
            </a:pPr>
            <a:endParaRPr lang="th-TH" sz="3200" b="1" dirty="0" smtClean="0">
              <a:solidFill>
                <a:schemeClr val="accent4"/>
              </a:solidFill>
              <a:latin typeface="Angsana New" pitchFamily="18" charset="-34"/>
              <a:cs typeface="Angsana New" pitchFamily="18" charset="-34"/>
            </a:endParaRPr>
          </a:p>
          <a:p>
            <a:pPr lvl="1" eaLnBrk="1" hangingPunct="1">
              <a:buFont typeface="Wingdings" pitchFamily="2" charset="2"/>
              <a:buNone/>
              <a:defRPr/>
            </a:pPr>
            <a:endParaRPr lang="th-TH" sz="2800" b="1" dirty="0" smtClean="0">
              <a:solidFill>
                <a:schemeClr val="accent4"/>
              </a:solidFill>
              <a:latin typeface="Angsana New" pitchFamily="18" charset="-34"/>
              <a:cs typeface="Angsana New" pitchFamily="18" charset="-34"/>
            </a:endParaRPr>
          </a:p>
          <a:p>
            <a:pPr lvl="1" eaLnBrk="1" hangingPunct="1">
              <a:buFont typeface="Wingdings" pitchFamily="2" charset="2"/>
              <a:buNone/>
              <a:defRPr/>
            </a:pPr>
            <a:endParaRPr lang="th-TH" sz="2800" b="1" dirty="0" smtClean="0">
              <a:solidFill>
                <a:schemeClr val="accent4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หน่วยที่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2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ก</a:t>
            </a:r>
            <a:r>
              <a:rPr lang="th-TH" smtClean="0"/>
              <a:t>ารวิเคราะห์รายการค้า</a:t>
            </a:r>
            <a:endParaRPr lang="en-US" smtClean="0"/>
          </a:p>
        </p:txBody>
      </p:sp>
      <p:sp>
        <p:nvSpPr>
          <p:cNvPr id="17413" name="Rectangle 1"/>
          <p:cNvSpPr>
            <a:spLocks noChangeArrowheads="1"/>
          </p:cNvSpPr>
          <p:nvPr/>
        </p:nvSpPr>
        <p:spPr bwMode="auto">
          <a:xfrm>
            <a:off x="1295400" y="1295400"/>
            <a:ext cx="6705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tabLst>
                <a:tab pos="539750" algn="l"/>
                <a:tab pos="720725" algn="l"/>
                <a:tab pos="809625" algn="l"/>
              </a:tabLst>
            </a:pPr>
            <a:r>
              <a:rPr lang="th-TH" sz="3200" b="1">
                <a:solidFill>
                  <a:srgbClr val="C0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ประเภทของกิจการค้า  (</a:t>
            </a:r>
            <a:r>
              <a:rPr lang="en-US" sz="3200" b="1">
                <a:solidFill>
                  <a:srgbClr val="C0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Type  of Business  Organization</a:t>
            </a:r>
            <a:r>
              <a:rPr lang="th-TH" sz="3200" b="1">
                <a:solidFill>
                  <a:srgbClr val="C0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)</a:t>
            </a:r>
            <a:endParaRPr lang="th-TH" sz="3600">
              <a:solidFill>
                <a:srgbClr val="C00000"/>
              </a:solidFill>
              <a:ea typeface="Cordia New" pitchFamily="34" charset="-34"/>
              <a:cs typeface="AngsanaUPC" pitchFamily="18" charset="-34"/>
            </a:endParaRPr>
          </a:p>
        </p:txBody>
      </p:sp>
      <p:pic>
        <p:nvPicPr>
          <p:cNvPr id="17414" name="Picture 5" descr="คีออสขนมครก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267200"/>
            <a:ext cx="26670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</a:t>
            </a:r>
            <a:r>
              <a:rPr lang="en-US">
                <a:latin typeface="Arial" charset="0"/>
              </a:rPr>
              <a:t> </a:t>
            </a:r>
            <a:r>
              <a:rPr lang="en-US"/>
              <a:t>Logo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981200"/>
            <a:ext cx="8610600" cy="3581400"/>
          </a:xfrm>
        </p:spPr>
        <p:txBody>
          <a:bodyPr/>
          <a:lstStyle/>
          <a:p>
            <a:pPr lvl="1" eaLnBrk="1" hangingPunct="1">
              <a:buFont typeface="Wingdings" pitchFamily="2" charset="2"/>
              <a:buNone/>
              <a:defRPr/>
            </a:pP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2.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ห้างหุ้นส่วน 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(Partnership) 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หมายถึง กิจการที่มีเจ้าของทุนตั้งแต่ 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2 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คนขึ้นไปมาร่วม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ลงทุนกัน  อาจจะลงทุนเป็นเงินสด  สินทรัพย์หรือแรงงานก็ได้ และมีวัตถุประสงค์จะแบ่งปันกำไรกัน 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แบ่งเป็น  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2  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ประเภท  คือ</a:t>
            </a:r>
          </a:p>
          <a:p>
            <a:pPr lvl="1" eaLnBrk="1" hangingPunct="1">
              <a:buFont typeface="Wingdings" pitchFamily="2" charset="2"/>
              <a:buNone/>
              <a:defRPr/>
            </a:pPr>
            <a:endParaRPr lang="en-US" sz="800" b="1" dirty="0" smtClean="0">
              <a:latin typeface="Angsana New" pitchFamily="18" charset="-34"/>
              <a:cs typeface="Angsana New" pitchFamily="18" charset="-34"/>
            </a:endParaRP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     2.1 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ห้างหุ้นส่วนสามัญ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(Ordinary Partnership)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มีลักษณะเป็นบุคคลธรรมดา ผู้เป็นหุ้นส่วนทุกคนรับผิดชอบในหนี้สินร่วมกันโดยไม่จำกัดจำนวนห้างหุ้นส่วนสามัญนี้จะจดทะเบียนเป็นนิติบุคคลตามประมวลกฎหมายแพ่งและพาณิชย์หรือ ไม่ก็ได้  ถ้าจดทะเบียนเป็นนิติบุคคลเรียกว่า “ห้างหุ้นส่วนสามัญนิติบุคคล”</a:t>
            </a:r>
            <a:endParaRPr lang="th-TH" sz="2800" b="1" dirty="0" smtClean="0">
              <a:solidFill>
                <a:schemeClr val="accent4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หน่วยที่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2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ก</a:t>
            </a:r>
            <a:r>
              <a:rPr lang="th-TH" smtClean="0"/>
              <a:t>ารวิเคราะห์รายการค้า</a:t>
            </a:r>
            <a:endParaRPr lang="en-US" smtClean="0"/>
          </a:p>
        </p:txBody>
      </p:sp>
      <p:sp>
        <p:nvSpPr>
          <p:cNvPr id="18437" name="Rectangle 1"/>
          <p:cNvSpPr>
            <a:spLocks noChangeArrowheads="1"/>
          </p:cNvSpPr>
          <p:nvPr/>
        </p:nvSpPr>
        <p:spPr bwMode="auto">
          <a:xfrm>
            <a:off x="1295400" y="1371600"/>
            <a:ext cx="6705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tabLst>
                <a:tab pos="539750" algn="l"/>
                <a:tab pos="720725" algn="l"/>
                <a:tab pos="809625" algn="l"/>
              </a:tabLst>
            </a:pPr>
            <a:r>
              <a:rPr lang="th-TH" sz="3200" b="1">
                <a:solidFill>
                  <a:srgbClr val="C0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ประเภทของกิจการค้า  (</a:t>
            </a:r>
            <a:r>
              <a:rPr lang="en-US" sz="3200" b="1">
                <a:solidFill>
                  <a:srgbClr val="C0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Type  of Business  Organization</a:t>
            </a:r>
            <a:r>
              <a:rPr lang="th-TH" sz="3200" b="1">
                <a:solidFill>
                  <a:srgbClr val="C0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)</a:t>
            </a:r>
            <a:endParaRPr lang="th-TH" sz="3600">
              <a:solidFill>
                <a:srgbClr val="C00000"/>
              </a:solidFill>
              <a:ea typeface="Cordia New" pitchFamily="34" charset="-34"/>
              <a:cs typeface="Angsana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</a:t>
            </a:r>
            <a:r>
              <a:rPr lang="en-US">
                <a:latin typeface="Arial" charset="0"/>
              </a:rPr>
              <a:t> </a:t>
            </a:r>
            <a:r>
              <a:rPr lang="en-US"/>
              <a:t>Logo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8382000" cy="3124200"/>
          </a:xfrm>
        </p:spPr>
        <p:txBody>
          <a:bodyPr/>
          <a:lstStyle/>
          <a:p>
            <a:pPr lvl="1" eaLnBrk="1" hangingPunct="1">
              <a:buFont typeface="Wingdings" pitchFamily="2" charset="2"/>
              <a:buNone/>
              <a:defRPr/>
            </a:pP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2.2  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ห้างหุ้นส่วนจำกัด 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(Limited Partnership)  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มีลักษณะเป็นนิติบุคคลมีผู้เป็นหุ้นส่วน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2  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จำพวก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คือ จำกัดความรับผิดชอบเฉพาะหนี้สินที่ร่วมกันลงทุน  และจำพวกไม่จำกัดความรับผิดชอบ  จะรับผิดชอบหนี้สินที่เกิดขึ้นอย่างไม่จำกัดจำนวน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 </a:t>
            </a:r>
            <a:endParaRPr lang="th-TH" sz="3600" b="1" dirty="0" smtClean="0">
              <a:solidFill>
                <a:schemeClr val="accent4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หน่วยที่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2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ก</a:t>
            </a:r>
            <a:r>
              <a:rPr lang="th-TH" smtClean="0"/>
              <a:t>ารวิเคราะห์รายการค้า</a:t>
            </a:r>
            <a:endParaRPr lang="en-US" smtClean="0"/>
          </a:p>
        </p:txBody>
      </p:sp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1295400" y="1371600"/>
            <a:ext cx="6705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tabLst>
                <a:tab pos="539750" algn="l"/>
                <a:tab pos="720725" algn="l"/>
                <a:tab pos="809625" algn="l"/>
              </a:tabLst>
            </a:pPr>
            <a:r>
              <a:rPr lang="th-TH" sz="3200" b="1">
                <a:solidFill>
                  <a:srgbClr val="C0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ประเภทของกิจการค้า  (</a:t>
            </a:r>
            <a:r>
              <a:rPr lang="en-US" sz="3200" b="1">
                <a:solidFill>
                  <a:srgbClr val="C0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Type  of Business  Organization</a:t>
            </a:r>
            <a:r>
              <a:rPr lang="th-TH" sz="3200" b="1">
                <a:solidFill>
                  <a:srgbClr val="C0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)</a:t>
            </a:r>
            <a:endParaRPr lang="th-TH" sz="3600">
              <a:solidFill>
                <a:srgbClr val="C00000"/>
              </a:solidFill>
              <a:ea typeface="Cordia New" pitchFamily="34" charset="-34"/>
              <a:cs typeface="Angsana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</a:t>
            </a:r>
            <a:r>
              <a:rPr lang="en-US">
                <a:latin typeface="Arial" charset="0"/>
              </a:rPr>
              <a:t> </a:t>
            </a:r>
            <a:r>
              <a:rPr lang="en-US"/>
              <a:t>Logo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52600"/>
            <a:ext cx="7924800" cy="4451350"/>
          </a:xfrm>
        </p:spPr>
        <p:txBody>
          <a:bodyPr/>
          <a:lstStyle/>
          <a:p>
            <a:pPr lvl="1" eaLnBrk="1" hangingPunct="1">
              <a:buFont typeface="Wingdings" pitchFamily="2" charset="2"/>
              <a:buNone/>
              <a:defRPr/>
            </a:pPr>
            <a:r>
              <a:rPr lang="en-US" dirty="0"/>
              <a:t/>
            </a:r>
            <a:br>
              <a:rPr lang="en-US" dirty="0"/>
            </a:br>
            <a:endParaRPr lang="th-TH" sz="2800" b="1" dirty="0" smtClean="0">
              <a:solidFill>
                <a:schemeClr val="accent4"/>
              </a:solidFill>
              <a:latin typeface="Angsana New" pitchFamily="18" charset="-34"/>
              <a:cs typeface="Angsana New" pitchFamily="18" charset="-34"/>
            </a:endParaRPr>
          </a:p>
          <a:p>
            <a:pPr lvl="1" eaLnBrk="1" hangingPunct="1">
              <a:buFont typeface="Wingdings" pitchFamily="2" charset="2"/>
              <a:buNone/>
              <a:defRPr/>
            </a:pPr>
            <a:endParaRPr lang="th-TH" sz="2800" b="1" dirty="0" smtClean="0">
              <a:solidFill>
                <a:schemeClr val="accent4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หน่วยที่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2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ก</a:t>
            </a:r>
            <a:r>
              <a:rPr lang="th-TH" smtClean="0"/>
              <a:t>ารวิเคราะห์รายการค้า</a:t>
            </a:r>
            <a:endParaRPr lang="en-US" smtClean="0"/>
          </a:p>
        </p:txBody>
      </p:sp>
      <p:sp>
        <p:nvSpPr>
          <p:cNvPr id="20485" name="Rectangle 1"/>
          <p:cNvSpPr>
            <a:spLocks noChangeArrowheads="1"/>
          </p:cNvSpPr>
          <p:nvPr/>
        </p:nvSpPr>
        <p:spPr bwMode="auto">
          <a:xfrm>
            <a:off x="1295400" y="1371600"/>
            <a:ext cx="6705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tabLst>
                <a:tab pos="539750" algn="l"/>
                <a:tab pos="720725" algn="l"/>
                <a:tab pos="809625" algn="l"/>
              </a:tabLst>
            </a:pPr>
            <a:r>
              <a:rPr lang="th-TH" sz="3200" b="1">
                <a:solidFill>
                  <a:srgbClr val="C0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ประเภทของกิจการค้า  (</a:t>
            </a:r>
            <a:r>
              <a:rPr lang="en-US" sz="3200" b="1">
                <a:solidFill>
                  <a:srgbClr val="C0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Type  of Business  Organization</a:t>
            </a:r>
            <a:r>
              <a:rPr lang="th-TH" sz="3200" b="1">
                <a:solidFill>
                  <a:srgbClr val="C0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)</a:t>
            </a:r>
            <a:endParaRPr lang="th-TH" sz="3600">
              <a:solidFill>
                <a:srgbClr val="C00000"/>
              </a:solidFill>
              <a:ea typeface="Cordia New" pitchFamily="34" charset="-34"/>
              <a:cs typeface="AngsanaUPC" pitchFamily="18" charset="-34"/>
            </a:endParaRPr>
          </a:p>
        </p:txBody>
      </p:sp>
      <p:sp>
        <p:nvSpPr>
          <p:cNvPr id="20486" name="Rectangle 1"/>
          <p:cNvSpPr>
            <a:spLocks noChangeArrowheads="1"/>
          </p:cNvSpPr>
          <p:nvPr/>
        </p:nvSpPr>
        <p:spPr bwMode="auto">
          <a:xfrm>
            <a:off x="838200" y="2362200"/>
            <a:ext cx="73914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>
              <a:tabLst>
                <a:tab pos="539750" algn="l"/>
                <a:tab pos="809625" algn="l"/>
              </a:tabLst>
            </a:pPr>
            <a:r>
              <a:rPr lang="en-US" sz="2800" b="1">
                <a:latin typeface="AngsanaUPC" pitchFamily="18" charset="-34"/>
                <a:ea typeface="Cordia New" pitchFamily="34" charset="-34"/>
                <a:cs typeface="AngsanaUPC" pitchFamily="18" charset="-34"/>
              </a:rPr>
              <a:t>3.  </a:t>
            </a:r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บริษัทจำกัด  </a:t>
            </a:r>
            <a:r>
              <a:rPr lang="en-US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(Corporation or Company Limited)  </a:t>
            </a:r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หมายถึง</a:t>
            </a:r>
            <a:r>
              <a:rPr lang="en-US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 </a:t>
            </a:r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กิจการที่มีบุคคลตั้งแต่ </a:t>
            </a:r>
            <a:r>
              <a:rPr lang="en-US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3 </a:t>
            </a:r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คนขึ้นไปมาร่วมลงทุนกัน ทุนของบริษัทจะแบ่งเป็นหุ้นแต่ละหุ้นมีมูลค่าเท่ากัน ผู้ถือหุ้นคือเจ้าของบริษัท</a:t>
            </a:r>
            <a:r>
              <a:rPr lang="en-US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</a:t>
            </a:r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การจัดตั้งจะมีความยุ่งยากกว่ากิจการเจ้าของคนเดียวหรือห้างหุ้นส่วนและเมื่อมีกำไรจะจ่ายเป็นเงินปันผลให้แก่ผู้ถือหุ้นตามมติของที่ประชุมใหญ่ของบริษัท</a:t>
            </a:r>
            <a:endParaRPr lang="th-TH" sz="3200" b="1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20487" name="Picture 7" descr="a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41960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</a:t>
            </a:r>
            <a:r>
              <a:rPr lang="en-US">
                <a:latin typeface="Arial" charset="0"/>
              </a:rPr>
              <a:t> </a:t>
            </a:r>
            <a:r>
              <a:rPr lang="en-US"/>
              <a:t>Logo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หน่วยที่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2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ก</a:t>
            </a:r>
            <a:r>
              <a:rPr lang="th-TH" smtClean="0"/>
              <a:t>ารวิเคราะห์รายการค้า</a:t>
            </a:r>
            <a:endParaRPr lang="en-US" smtClean="0"/>
          </a:p>
        </p:txBody>
      </p:sp>
      <p:sp>
        <p:nvSpPr>
          <p:cNvPr id="21508" name="Rectangle 1"/>
          <p:cNvSpPr>
            <a:spLocks noChangeArrowheads="1"/>
          </p:cNvSpPr>
          <p:nvPr/>
        </p:nvSpPr>
        <p:spPr bwMode="auto">
          <a:xfrm>
            <a:off x="1371600" y="1295400"/>
            <a:ext cx="6705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tabLst>
                <a:tab pos="539750" algn="l"/>
                <a:tab pos="720725" algn="l"/>
                <a:tab pos="809625" algn="l"/>
              </a:tabLst>
            </a:pPr>
            <a:r>
              <a:rPr lang="th-TH" sz="3200" b="1">
                <a:solidFill>
                  <a:srgbClr val="C000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รายการค้า   </a:t>
            </a:r>
            <a:r>
              <a:rPr lang="en-US" sz="3200" b="1">
                <a:solidFill>
                  <a:srgbClr val="C000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Business  </a:t>
            </a:r>
            <a:r>
              <a:rPr lang="en-US" sz="3600" b="1">
                <a:solidFill>
                  <a:srgbClr val="C000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Transaction</a:t>
            </a:r>
            <a:endParaRPr lang="th-TH" sz="3600">
              <a:solidFill>
                <a:srgbClr val="C00000"/>
              </a:solidFill>
              <a:latin typeface="Angsana New" pitchFamily="18" charset="-34"/>
              <a:ea typeface="Cordia New" pitchFamily="34" charset="-34"/>
              <a:cs typeface="Angsana New" pitchFamily="18" charset="-34"/>
            </a:endParaRPr>
          </a:p>
        </p:txBody>
      </p:sp>
      <p:sp>
        <p:nvSpPr>
          <p:cNvPr id="21509" name="Rectangle 1"/>
          <p:cNvSpPr>
            <a:spLocks noChangeArrowheads="1"/>
          </p:cNvSpPr>
          <p:nvPr/>
        </p:nvSpPr>
        <p:spPr bwMode="auto">
          <a:xfrm>
            <a:off x="381000" y="2057400"/>
            <a:ext cx="8382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539750" algn="l"/>
              </a:tabLst>
            </a:pPr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รายการค้า   หมายถึงเหตุการณ์ทางการเงินที่มีผลทำให้การดำเนินงานของกิจการเกิดการเปลี่ยนแปลงในสินทรัพย์  หนี้สิน  และส่วนของเจ้าของ เช่น นำเงินสดหรือทรัพย์สินมาลงทุน  ซื้อสินทรัพย์เป็นเงินสดหรือเงิน  ให้บริการเป็นเงินสด  จ่ายค่าใช้จ่ายต่าง ๆ  เช่น ค่าน้ำค่าไฟ  ค่าโทรศัพท์  เงินเดือน เป็นต้น </a:t>
            </a:r>
            <a:r>
              <a:rPr lang="en-US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</a:t>
            </a:r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กู้เงินจากบุคคลภายนอก  ชำระหนี้ให้เจ้าหนี้ที่ซื้อสินทรัพย์เป็นเงินเชื่อ  </a:t>
            </a:r>
            <a:r>
              <a:rPr lang="en-US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</a:t>
            </a:r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จ่ายชำระหนี้เงินกู้และจ่ายดอกเบี้ย  รับชำระหนี้จากลูกหนี้ที่ค้างชำระ   เจ้าของร้านถอนเงินสดหรือเงินฝากธนาคารไปใช้ส่วนตัว  การนำเงินฝากธนาคารประเภทออมทรัพย์  กระแสรายวัน  หรือฝากประจำ</a:t>
            </a:r>
            <a:endParaRPr lang="en-US" sz="2800" b="1">
              <a:latin typeface="Angsana New" pitchFamily="18" charset="-34"/>
              <a:ea typeface="Cordia New" pitchFamily="34" charset="-34"/>
              <a:cs typeface="Angsana New" pitchFamily="18" charset="-34"/>
            </a:endParaRPr>
          </a:p>
          <a:p>
            <a:pPr>
              <a:tabLst>
                <a:tab pos="539750" algn="l"/>
              </a:tabLst>
            </a:pPr>
            <a:endParaRPr lang="en-US" sz="2000" b="1">
              <a:latin typeface="Angsana New" pitchFamily="18" charset="-34"/>
              <a:ea typeface="Cordia New" pitchFamily="34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</a:t>
            </a:r>
            <a:r>
              <a:rPr lang="en-US">
                <a:latin typeface="Arial" charset="0"/>
              </a:rPr>
              <a:t> </a:t>
            </a:r>
            <a:r>
              <a:rPr lang="en-US"/>
              <a:t>Logo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52600"/>
            <a:ext cx="7924800" cy="4451350"/>
          </a:xfrm>
        </p:spPr>
        <p:txBody>
          <a:bodyPr/>
          <a:lstStyle/>
          <a:p>
            <a:pPr lvl="1" eaLnBrk="1" hangingPunct="1">
              <a:buFont typeface="Wingdings" pitchFamily="2" charset="2"/>
              <a:buNone/>
              <a:defRPr/>
            </a:pPr>
            <a:r>
              <a:rPr lang="en-US" dirty="0"/>
              <a:t/>
            </a:r>
            <a:br>
              <a:rPr lang="en-US" dirty="0"/>
            </a:br>
            <a:endParaRPr lang="th-TH" sz="2800" b="1" dirty="0" smtClean="0">
              <a:solidFill>
                <a:schemeClr val="accent4"/>
              </a:solidFill>
              <a:latin typeface="Angsana New" pitchFamily="18" charset="-34"/>
              <a:cs typeface="Angsana New" pitchFamily="18" charset="-34"/>
            </a:endParaRPr>
          </a:p>
          <a:p>
            <a:pPr lvl="1" eaLnBrk="1" hangingPunct="1">
              <a:buFont typeface="Wingdings" pitchFamily="2" charset="2"/>
              <a:buNone/>
              <a:defRPr/>
            </a:pPr>
            <a:endParaRPr lang="th-TH" sz="2800" b="1" dirty="0" smtClean="0">
              <a:solidFill>
                <a:schemeClr val="accent4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หน่วยที่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2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ก</a:t>
            </a:r>
            <a:r>
              <a:rPr lang="th-TH" smtClean="0"/>
              <a:t>ารวิเคราะห์รายการค้า</a:t>
            </a:r>
            <a:endParaRPr lang="en-US" smtClean="0"/>
          </a:p>
        </p:txBody>
      </p:sp>
      <p:sp>
        <p:nvSpPr>
          <p:cNvPr id="22533" name="Rectangle 1"/>
          <p:cNvSpPr>
            <a:spLocks noChangeArrowheads="1"/>
          </p:cNvSpPr>
          <p:nvPr/>
        </p:nvSpPr>
        <p:spPr bwMode="auto">
          <a:xfrm>
            <a:off x="1295400" y="1371600"/>
            <a:ext cx="6705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tabLst>
                <a:tab pos="539750" algn="l"/>
                <a:tab pos="720725" algn="l"/>
                <a:tab pos="809625" algn="l"/>
              </a:tabLst>
            </a:pPr>
            <a:r>
              <a:rPr lang="th-TH" sz="3200" b="1">
                <a:solidFill>
                  <a:srgbClr val="C0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ประเภทของกิจการค้า  (</a:t>
            </a:r>
            <a:r>
              <a:rPr lang="en-US" sz="3200" b="1">
                <a:solidFill>
                  <a:srgbClr val="C0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Type  of Business  Organization</a:t>
            </a:r>
            <a:r>
              <a:rPr lang="th-TH" sz="3200" b="1">
                <a:solidFill>
                  <a:srgbClr val="C000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)</a:t>
            </a:r>
            <a:endParaRPr lang="th-TH" sz="3600">
              <a:solidFill>
                <a:srgbClr val="C00000"/>
              </a:solidFill>
              <a:ea typeface="Cordia New" pitchFamily="34" charset="-34"/>
              <a:cs typeface="AngsanaUPC" pitchFamily="18" charset="-34"/>
            </a:endParaRPr>
          </a:p>
        </p:txBody>
      </p:sp>
      <p:sp>
        <p:nvSpPr>
          <p:cNvPr id="22534" name="Rectangle 1"/>
          <p:cNvSpPr>
            <a:spLocks noChangeArrowheads="1"/>
          </p:cNvSpPr>
          <p:nvPr/>
        </p:nvSpPr>
        <p:spPr bwMode="auto">
          <a:xfrm>
            <a:off x="838200" y="2362200"/>
            <a:ext cx="73914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>
              <a:tabLst>
                <a:tab pos="539750" algn="l"/>
                <a:tab pos="809625" algn="l"/>
              </a:tabLst>
            </a:pPr>
            <a:r>
              <a:rPr lang="en-US" sz="2800" b="1">
                <a:latin typeface="AngsanaUPC" pitchFamily="18" charset="-34"/>
                <a:ea typeface="Cordia New" pitchFamily="34" charset="-34"/>
                <a:cs typeface="AngsanaUPC" pitchFamily="18" charset="-34"/>
              </a:rPr>
              <a:t>3.  </a:t>
            </a:r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บริษัทจำกัด  </a:t>
            </a:r>
            <a:r>
              <a:rPr lang="en-US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(Corporation or Company Limited)  </a:t>
            </a:r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หมายถึง</a:t>
            </a:r>
            <a:r>
              <a:rPr lang="en-US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 </a:t>
            </a:r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กิจการที่มีบุคคลตั้งแต่ </a:t>
            </a:r>
            <a:r>
              <a:rPr lang="en-US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3 </a:t>
            </a:r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คนขึ้นไปมาร่วมลงทุนกัน ทุนของบริษัทจะแบ่งเป็นหุ้นแต่ละหุ้นมีมูลค่าเท่ากัน ผู้ถือหุ้นคือเจ้าของบริษัท</a:t>
            </a:r>
            <a:r>
              <a:rPr lang="en-US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</a:t>
            </a:r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การจัดตั้งจะมีความยุ่งยากกว่ากิจการเจ้าของคนเดียวหรือห้างหุ้นส่วนและเมื่อมีกำไรจะจ่ายเป็นเงินปันผลให้แก่ผู้ถือหุ้นตามมติของที่ประชุมใหญ่ของบริษัท</a:t>
            </a:r>
            <a:endParaRPr lang="th-TH" sz="3200" b="1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22535" name="Picture 7" descr="a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41960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21TGp_bizmedical_light_v2">
  <a:themeElements>
    <a:clrScheme name="Default Design 1">
      <a:dk1>
        <a:srgbClr val="000066"/>
      </a:dk1>
      <a:lt1>
        <a:srgbClr val="FFFFFF"/>
      </a:lt1>
      <a:dk2>
        <a:srgbClr val="FFFFE7"/>
      </a:dk2>
      <a:lt2>
        <a:srgbClr val="DDDDDD"/>
      </a:lt2>
      <a:accent1>
        <a:srgbClr val="B2B2B2"/>
      </a:accent1>
      <a:accent2>
        <a:srgbClr val="FF9933"/>
      </a:accent2>
      <a:accent3>
        <a:srgbClr val="FFFFFF"/>
      </a:accent3>
      <a:accent4>
        <a:srgbClr val="000056"/>
      </a:accent4>
      <a:accent5>
        <a:srgbClr val="D5D5D5"/>
      </a:accent5>
      <a:accent6>
        <a:srgbClr val="E78A2D"/>
      </a:accent6>
      <a:hlink>
        <a:srgbClr val="6A9EB0"/>
      </a:hlink>
      <a:folHlink>
        <a:srgbClr val="336699"/>
      </a:folHlink>
    </a:clrScheme>
    <a:fontScheme name="Default Design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66"/>
        </a:dk1>
        <a:lt1>
          <a:srgbClr val="FFFFFF"/>
        </a:lt1>
        <a:dk2>
          <a:srgbClr val="FFFFE7"/>
        </a:dk2>
        <a:lt2>
          <a:srgbClr val="DDDDDD"/>
        </a:lt2>
        <a:accent1>
          <a:srgbClr val="B2B2B2"/>
        </a:accent1>
        <a:accent2>
          <a:srgbClr val="FF9933"/>
        </a:accent2>
        <a:accent3>
          <a:srgbClr val="FFFFFF"/>
        </a:accent3>
        <a:accent4>
          <a:srgbClr val="000056"/>
        </a:accent4>
        <a:accent5>
          <a:srgbClr val="D5D5D5"/>
        </a:accent5>
        <a:accent6>
          <a:srgbClr val="E78A2D"/>
        </a:accent6>
        <a:hlink>
          <a:srgbClr val="6A9EB0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66"/>
        </a:dk1>
        <a:lt1>
          <a:srgbClr val="FFFFFF"/>
        </a:lt1>
        <a:dk2>
          <a:srgbClr val="FFFFFF"/>
        </a:dk2>
        <a:lt2>
          <a:srgbClr val="B2B2B2"/>
        </a:lt2>
        <a:accent1>
          <a:srgbClr val="C0D070"/>
        </a:accent1>
        <a:accent2>
          <a:srgbClr val="0099CC"/>
        </a:accent2>
        <a:accent3>
          <a:srgbClr val="FFFFFF"/>
        </a:accent3>
        <a:accent4>
          <a:srgbClr val="000056"/>
        </a:accent4>
        <a:accent5>
          <a:srgbClr val="DCE4BB"/>
        </a:accent5>
        <a:accent6>
          <a:srgbClr val="008AB9"/>
        </a:accent6>
        <a:hlink>
          <a:srgbClr val="CA9938"/>
        </a:hlink>
        <a:folHlink>
          <a:srgbClr val="166A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66"/>
        </a:dk1>
        <a:lt1>
          <a:srgbClr val="FFFFFF"/>
        </a:lt1>
        <a:dk2>
          <a:srgbClr val="FFFFE7"/>
        </a:dk2>
        <a:lt2>
          <a:srgbClr val="B2B2B2"/>
        </a:lt2>
        <a:accent1>
          <a:srgbClr val="6D77BF"/>
        </a:accent1>
        <a:accent2>
          <a:srgbClr val="FF9966"/>
        </a:accent2>
        <a:accent3>
          <a:srgbClr val="FFFFFF"/>
        </a:accent3>
        <a:accent4>
          <a:srgbClr val="000056"/>
        </a:accent4>
        <a:accent5>
          <a:srgbClr val="BABDDC"/>
        </a:accent5>
        <a:accent6>
          <a:srgbClr val="E78A5C"/>
        </a:accent6>
        <a:hlink>
          <a:srgbClr val="A959A1"/>
        </a:hlink>
        <a:folHlink>
          <a:srgbClr val="3AABC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021TGp_bizmedical_light_v2</Template>
  <TotalTime>165</TotalTime>
  <Words>1454</Words>
  <Application>Microsoft Office PowerPoint</Application>
  <PresentationFormat>On-screen Show (4:3)</PresentationFormat>
  <Paragraphs>255</Paragraphs>
  <Slides>26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6" baseType="lpstr">
      <vt:lpstr>Arial</vt:lpstr>
      <vt:lpstr>Verdana</vt:lpstr>
      <vt:lpstr>Wingdings</vt:lpstr>
      <vt:lpstr>Calibri</vt:lpstr>
      <vt:lpstr>Angsana New</vt:lpstr>
      <vt:lpstr>Cordia New</vt:lpstr>
      <vt:lpstr>AngsanaUPC</vt:lpstr>
      <vt:lpstr>Times New Roman</vt:lpstr>
      <vt:lpstr>021TGp_bizmedical_light_v2</vt:lpstr>
      <vt:lpstr>Image</vt:lpstr>
      <vt:lpstr>หน่วยที่ 2 การวิเคราะห์รายการค้า</vt:lpstr>
      <vt:lpstr>หน่วยที่ 2  การวิเคราะห์รายการค้า</vt:lpstr>
      <vt:lpstr>หน่วยที่ 2  การวิเคราะห์รายการค้า</vt:lpstr>
      <vt:lpstr>หน่วยที่ 2  การวิเคราะห์รายการค้า</vt:lpstr>
      <vt:lpstr>หน่วยที่ 2  การวิเคราะห์รายการค้า</vt:lpstr>
      <vt:lpstr>หน่วยที่ 2  การวิเคราะห์รายการค้า</vt:lpstr>
      <vt:lpstr>หน่วยที่ 2  การวิเคราะห์รายการค้า</vt:lpstr>
      <vt:lpstr>หน่วยที่ 2  การวิเคราะห์รายการค้า</vt:lpstr>
      <vt:lpstr>หน่วยที่ 2  การวิเคราะห์รายการค้า</vt:lpstr>
      <vt:lpstr>หน่วยที่ 2  การวิเคราะห์รายการค้า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สินทรัพย์</vt:lpstr>
      <vt:lpstr>สินทรัพย์ =</vt:lpstr>
      <vt:lpstr>สินทรัพย์ = หนี้สิน +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2 การวิเคราะห์รายการค้า</dc:title>
  <dc:creator>nattaya</dc:creator>
  <cp:lastModifiedBy>COMPUTER</cp:lastModifiedBy>
  <cp:revision>33</cp:revision>
  <dcterms:created xsi:type="dcterms:W3CDTF">2012-01-05T16:40:25Z</dcterms:created>
  <dcterms:modified xsi:type="dcterms:W3CDTF">2013-06-04T04:22:28Z</dcterms:modified>
</cp:coreProperties>
</file>