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9" r:id="rId4"/>
    <p:sldId id="258" r:id="rId5"/>
    <p:sldId id="280" r:id="rId6"/>
    <p:sldId id="281" r:id="rId7"/>
    <p:sldId id="260" r:id="rId8"/>
    <p:sldId id="262" r:id="rId9"/>
    <p:sldId id="282" r:id="rId10"/>
    <p:sldId id="284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FFFFFF"/>
    <a:srgbClr val="692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4" autoAdjust="0"/>
    <p:restoredTop sz="94660"/>
  </p:normalViewPr>
  <p:slideViewPr>
    <p:cSldViewPr>
      <p:cViewPr varScale="1">
        <p:scale>
          <a:sx n="104" d="100"/>
          <a:sy n="104" d="100"/>
        </p:scale>
        <p:origin x="-1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7"/>
          <p:cNvSpPr>
            <a:spLocks noChangeArrowheads="1"/>
          </p:cNvSpPr>
          <p:nvPr userDrawn="1"/>
        </p:nvSpPr>
        <p:spPr bwMode="ltGray">
          <a:xfrm>
            <a:off x="611188" y="2708275"/>
            <a:ext cx="7921625" cy="41783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3333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5" name="Picture 78" descr="com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611188" y="0"/>
            <a:ext cx="7921625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9"/>
          <p:cNvSpPr>
            <a:spLocks noChangeArrowheads="1"/>
          </p:cNvSpPr>
          <p:nvPr userDrawn="1"/>
        </p:nvSpPr>
        <p:spPr bwMode="ltGray">
          <a:xfrm>
            <a:off x="0" y="2105025"/>
            <a:ext cx="9144000" cy="747713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accent1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7" name="Oval 80"/>
          <p:cNvSpPr>
            <a:spLocks noChangeArrowheads="1"/>
          </p:cNvSpPr>
          <p:nvPr userDrawn="1"/>
        </p:nvSpPr>
        <p:spPr bwMode="ltGray">
          <a:xfrm>
            <a:off x="207963" y="2363788"/>
            <a:ext cx="217487" cy="2159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8" name="Oval 81"/>
          <p:cNvSpPr>
            <a:spLocks noChangeArrowheads="1"/>
          </p:cNvSpPr>
          <p:nvPr userDrawn="1"/>
        </p:nvSpPr>
        <p:spPr bwMode="ltGray">
          <a:xfrm>
            <a:off x="8704263" y="2378075"/>
            <a:ext cx="217487" cy="2159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Text Box 64"/>
          <p:cNvSpPr txBox="1">
            <a:spLocks noChangeArrowheads="1"/>
          </p:cNvSpPr>
          <p:nvPr/>
        </p:nvSpPr>
        <p:spPr bwMode="auto">
          <a:xfrm>
            <a:off x="3886200" y="5500688"/>
            <a:ext cx="1524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000">
                <a:latin typeface="Verdana" pitchFamily="34" charset="0"/>
              </a:rPr>
              <a:t>COMPANY</a:t>
            </a:r>
            <a:r>
              <a:rPr lang="en-US" sz="2400" b="1">
                <a:solidFill>
                  <a:schemeClr val="tx2"/>
                </a:solidFill>
                <a:latin typeface="Verdana" pitchFamily="34" charset="0"/>
              </a:rPr>
              <a:t>L</a:t>
            </a:r>
            <a:r>
              <a:rPr lang="en-US" b="1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en-US" sz="2400" b="1">
                <a:solidFill>
                  <a:schemeClr val="tx2"/>
                </a:solidFill>
                <a:latin typeface="Verdana" pitchFamily="34" charset="0"/>
              </a:rPr>
              <a:t>O G O</a:t>
            </a:r>
          </a:p>
        </p:txBody>
      </p:sp>
      <p:sp>
        <p:nvSpPr>
          <p:cNvPr id="10" name="AutoShape 82"/>
          <p:cNvSpPr>
            <a:spLocks noChangeArrowheads="1"/>
          </p:cNvSpPr>
          <p:nvPr userDrawn="1"/>
        </p:nvSpPr>
        <p:spPr bwMode="ltGray">
          <a:xfrm>
            <a:off x="611188" y="2219325"/>
            <a:ext cx="7921625" cy="490538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600200" y="3886200"/>
            <a:ext cx="62484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09800"/>
            <a:ext cx="7921625" cy="5334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71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705A7-C9C9-4AC4-A3C3-5E38E9AED1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33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141288"/>
            <a:ext cx="1981200" cy="61833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1288"/>
            <a:ext cx="5791200" cy="61833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0EC06-7023-452D-BC25-C433E3F4B1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797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18A50-F110-4AC8-98C8-BF2E7EA4CD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71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730B7-E290-43FF-9168-195ED4D3AA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973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914400"/>
            <a:ext cx="38481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14400"/>
            <a:ext cx="38481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65345-E3D8-492B-9EA9-77E37299C8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665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8EB53-7D89-4D1D-8FEE-0E1BEB8C8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45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431699-592F-4B46-A989-7E4DD28278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50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F60F6-1DB4-40FD-B107-9A49AE3B1F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888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C1DC6-2AED-4324-B686-2DD8C89D51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344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68F60-FC57-4588-B5FF-1543219F2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567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Rectangle 79"/>
          <p:cNvSpPr>
            <a:spLocks noChangeArrowheads="1"/>
          </p:cNvSpPr>
          <p:nvPr/>
        </p:nvSpPr>
        <p:spPr bwMode="ltGray">
          <a:xfrm>
            <a:off x="0" y="0"/>
            <a:ext cx="9144000" cy="747713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accent1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27" name="AutoShape 82"/>
          <p:cNvSpPr>
            <a:spLocks noChangeArrowheads="1"/>
          </p:cNvSpPr>
          <p:nvPr/>
        </p:nvSpPr>
        <p:spPr bwMode="ltGray">
          <a:xfrm>
            <a:off x="611188" y="114300"/>
            <a:ext cx="7921625" cy="490538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101" name="Rectangle 77"/>
          <p:cNvSpPr>
            <a:spLocks noChangeArrowheads="1"/>
          </p:cNvSpPr>
          <p:nvPr/>
        </p:nvSpPr>
        <p:spPr bwMode="ltGray">
          <a:xfrm>
            <a:off x="611188" y="6567488"/>
            <a:ext cx="7921625" cy="3048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02" name="Rectangle 78"/>
          <p:cNvSpPr>
            <a:spLocks noChangeArrowheads="1"/>
          </p:cNvSpPr>
          <p:nvPr/>
        </p:nvSpPr>
        <p:spPr bwMode="white">
          <a:xfrm>
            <a:off x="611188" y="752475"/>
            <a:ext cx="7921625" cy="582453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000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04" name="Oval 80"/>
          <p:cNvSpPr>
            <a:spLocks noChangeArrowheads="1"/>
          </p:cNvSpPr>
          <p:nvPr/>
        </p:nvSpPr>
        <p:spPr bwMode="ltGray">
          <a:xfrm>
            <a:off x="207963" y="258763"/>
            <a:ext cx="217487" cy="2159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105" name="Oval 81"/>
          <p:cNvSpPr>
            <a:spLocks noChangeArrowheads="1"/>
          </p:cNvSpPr>
          <p:nvPr/>
        </p:nvSpPr>
        <p:spPr bwMode="ltGray">
          <a:xfrm>
            <a:off x="8704263" y="273050"/>
            <a:ext cx="217487" cy="2159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31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7848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6477000" y="6586538"/>
            <a:ext cx="205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3429000" y="6575425"/>
            <a:ext cx="213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fld id="{8EBCF0A9-42D5-4332-A4CE-8C9464CC87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609600" y="141288"/>
            <a:ext cx="792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2133600"/>
            <a:ext cx="6762750" cy="685800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  <a:cs typeface="Angsana New" pitchFamily="18" charset="-34"/>
              </a:rPr>
              <a:t>หน่วยที่  </a:t>
            </a:r>
            <a:r>
              <a:rPr lang="en-US" sz="4400" b="1" smtClean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4400" b="1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400" b="1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400" b="1" smtClean="0">
                <a:latin typeface="Angsana New" pitchFamily="18" charset="-34"/>
                <a:cs typeface="Angsana New" pitchFamily="18" charset="-34"/>
              </a:rPr>
              <a:t>บัญชีแยกประเภท</a:t>
            </a:r>
            <a:endParaRPr lang="en-US" sz="4400" b="1" smtClean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075" name="Picture 5" descr="h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267200"/>
            <a:ext cx="224790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2800" b="1" smtClean="0"/>
              <a:t>การผ่านรายการจากสมุดรายวันทั่วไป ไปยังบัญชีแยกประเภท</a:t>
            </a:r>
            <a:endParaRPr lang="en-US" sz="2800" b="1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762000" y="1447800"/>
          <a:ext cx="7467599" cy="1447800"/>
        </p:xfrm>
        <a:graphic>
          <a:graphicData uri="http://schemas.openxmlformats.org/drawingml/2006/table">
            <a:tbl>
              <a:tblPr/>
              <a:tblGrid>
                <a:gridCol w="732692"/>
                <a:gridCol w="485380"/>
                <a:gridCol w="2890750"/>
                <a:gridCol w="747059"/>
                <a:gridCol w="971177"/>
                <a:gridCol w="373529"/>
                <a:gridCol w="896471"/>
                <a:gridCol w="370541"/>
              </a:tblGrid>
              <a:tr h="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เลขที่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95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8191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บัญชี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ม</a:t>
                      </a:r>
                      <a:r>
                        <a:rPr lang="en-US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ค่าเบี้ยประกัน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101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1,200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                 </a:t>
                      </a: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เงินสด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301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1,200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จ่ายค่าเบี้ยประกัน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28600" y="3657600"/>
          <a:ext cx="8686801" cy="1143000"/>
        </p:xfrm>
        <a:graphic>
          <a:graphicData uri="http://schemas.openxmlformats.org/drawingml/2006/table">
            <a:tbl>
              <a:tblPr/>
              <a:tblGrid>
                <a:gridCol w="630494"/>
                <a:gridCol w="465898"/>
                <a:gridCol w="1486171"/>
                <a:gridCol w="469557"/>
                <a:gridCol w="996467"/>
                <a:gridCol w="350274"/>
                <a:gridCol w="612979"/>
                <a:gridCol w="470124"/>
                <a:gridCol w="1528436"/>
                <a:gridCol w="533400"/>
                <a:gridCol w="792727"/>
                <a:gridCol w="350274"/>
              </a:tblGrid>
              <a:tr h="438087">
                <a:tc gridSpan="2">
                  <a:txBody>
                    <a:bodyPr/>
                    <a:lstStyle/>
                    <a:p>
                      <a:pPr marL="0" marR="0" indent="-6858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พ</a:t>
                      </a:r>
                      <a:r>
                        <a:rPr lang="en-US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en-US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</a:t>
                      </a:r>
                      <a:r>
                        <a:rPr lang="en-US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/</a:t>
                      </a: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ช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-14859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พ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25X4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/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ช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5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2001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16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12001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16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4313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 </a:t>
                      </a:r>
                      <a:r>
                        <a:rPr lang="th-TH" sz="1800" b="1" dirty="0">
                          <a:latin typeface="AngsanaUPC"/>
                          <a:ea typeface="Cordia New"/>
                          <a:cs typeface="Angsana New"/>
                        </a:rPr>
                        <a:t>ม</a:t>
                      </a: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r>
                        <a:rPr lang="th-TH" sz="1800" b="1" dirty="0">
                          <a:latin typeface="AngsanaUPC"/>
                          <a:ea typeface="Cordia New"/>
                          <a:cs typeface="Angsana New"/>
                        </a:rPr>
                        <a:t>ค</a:t>
                      </a: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endParaRPr lang="en-US" sz="2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AngsanaUPC"/>
                          <a:ea typeface="Cordia New"/>
                          <a:cs typeface="Angsana New"/>
                        </a:rPr>
                        <a:t>3</a:t>
                      </a:r>
                      <a:endParaRPr lang="en-US" sz="2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rgbClr val="FFFF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เงินสด</a:t>
                      </a:r>
                      <a:endParaRPr lang="en-US" sz="2000" b="1" dirty="0">
                        <a:solidFill>
                          <a:srgbClr val="FFFF00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UPC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r>
                        <a:rPr lang="th-TH" sz="1800" b="1" dirty="0">
                          <a:latin typeface="AngsanaUPC"/>
                          <a:ea typeface="Cordia New"/>
                          <a:cs typeface="Angsana New"/>
                        </a:rPr>
                        <a:t>ว</a:t>
                      </a: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.1</a:t>
                      </a:r>
                      <a:endParaRPr lang="en-US" sz="2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AngsanaUPC"/>
                          <a:ea typeface="Cordia New"/>
                          <a:cs typeface="Angsana New"/>
                        </a:rPr>
                        <a:t>1,200</a:t>
                      </a:r>
                      <a:endParaRPr lang="en-US" sz="2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 -</a:t>
                      </a:r>
                      <a:endParaRPr lang="en-US" sz="2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52400" y="5410200"/>
          <a:ext cx="8763000" cy="1100139"/>
        </p:xfrm>
        <a:graphic>
          <a:graphicData uri="http://schemas.openxmlformats.org/drawingml/2006/table">
            <a:tbl>
              <a:tblPr/>
              <a:tblGrid>
                <a:gridCol w="641754"/>
                <a:gridCol w="473446"/>
                <a:gridCol w="1593144"/>
                <a:gridCol w="477943"/>
                <a:gridCol w="934606"/>
                <a:gridCol w="356531"/>
                <a:gridCol w="623927"/>
                <a:gridCol w="554309"/>
                <a:gridCol w="1433829"/>
                <a:gridCol w="557600"/>
                <a:gridCol w="734911"/>
                <a:gridCol w="381000"/>
              </a:tblGrid>
              <a:tr h="335325">
                <a:tc gridSpan="2">
                  <a:txBody>
                    <a:bodyPr/>
                    <a:lstStyle/>
                    <a:p>
                      <a:pPr marL="0" marR="0" indent="-6858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พ</a:t>
                      </a:r>
                      <a:r>
                        <a:rPr lang="en-US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1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4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en-US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180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</a:t>
                      </a:r>
                      <a:endParaRPr lang="en-US" sz="1800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</a:t>
                      </a:r>
                      <a:r>
                        <a:rPr lang="en-US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/</a:t>
                      </a:r>
                      <a:r>
                        <a:rPr lang="th-TH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ช</a:t>
                      </a:r>
                      <a:endParaRPr lang="en-US" sz="1800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180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-14859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   พ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Times New Roman"/>
                          <a:ea typeface="Cordia New"/>
                          <a:cs typeface="Angsana New"/>
                        </a:rPr>
                        <a:t>ศ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Times New Roman"/>
                          <a:ea typeface="Cordia New"/>
                          <a:cs typeface="Angsana New"/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25X4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หน้า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บ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/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ช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เครดิต</a:t>
                      </a:r>
                      <a:endParaRPr lang="en-US" sz="1800" b="1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0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1800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2001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วันที่</a:t>
                      </a:r>
                      <a:endParaRPr lang="en-US" sz="1800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1800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1600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1800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เดือน</a:t>
                      </a:r>
                      <a:endParaRPr lang="en-US" sz="1800" b="1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12001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วันที่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บาท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สต</a:t>
                      </a:r>
                      <a:r>
                        <a:rPr lang="en-US" sz="1600" b="1" dirty="0" smtClean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4142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ม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ค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3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rgbClr val="FF00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ค่าเบี้ยประกัน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ว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.1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1,200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12432" name="Rectangle 9"/>
          <p:cNvSpPr>
            <a:spLocks noChangeArrowheads="1"/>
          </p:cNvSpPr>
          <p:nvPr/>
        </p:nvSpPr>
        <p:spPr bwMode="auto">
          <a:xfrm>
            <a:off x="3200400" y="990600"/>
            <a:ext cx="4564063" cy="40005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h-TH" sz="2000" b="1">
                <a:solidFill>
                  <a:schemeClr val="bg2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สมุดรายวันทั่วไป</a:t>
            </a:r>
            <a:r>
              <a:rPr lang="en-US" sz="2000" b="1">
                <a:solidFill>
                  <a:schemeClr val="bg2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			    </a:t>
            </a:r>
            <a:r>
              <a:rPr lang="th-TH" sz="2000" b="1">
                <a:solidFill>
                  <a:schemeClr val="bg2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หน้า   </a:t>
            </a:r>
            <a:r>
              <a:rPr lang="en-US" sz="2000" b="1">
                <a:solidFill>
                  <a:schemeClr val="bg2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1</a:t>
            </a:r>
            <a:endParaRPr lang="en-US" sz="2800" b="1">
              <a:solidFill>
                <a:schemeClr val="bg2"/>
              </a:solidFill>
              <a:ea typeface="Cordia New" pitchFamily="34" charset="-34"/>
              <a:cs typeface="AngsanaUPC" pitchFamily="18" charset="-34"/>
            </a:endParaRPr>
          </a:p>
        </p:txBody>
      </p:sp>
      <p:sp>
        <p:nvSpPr>
          <p:cNvPr id="12433" name="Rectangle 10"/>
          <p:cNvSpPr>
            <a:spLocks noChangeArrowheads="1"/>
          </p:cNvSpPr>
          <p:nvPr/>
        </p:nvSpPr>
        <p:spPr bwMode="auto">
          <a:xfrm>
            <a:off x="3657600" y="3276600"/>
            <a:ext cx="5105400" cy="40005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th-TH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</a:t>
            </a:r>
            <a:r>
              <a:rPr lang="th-TH" b="1">
                <a:solidFill>
                  <a:srgbClr val="FF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บัญชีค่าเบี้ยประกัน                                                                       เลขที่  </a:t>
            </a:r>
            <a:r>
              <a:rPr lang="en-US" b="1">
                <a:solidFill>
                  <a:srgbClr val="FF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501</a:t>
            </a:r>
            <a:endParaRPr lang="en-US" sz="2000">
              <a:solidFill>
                <a:srgbClr val="FF0000"/>
              </a:solidFill>
              <a:ea typeface="Cordia New" pitchFamily="34" charset="-34"/>
              <a:cs typeface="Angsana New" pitchFamily="18" charset="-34"/>
            </a:endParaRPr>
          </a:p>
        </p:txBody>
      </p:sp>
      <p:sp>
        <p:nvSpPr>
          <p:cNvPr id="12434" name="Rectangle 21"/>
          <p:cNvSpPr>
            <a:spLocks noChangeArrowheads="1"/>
          </p:cNvSpPr>
          <p:nvPr/>
        </p:nvSpPr>
        <p:spPr bwMode="auto">
          <a:xfrm>
            <a:off x="3657600" y="4953000"/>
            <a:ext cx="502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th-TH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บัญชีเงินสด  </a:t>
            </a:r>
            <a:r>
              <a:rPr lang="en-US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                     </a:t>
            </a:r>
            <a:r>
              <a:rPr lang="th-TH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</a:t>
            </a:r>
            <a:r>
              <a:rPr lang="en-US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              </a:t>
            </a:r>
            <a:r>
              <a:rPr lang="th-TH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เลขที่  </a:t>
            </a:r>
            <a:r>
              <a:rPr lang="en-US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101</a:t>
            </a:r>
            <a:endParaRPr lang="en-US" sz="1100" b="1">
              <a:solidFill>
                <a:srgbClr val="FFFF00"/>
              </a:solidFill>
              <a:ea typeface="Cordia New" pitchFamily="34" charset="-34"/>
              <a:cs typeface="AngsanaUPC" pitchFamily="18" charset="-34"/>
            </a:endParaRPr>
          </a:p>
        </p:txBody>
      </p:sp>
      <p:grpSp>
        <p:nvGrpSpPr>
          <p:cNvPr id="12435" name="Group 26"/>
          <p:cNvGrpSpPr>
            <a:grpSpLocks/>
          </p:cNvGrpSpPr>
          <p:nvPr/>
        </p:nvGrpSpPr>
        <p:grpSpPr bwMode="auto">
          <a:xfrm>
            <a:off x="4343400" y="2209800"/>
            <a:ext cx="1676400" cy="2438400"/>
            <a:chOff x="4343400" y="2209800"/>
            <a:chExt cx="1676400" cy="2438400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6019800" y="2209800"/>
              <a:ext cx="0" cy="243840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>
              <a:off x="4343400" y="4648200"/>
              <a:ext cx="16764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Connector 28"/>
          <p:cNvCxnSpPr/>
          <p:nvPr/>
        </p:nvCxnSpPr>
        <p:spPr>
          <a:xfrm>
            <a:off x="7315200" y="2438400"/>
            <a:ext cx="0" cy="38862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7315200" y="6324600"/>
            <a:ext cx="685800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924800" cy="457200"/>
          </a:xfrm>
        </p:spPr>
        <p:txBody>
          <a:bodyPr/>
          <a:lstStyle/>
          <a:p>
            <a:pPr eaLnBrk="1" hangingPunct="1"/>
            <a:r>
              <a:rPr lang="th-TH" sz="4000" b="1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บัญชีแยกประเภท </a:t>
            </a:r>
            <a:r>
              <a:rPr lang="en-US" sz="4000" b="1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(Accounts)</a:t>
            </a:r>
            <a:endParaRPr lang="en-US" sz="4000" smtClean="0"/>
          </a:p>
        </p:txBody>
      </p:sp>
      <p:grpSp>
        <p:nvGrpSpPr>
          <p:cNvPr id="4100" name="Group 31"/>
          <p:cNvGrpSpPr>
            <a:grpSpLocks/>
          </p:cNvGrpSpPr>
          <p:nvPr/>
        </p:nvGrpSpPr>
        <p:grpSpPr bwMode="auto">
          <a:xfrm>
            <a:off x="1676400" y="1947863"/>
            <a:ext cx="5410200" cy="665162"/>
            <a:chOff x="1056" y="1227"/>
            <a:chExt cx="3408" cy="419"/>
          </a:xfrm>
        </p:grpSpPr>
        <p:grpSp>
          <p:nvGrpSpPr>
            <p:cNvPr id="4127" name="Group 3"/>
            <p:cNvGrpSpPr>
              <a:grpSpLocks/>
            </p:cNvGrpSpPr>
            <p:nvPr/>
          </p:nvGrpSpPr>
          <p:grpSpPr bwMode="auto">
            <a:xfrm>
              <a:off x="1056" y="1227"/>
              <a:ext cx="480" cy="419"/>
              <a:chOff x="1110" y="2656"/>
              <a:chExt cx="1549" cy="1351"/>
            </a:xfrm>
          </p:grpSpPr>
          <p:sp>
            <p:nvSpPr>
              <p:cNvPr id="4131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132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99334" name="AutoShape 6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sp>
          <p:nvSpPr>
            <p:cNvPr id="4128" name="Line 11"/>
            <p:cNvSpPr>
              <a:spLocks noChangeShapeType="1"/>
            </p:cNvSpPr>
            <p:nvPr/>
          </p:nvSpPr>
          <p:spPr bwMode="auto">
            <a:xfrm>
              <a:off x="1440" y="1611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129" name="Text Box 12"/>
            <p:cNvSpPr txBox="1">
              <a:spLocks noChangeArrowheads="1"/>
            </p:cNvSpPr>
            <p:nvPr/>
          </p:nvSpPr>
          <p:spPr bwMode="auto">
            <a:xfrm>
              <a:off x="1920" y="1241"/>
              <a:ext cx="11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th-TH" sz="2400"/>
            </a:p>
          </p:txBody>
        </p:sp>
        <p:sp>
          <p:nvSpPr>
            <p:cNvPr id="4130" name="Text Box 13"/>
            <p:cNvSpPr txBox="1">
              <a:spLocks noChangeArrowheads="1"/>
            </p:cNvSpPr>
            <p:nvPr/>
          </p:nvSpPr>
          <p:spPr bwMode="gray">
            <a:xfrm>
              <a:off x="1180" y="1289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b="1"/>
                <a:t>1</a:t>
              </a:r>
            </a:p>
          </p:txBody>
        </p:sp>
      </p:grpSp>
      <p:grpSp>
        <p:nvGrpSpPr>
          <p:cNvPr id="4101" name="Group 32"/>
          <p:cNvGrpSpPr>
            <a:grpSpLocks/>
          </p:cNvGrpSpPr>
          <p:nvPr/>
        </p:nvGrpSpPr>
        <p:grpSpPr bwMode="auto">
          <a:xfrm>
            <a:off x="1676400" y="2862263"/>
            <a:ext cx="5410200" cy="665162"/>
            <a:chOff x="1056" y="1803"/>
            <a:chExt cx="3408" cy="419"/>
          </a:xfrm>
        </p:grpSpPr>
        <p:grpSp>
          <p:nvGrpSpPr>
            <p:cNvPr id="4120" name="Group 7"/>
            <p:cNvGrpSpPr>
              <a:grpSpLocks/>
            </p:cNvGrpSpPr>
            <p:nvPr/>
          </p:nvGrpSpPr>
          <p:grpSpPr bwMode="auto">
            <a:xfrm>
              <a:off x="1056" y="1803"/>
              <a:ext cx="480" cy="419"/>
              <a:chOff x="3174" y="2656"/>
              <a:chExt cx="1549" cy="1351"/>
            </a:xfrm>
          </p:grpSpPr>
          <p:sp>
            <p:nvSpPr>
              <p:cNvPr id="4124" name="AutoShape 8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125" name="AutoShape 9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99338" name="AutoShape 10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sp>
          <p:nvSpPr>
            <p:cNvPr id="4121" name="Line 14"/>
            <p:cNvSpPr>
              <a:spLocks noChangeShapeType="1"/>
            </p:cNvSpPr>
            <p:nvPr/>
          </p:nvSpPr>
          <p:spPr bwMode="auto">
            <a:xfrm>
              <a:off x="1440" y="2187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122" name="Text Box 15"/>
            <p:cNvSpPr txBox="1">
              <a:spLocks noChangeArrowheads="1"/>
            </p:cNvSpPr>
            <p:nvPr/>
          </p:nvSpPr>
          <p:spPr bwMode="auto">
            <a:xfrm>
              <a:off x="1584" y="1824"/>
              <a:ext cx="1705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sz="2400"/>
                <a:t> </a:t>
              </a:r>
              <a:r>
                <a:rPr lang="th-TH" sz="3200" b="1"/>
                <a:t>แบบบัญชีแยกประเภท</a:t>
              </a:r>
              <a:endParaRPr lang="en-US" sz="2400" b="1"/>
            </a:p>
          </p:txBody>
        </p:sp>
        <p:sp>
          <p:nvSpPr>
            <p:cNvPr id="4123" name="Text Box 16"/>
            <p:cNvSpPr txBox="1">
              <a:spLocks noChangeArrowheads="1"/>
            </p:cNvSpPr>
            <p:nvPr/>
          </p:nvSpPr>
          <p:spPr bwMode="gray">
            <a:xfrm>
              <a:off x="1180" y="1865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b="1"/>
                <a:t>2</a:t>
              </a:r>
            </a:p>
          </p:txBody>
        </p:sp>
      </p:grpSp>
      <p:grpSp>
        <p:nvGrpSpPr>
          <p:cNvPr id="4102" name="Group 33"/>
          <p:cNvGrpSpPr>
            <a:grpSpLocks/>
          </p:cNvGrpSpPr>
          <p:nvPr/>
        </p:nvGrpSpPr>
        <p:grpSpPr bwMode="auto">
          <a:xfrm>
            <a:off x="1676400" y="3733800"/>
            <a:ext cx="5410200" cy="685800"/>
            <a:chOff x="1056" y="2352"/>
            <a:chExt cx="3408" cy="432"/>
          </a:xfrm>
        </p:grpSpPr>
        <p:grpSp>
          <p:nvGrpSpPr>
            <p:cNvPr id="4113" name="Group 17"/>
            <p:cNvGrpSpPr>
              <a:grpSpLocks/>
            </p:cNvGrpSpPr>
            <p:nvPr/>
          </p:nvGrpSpPr>
          <p:grpSpPr bwMode="auto">
            <a:xfrm>
              <a:off x="1056" y="2365"/>
              <a:ext cx="480" cy="419"/>
              <a:chOff x="1110" y="2656"/>
              <a:chExt cx="1549" cy="1351"/>
            </a:xfrm>
          </p:grpSpPr>
          <p:sp>
            <p:nvSpPr>
              <p:cNvPr id="4117" name="AutoShape 1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118" name="AutoShape 1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99348" name="AutoShape 20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sp>
          <p:nvSpPr>
            <p:cNvPr id="4114" name="Line 25"/>
            <p:cNvSpPr>
              <a:spLocks noChangeShapeType="1"/>
            </p:cNvSpPr>
            <p:nvPr/>
          </p:nvSpPr>
          <p:spPr bwMode="auto">
            <a:xfrm>
              <a:off x="1440" y="2749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115" name="Text Box 26"/>
            <p:cNvSpPr txBox="1">
              <a:spLocks noChangeArrowheads="1"/>
            </p:cNvSpPr>
            <p:nvPr/>
          </p:nvSpPr>
          <p:spPr bwMode="auto">
            <a:xfrm>
              <a:off x="1632" y="2352"/>
              <a:ext cx="245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sz="3200" b="1"/>
                <a:t>การจัดหมวดหมู่บัญชีแยกประเภท</a:t>
              </a:r>
              <a:endParaRPr lang="en-US" sz="3200" b="1"/>
            </a:p>
          </p:txBody>
        </p:sp>
        <p:sp>
          <p:nvSpPr>
            <p:cNvPr id="4116" name="Text Box 27"/>
            <p:cNvSpPr txBox="1">
              <a:spLocks noChangeArrowheads="1"/>
            </p:cNvSpPr>
            <p:nvPr/>
          </p:nvSpPr>
          <p:spPr bwMode="gray">
            <a:xfrm>
              <a:off x="1180" y="2427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b="1"/>
                <a:t>3</a:t>
              </a:r>
            </a:p>
          </p:txBody>
        </p:sp>
      </p:grpSp>
      <p:grpSp>
        <p:nvGrpSpPr>
          <p:cNvPr id="4103" name="Group 34"/>
          <p:cNvGrpSpPr>
            <a:grpSpLocks/>
          </p:cNvGrpSpPr>
          <p:nvPr/>
        </p:nvGrpSpPr>
        <p:grpSpPr bwMode="auto">
          <a:xfrm>
            <a:off x="1676400" y="4668838"/>
            <a:ext cx="6843713" cy="665162"/>
            <a:chOff x="1056" y="2941"/>
            <a:chExt cx="4311" cy="419"/>
          </a:xfrm>
        </p:grpSpPr>
        <p:grpSp>
          <p:nvGrpSpPr>
            <p:cNvPr id="4106" name="Group 21"/>
            <p:cNvGrpSpPr>
              <a:grpSpLocks/>
            </p:cNvGrpSpPr>
            <p:nvPr/>
          </p:nvGrpSpPr>
          <p:grpSpPr bwMode="auto">
            <a:xfrm>
              <a:off x="1056" y="2941"/>
              <a:ext cx="480" cy="419"/>
              <a:chOff x="3174" y="2656"/>
              <a:chExt cx="1549" cy="1351"/>
            </a:xfrm>
          </p:grpSpPr>
          <p:sp>
            <p:nvSpPr>
              <p:cNvPr id="4110" name="AutoShape 22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111" name="AutoShape 23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99352" name="AutoShape 24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sp>
          <p:nvSpPr>
            <p:cNvPr id="4107" name="Line 28"/>
            <p:cNvSpPr>
              <a:spLocks noChangeShapeType="1"/>
            </p:cNvSpPr>
            <p:nvPr/>
          </p:nvSpPr>
          <p:spPr bwMode="auto">
            <a:xfrm>
              <a:off x="1440" y="3325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108" name="Text Box 29"/>
            <p:cNvSpPr txBox="1">
              <a:spLocks noChangeArrowheads="1"/>
            </p:cNvSpPr>
            <p:nvPr/>
          </p:nvSpPr>
          <p:spPr bwMode="auto">
            <a:xfrm>
              <a:off x="1632" y="2976"/>
              <a:ext cx="373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b="1"/>
                <a:t>การผ่านรายการจากสมุดรายวันทั่วไปไปยังบัญชีแยกประเภท</a:t>
              </a:r>
              <a:endParaRPr lang="en-US" b="1"/>
            </a:p>
          </p:txBody>
        </p:sp>
        <p:sp>
          <p:nvSpPr>
            <p:cNvPr id="4109" name="Text Box 30"/>
            <p:cNvSpPr txBox="1">
              <a:spLocks noChangeArrowheads="1"/>
            </p:cNvSpPr>
            <p:nvPr/>
          </p:nvSpPr>
          <p:spPr bwMode="gray">
            <a:xfrm>
              <a:off x="1180" y="3003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b="1"/>
                <a:t>4</a:t>
              </a:r>
            </a:p>
          </p:txBody>
        </p:sp>
      </p:grpSp>
      <p:sp>
        <p:nvSpPr>
          <p:cNvPr id="4104" name="TextBox 35"/>
          <p:cNvSpPr txBox="1">
            <a:spLocks noChangeArrowheads="1"/>
          </p:cNvSpPr>
          <p:nvPr/>
        </p:nvSpPr>
        <p:spPr bwMode="auto">
          <a:xfrm>
            <a:off x="609600" y="838200"/>
            <a:ext cx="3733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th-TH" sz="4800" b="1"/>
              <a:t>สาระการเรียนรู้</a:t>
            </a:r>
            <a:endParaRPr lang="en-US" sz="4800" b="1"/>
          </a:p>
        </p:txBody>
      </p:sp>
      <p:sp>
        <p:nvSpPr>
          <p:cNvPr id="4105" name="Rectangle 37"/>
          <p:cNvSpPr>
            <a:spLocks noChangeArrowheads="1"/>
          </p:cNvSpPr>
          <p:nvPr/>
        </p:nvSpPr>
        <p:spPr bwMode="auto">
          <a:xfrm>
            <a:off x="2590800" y="2057400"/>
            <a:ext cx="4786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3200" b="1"/>
              <a:t>ความหมายและชนิดของบัญชีแยกประเภท</a:t>
            </a:r>
            <a:endParaRPr 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914400" y="3048000"/>
            <a:ext cx="7620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2800" b="1">
                <a:latin typeface="Angsana New" pitchFamily="18" charset="-34"/>
                <a:cs typeface="Angsana New" pitchFamily="18" charset="-34"/>
              </a:rPr>
              <a:t>บัญชีแยกประเภท  </a:t>
            </a:r>
            <a:r>
              <a:rPr lang="en-US" sz="2800" b="1">
                <a:latin typeface="Angsana New" pitchFamily="18" charset="-34"/>
                <a:cs typeface="Angsana New" pitchFamily="18" charset="-34"/>
              </a:rPr>
              <a:t>(Ledger) </a:t>
            </a:r>
            <a:r>
              <a:rPr lang="th-TH" sz="2800" b="1">
                <a:latin typeface="Angsana New" pitchFamily="18" charset="-34"/>
                <a:cs typeface="Angsana New" pitchFamily="18" charset="-34"/>
              </a:rPr>
              <a:t> หมายถึงบัญชีที่รวบรวมตัวเลขที่เกิดขึ้นจากสมุดรายวันทั่วไป  มาจัดกลุ่มไว้เป็นหมวดหมู่  เช่น หมวดสินทรัพย์  หมวดหนี้สิน  และหมวดส่วนของเจ้าของ (ทุน)  เพื่อให้สามารถนำมาหายอดคงเหลือได้ง่ายและสะดวกรวดเร็ว</a:t>
            </a:r>
            <a:endParaRPr lang="en-US" sz="28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838200" y="2133600"/>
            <a:ext cx="533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3200" b="1">
                <a:latin typeface="Angsana New" pitchFamily="18" charset="-34"/>
                <a:cs typeface="Angsana New" pitchFamily="18" charset="-34"/>
              </a:rPr>
              <a:t>ความหมายของบัญชีแยกประเภท  </a:t>
            </a:r>
            <a:r>
              <a:rPr lang="en-US" sz="3200" b="1">
                <a:latin typeface="Angsana New" pitchFamily="18" charset="-34"/>
                <a:cs typeface="Angsana New" pitchFamily="18" charset="-34"/>
              </a:rPr>
              <a:t>(Ledger) </a:t>
            </a:r>
            <a:endParaRPr lang="en-US" sz="3200"/>
          </a:p>
        </p:txBody>
      </p:sp>
      <p:pic>
        <p:nvPicPr>
          <p:cNvPr id="5124" name="Picture 3" descr="hh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876800"/>
            <a:ext cx="25241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141288"/>
            <a:ext cx="5410200" cy="457200"/>
          </a:xfrm>
        </p:spPr>
        <p:txBody>
          <a:bodyPr/>
          <a:lstStyle/>
          <a:p>
            <a:pPr eaLnBrk="1" hangingPunct="1"/>
            <a:r>
              <a:rPr lang="th-TH" sz="3600" b="1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บัญชีแยกประเภท </a:t>
            </a:r>
            <a:r>
              <a:rPr lang="en-US" sz="3600" b="1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(Accounts)</a:t>
            </a:r>
            <a:endParaRPr lang="en-US" sz="36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914400"/>
            <a:ext cx="8305800" cy="5334000"/>
          </a:xfrm>
          <a:solidFill>
            <a:schemeClr val="bg2"/>
          </a:solidFill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th-TH" b="1" smtClean="0">
                <a:latin typeface="Angsana New" pitchFamily="18" charset="-34"/>
                <a:cs typeface="Angsana New" pitchFamily="18" charset="-34"/>
              </a:rPr>
              <a:t>     สมุดบัญชีแยกประเภท  </a:t>
            </a:r>
            <a:r>
              <a:rPr lang="en-US" b="1" smtClean="0">
                <a:latin typeface="Angsana New" pitchFamily="18" charset="-34"/>
                <a:cs typeface="Angsana New" pitchFamily="18" charset="-34"/>
              </a:rPr>
              <a:t>( Ledger )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mtClean="0">
                <a:latin typeface="Angsana New" pitchFamily="18" charset="-34"/>
                <a:cs typeface="Angsana New" pitchFamily="18" charset="-34"/>
              </a:rPr>
              <a:t>แบ่งเป็น  2  ประเภท  ดังนี้</a:t>
            </a:r>
            <a:endParaRPr lang="th-TH" b="1" smtClean="0">
              <a:latin typeface="Angsana New" pitchFamily="18" charset="-34"/>
              <a:cs typeface="Angsana New" pitchFamily="18" charset="-34"/>
            </a:endParaRPr>
          </a:p>
          <a:p>
            <a:pPr marL="990600" lvl="1" indent="-533400" eaLnBrk="1" hangingPunct="1"/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สมุดแยกประเภททั่วไป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เป็นสมุดที่แยกประเภททุก ๆ บัญชี  เช่น  ลูกหนี้  เจ้าหนี้  สินค้า  ที่ดิน  อาคาร  เป็นต้น</a:t>
            </a:r>
          </a:p>
          <a:p>
            <a:pPr marL="990600" lvl="1" indent="-533400" eaLnBrk="1" hangingPunct="1"/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สมุดบัญชีแยกประเภทย่อย ( ทะเบียนคุม )  เป็นสมุดแยกประเภทสำหรับบันทึกรายการเคลื่อนไหวของบัญชีแยกประเภททั่วไป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แบบฟอร์มของบัญชีแยกประเภท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	-  แบบมาตรฐาน หรือรูปตัวที </a:t>
            </a:r>
            <a:r>
              <a:rPr lang="en-US" sz="3200" b="1" smtClean="0">
                <a:latin typeface="Angsana New" pitchFamily="18" charset="-34"/>
                <a:cs typeface="Angsana New" pitchFamily="18" charset="-34"/>
              </a:rPr>
              <a:t>(Standard Account Form)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en-US" sz="3200" b="1" smtClean="0">
                <a:latin typeface="Angsana New" pitchFamily="18" charset="-34"/>
                <a:cs typeface="Angsana New" pitchFamily="18" charset="-34"/>
              </a:rPr>
              <a:t>	-  </a:t>
            </a:r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แบบแสดงยอดคงเหลือ หรือแบบสามช่อง </a:t>
            </a:r>
            <a:r>
              <a:rPr lang="en-US" sz="3200" b="1" smtClean="0">
                <a:latin typeface="Angsana New" pitchFamily="18" charset="-34"/>
                <a:cs typeface="Angsana New" pitchFamily="18" charset="-34"/>
              </a:rPr>
              <a:t>(Balance Account Form)</a:t>
            </a:r>
            <a:endParaRPr lang="th-TH" sz="3200" b="1" smtClean="0">
              <a:latin typeface="Angsana New" pitchFamily="18" charset="-34"/>
              <a:cs typeface="Angsana New" pitchFamily="18" charset="-34"/>
            </a:endParaRPr>
          </a:p>
          <a:p>
            <a:pPr marL="990600" lvl="1" indent="-533400" eaLnBrk="1" hangingPunct="1">
              <a:buFont typeface="Wingdings" pitchFamily="2" charset="2"/>
              <a:buNone/>
            </a:pPr>
            <a:endParaRPr lang="th-TH" sz="3200" b="1" smtClean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</a:t>
            </a:r>
            <a:r>
              <a:rPr lang="th-TH" b="1" u="sng" smtClean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แบบที่  </a:t>
            </a:r>
            <a:r>
              <a:rPr lang="en-US" b="1" u="sng" smtClean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1</a:t>
            </a:r>
            <a:r>
              <a:rPr lang="en-US" b="1" smtClean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</a:t>
            </a:r>
            <a:r>
              <a:rPr lang="th-TH" b="1" smtClean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แบบมาตรฐาน</a:t>
            </a:r>
            <a:endParaRPr lang="en-US" smtClean="0">
              <a:ea typeface="Cordia New" pitchFamily="34" charset="-34"/>
              <a:cs typeface="AngsanaUPC" pitchFamily="18" charset="-34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" y="2209800"/>
          <a:ext cx="8382002" cy="2590800"/>
        </p:xfrm>
        <a:graphic>
          <a:graphicData uri="http://schemas.openxmlformats.org/drawingml/2006/table">
            <a:tbl>
              <a:tblPr/>
              <a:tblGrid>
                <a:gridCol w="543278"/>
                <a:gridCol w="517655"/>
                <a:gridCol w="1353444"/>
                <a:gridCol w="577689"/>
                <a:gridCol w="798678"/>
                <a:gridCol w="400255"/>
                <a:gridCol w="648757"/>
                <a:gridCol w="515410"/>
                <a:gridCol w="1269927"/>
                <a:gridCol w="577689"/>
                <a:gridCol w="789509"/>
                <a:gridCol w="389711"/>
              </a:tblGrid>
              <a:tr h="422056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…..</a:t>
                      </a:r>
                      <a:endParaRPr lang="en-US" sz="2400" dirty="0">
                        <a:solidFill>
                          <a:schemeClr val="tx1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400" dirty="0">
                        <a:solidFill>
                          <a:schemeClr val="tx1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หน้าบัญชี</a:t>
                      </a:r>
                      <a:endParaRPr lang="en-US" sz="2400" dirty="0">
                        <a:solidFill>
                          <a:schemeClr val="tx1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400" dirty="0">
                        <a:solidFill>
                          <a:schemeClr val="tx1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4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4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หน้าบัญชี</a:t>
                      </a:r>
                      <a:endParaRPr lang="en-US" sz="24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4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20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000" dirty="0">
                        <a:solidFill>
                          <a:schemeClr val="tx1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858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000" dirty="0">
                        <a:solidFill>
                          <a:schemeClr val="tx1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1800" dirty="0">
                        <a:solidFill>
                          <a:schemeClr val="tx1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6286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1800" dirty="0">
                        <a:solidFill>
                          <a:schemeClr val="tx1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18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18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16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6286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สต</a:t>
                      </a:r>
                      <a:r>
                        <a:rPr lang="en-US" sz="14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16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17466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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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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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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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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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7216" name="Rectangle 1"/>
          <p:cNvSpPr>
            <a:spLocks noChangeArrowheads="1"/>
          </p:cNvSpPr>
          <p:nvPr/>
        </p:nvSpPr>
        <p:spPr bwMode="auto">
          <a:xfrm>
            <a:off x="3733800" y="1676400"/>
            <a:ext cx="5029200" cy="461963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539750" algn="l"/>
              </a:tabLst>
            </a:pPr>
            <a:r>
              <a:rPr lang="th-TH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ชื่อบัญชี     </a:t>
            </a:r>
            <a:r>
              <a:rPr lang="en-US" sz="2400" b="1">
                <a:solidFill>
                  <a:schemeClr val="bg2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  <a:sym typeface="Wingdings 2" pitchFamily="18" charset="2"/>
              </a:rPr>
              <a:t></a:t>
            </a:r>
            <a:r>
              <a:rPr lang="en-US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</a:t>
            </a:r>
            <a:r>
              <a:rPr lang="en-US" sz="2400" b="1">
                <a:latin typeface="Angsana New" pitchFamily="18" charset="-34"/>
                <a:ea typeface="Cordia New" pitchFamily="34" charset="-34"/>
                <a:cs typeface="Angsana New" pitchFamily="18" charset="-34"/>
                <a:sym typeface="Wingdings 2" pitchFamily="18" charset="2"/>
              </a:rPr>
              <a:t>                                                 </a:t>
            </a:r>
            <a:r>
              <a:rPr lang="th-TH" sz="2400" b="1">
                <a:latin typeface="Angsana New" pitchFamily="18" charset="-34"/>
                <a:ea typeface="Cordia New" pitchFamily="34" charset="-34"/>
                <a:cs typeface="Angsana New" pitchFamily="18" charset="-34"/>
                <a:sym typeface="Wingdings 2" pitchFamily="18" charset="2"/>
              </a:rPr>
              <a:t>เลขที่  </a:t>
            </a:r>
            <a:r>
              <a:rPr lang="en-US" sz="2400" b="1">
                <a:solidFill>
                  <a:schemeClr val="bg2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  <a:sym typeface="Wingdings 2" pitchFamily="18" charset="2"/>
              </a:rPr>
              <a:t></a:t>
            </a:r>
            <a:r>
              <a:rPr lang="th-TH" sz="2000" b="1">
                <a:latin typeface="Angsana New" pitchFamily="18" charset="-34"/>
                <a:ea typeface="Cordia New" pitchFamily="34" charset="-34"/>
                <a:cs typeface="Angsana New" pitchFamily="18" charset="-34"/>
                <a:sym typeface="Wingdings 2" pitchFamily="18" charset="2"/>
              </a:rPr>
              <a:t> </a:t>
            </a:r>
            <a:endParaRPr lang="th-TH" sz="2400" b="1">
              <a:latin typeface="Angsana New" pitchFamily="18" charset="-34"/>
              <a:ea typeface="Cordia New" pitchFamily="34" charset="-34"/>
              <a:cs typeface="Angsana New" pitchFamily="18" charset="-34"/>
              <a:sym typeface="Wingdings 2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</a:t>
            </a:r>
            <a:r>
              <a:rPr lang="th-TH" b="1" u="sng" smtClean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แบบที่  </a:t>
            </a:r>
            <a:r>
              <a:rPr lang="en-US" b="1" u="sng" smtClean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2</a:t>
            </a:r>
            <a:r>
              <a:rPr lang="en-US" b="1" smtClean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</a:t>
            </a:r>
            <a:r>
              <a:rPr lang="th-TH" b="1" smtClean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แบบมียอดคงเหลือ</a:t>
            </a:r>
            <a:endParaRPr lang="en-US" smtClean="0">
              <a:ea typeface="Cordia New" pitchFamily="34" charset="-34"/>
              <a:cs typeface="AngsanaUPC" pitchFamily="18" charset="-34"/>
            </a:endParaRP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3429000" y="1295400"/>
            <a:ext cx="2133600" cy="461963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539750" algn="l"/>
              </a:tabLst>
            </a:pPr>
            <a:r>
              <a:rPr lang="en-US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     </a:t>
            </a:r>
            <a:r>
              <a:rPr lang="th-TH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ชื่อบัญชี     </a:t>
            </a:r>
            <a:r>
              <a:rPr lang="en-US" sz="2400" b="1">
                <a:solidFill>
                  <a:schemeClr val="bg2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  <a:sym typeface="Wingdings 2" pitchFamily="18" charset="2"/>
              </a:rPr>
              <a:t></a:t>
            </a:r>
            <a:r>
              <a:rPr lang="en-US" sz="2400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</a:t>
            </a:r>
            <a:r>
              <a:rPr lang="en-US" sz="2400" b="1">
                <a:latin typeface="Angsana New" pitchFamily="18" charset="-34"/>
                <a:ea typeface="Cordia New" pitchFamily="34" charset="-34"/>
                <a:cs typeface="Angsana New" pitchFamily="18" charset="-34"/>
                <a:sym typeface="Wingdings 2" pitchFamily="18" charset="2"/>
              </a:rPr>
              <a:t>                                                </a:t>
            </a:r>
            <a:endParaRPr lang="th-TH" sz="2400" b="1">
              <a:latin typeface="Angsana New" pitchFamily="18" charset="-34"/>
              <a:ea typeface="Cordia New" pitchFamily="34" charset="-34"/>
              <a:cs typeface="Angsana New" pitchFamily="18" charset="-34"/>
              <a:sym typeface="Wingdings 2" pitchFamily="18" charset="2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09600" y="1905000"/>
          <a:ext cx="8116889" cy="3017838"/>
        </p:xfrm>
        <a:graphic>
          <a:graphicData uri="http://schemas.openxmlformats.org/drawingml/2006/table">
            <a:tbl>
              <a:tblPr/>
              <a:tblGrid>
                <a:gridCol w="633571"/>
                <a:gridCol w="509486"/>
                <a:gridCol w="2403688"/>
                <a:gridCol w="633571"/>
                <a:gridCol w="923100"/>
                <a:gridCol w="379785"/>
                <a:gridCol w="887356"/>
                <a:gridCol w="411582"/>
                <a:gridCol w="854666"/>
                <a:gridCol w="480084"/>
              </a:tblGrid>
              <a:tr h="426765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……</a:t>
                      </a:r>
                      <a:endParaRPr lang="en-US" sz="20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0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1800" b="1" dirty="0" smtClean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บัญชี</a:t>
                      </a:r>
                      <a:endParaRPr lang="en-US" sz="20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0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เครคิต</a:t>
                      </a:r>
                      <a:endParaRPr lang="en-US" sz="20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800" b="1" dirty="0" smtClean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ยอด</a:t>
                      </a:r>
                      <a:r>
                        <a:rPr lang="th-TH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คงเหลือ</a:t>
                      </a:r>
                      <a:endParaRPr lang="en-US" sz="20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62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0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6858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0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6286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6286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r>
                        <a:rPr lang="en-US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6286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สต</a:t>
                      </a:r>
                      <a:r>
                        <a:rPr lang="en-US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21947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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</a:t>
                      </a:r>
                      <a:endParaRPr lang="th-TH" sz="2000" b="1" dirty="0" smtClean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  <a:sym typeface="Wingdings 2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2000" b="1" dirty="0" smtClean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  <a:sym typeface="Wingdings 2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2000" b="1" dirty="0" smtClean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  <a:sym typeface="Wingdings 2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2000" b="1" dirty="0" smtClean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  <a:sym typeface="Wingdings 2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2000" b="1" dirty="0" smtClean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  <a:sym typeface="Wingdings 2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2000" b="1" dirty="0" smtClean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  <a:sym typeface="Wingdings 2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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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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  <a:sym typeface="Wingdings 2"/>
                        </a:rPr>
                        <a:t></a:t>
                      </a:r>
                      <a:endParaRPr lang="en-US" sz="24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152400"/>
            <a:ext cx="4648200" cy="533400"/>
          </a:xfrm>
        </p:spPr>
        <p:txBody>
          <a:bodyPr/>
          <a:lstStyle/>
          <a:p>
            <a:pPr eaLnBrk="1" hangingPunct="1"/>
            <a:r>
              <a:rPr lang="th-TH" sz="2800" b="1" smtClean="0">
                <a:solidFill>
                  <a:schemeClr val="tx1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การจัดหมวดหมู่และการกำหนดเลขที่บัญชี</a:t>
            </a:r>
            <a:endParaRPr lang="en-US" sz="2800" smtClean="0">
              <a:solidFill>
                <a:schemeClr val="accent1"/>
              </a:solidFill>
              <a:ea typeface="Cordia New" pitchFamily="34" charset="-34"/>
              <a:cs typeface="AngsanaUPC" pitchFamily="18" charset="-34"/>
            </a:endParaRPr>
          </a:p>
        </p:txBody>
      </p:sp>
      <p:grpSp>
        <p:nvGrpSpPr>
          <p:cNvPr id="9219" name="Group 20"/>
          <p:cNvGrpSpPr>
            <a:grpSpLocks/>
          </p:cNvGrpSpPr>
          <p:nvPr/>
        </p:nvGrpSpPr>
        <p:grpSpPr bwMode="auto">
          <a:xfrm>
            <a:off x="1143000" y="3095625"/>
            <a:ext cx="2286000" cy="2667000"/>
            <a:chOff x="720" y="1950"/>
            <a:chExt cx="1440" cy="1680"/>
          </a:xfrm>
        </p:grpSpPr>
        <p:sp>
          <p:nvSpPr>
            <p:cNvPr id="9238" name="AutoShape 4"/>
            <p:cNvSpPr>
              <a:spLocks noChangeArrowheads="1"/>
            </p:cNvSpPr>
            <p:nvPr/>
          </p:nvSpPr>
          <p:spPr bwMode="grayWhite">
            <a:xfrm>
              <a:off x="720" y="1950"/>
              <a:ext cx="1440" cy="16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/>
                </a:gs>
                <a:gs pos="100000">
                  <a:srgbClr val="E3F1FF"/>
                </a:gs>
              </a:gsLst>
              <a:lin ang="5400000" scaled="1"/>
            </a:gradFill>
            <a:ln w="38100">
              <a:solidFill>
                <a:srgbClr val="33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th-TH">
                <a:latin typeface="Verdana" pitchFamily="34" charset="0"/>
              </a:endParaRPr>
            </a:p>
          </p:txBody>
        </p:sp>
        <p:sp>
          <p:nvSpPr>
            <p:cNvPr id="6167" name="Text Box 5"/>
            <p:cNvSpPr txBox="1">
              <a:spLocks noChangeArrowheads="1"/>
            </p:cNvSpPr>
            <p:nvPr/>
          </p:nvSpPr>
          <p:spPr bwMode="auto">
            <a:xfrm>
              <a:off x="816" y="2208"/>
              <a:ext cx="1284" cy="1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th-TH" sz="2000" b="1" dirty="0">
                  <a:solidFill>
                    <a:schemeClr val="bg2"/>
                  </a:solidFill>
                  <a:latin typeface="AngsanaUPC" pitchFamily="18" charset="-34"/>
                  <a:ea typeface="Cordia New" pitchFamily="34" charset="-34"/>
                  <a:cs typeface="AngsanaUPC" pitchFamily="18" charset="-34"/>
                </a:rPr>
                <a:t>บัญชีถาวร (</a:t>
              </a:r>
              <a:r>
                <a:rPr lang="en-US" sz="2000" b="1" dirty="0">
                  <a:solidFill>
                    <a:schemeClr val="bg2"/>
                  </a:solidFill>
                  <a:latin typeface="AngsanaUPC" pitchFamily="18" charset="-34"/>
                  <a:ea typeface="Cordia New" pitchFamily="34" charset="-34"/>
                  <a:cs typeface="AngsanaUPC" pitchFamily="18" charset="-34"/>
                </a:rPr>
                <a:t>Permanent  Account</a:t>
              </a:r>
              <a:r>
                <a:rPr lang="th-TH" sz="2000" b="1" dirty="0">
                  <a:solidFill>
                    <a:schemeClr val="bg2"/>
                  </a:solidFill>
                  <a:latin typeface="AngsanaUPC" pitchFamily="18" charset="-34"/>
                  <a:ea typeface="Cordia New" pitchFamily="34" charset="-34"/>
                  <a:cs typeface="AngsanaUPC" pitchFamily="18" charset="-34"/>
                </a:rPr>
                <a:t>)  เป็นบัญชีหลักของกิจการค้า  ได้แก่  บัญชีประเภทสินทรัพย์  หนี้สิน  และส่วนของเจ้าของ (ทุน)</a:t>
              </a:r>
              <a:endParaRPr lang="en-US" sz="1050" b="1" dirty="0">
                <a:solidFill>
                  <a:schemeClr val="bg2"/>
                </a:solidFill>
              </a:endParaRPr>
            </a:p>
            <a:p>
              <a:pPr eaLnBrk="0" hangingPunct="0">
                <a:defRPr/>
              </a:pPr>
              <a:endParaRPr lang="en-US" sz="2000" b="1" dirty="0">
                <a:solidFill>
                  <a:schemeClr val="bg2"/>
                </a:solidFill>
                <a:latin typeface="Arial" charset="0"/>
              </a:endParaRPr>
            </a:p>
          </p:txBody>
        </p:sp>
      </p:grpSp>
      <p:sp>
        <p:nvSpPr>
          <p:cNvPr id="9220" name="AutoShape 6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1927" name="Freeform 7"/>
          <p:cNvSpPr>
            <a:spLocks/>
          </p:cNvSpPr>
          <p:nvPr/>
        </p:nvSpPr>
        <p:spPr bwMode="gray">
          <a:xfrm>
            <a:off x="3222625" y="2998788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22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grpSp>
        <p:nvGrpSpPr>
          <p:cNvPr id="9223" name="Group 22"/>
          <p:cNvGrpSpPr>
            <a:grpSpLocks/>
          </p:cNvGrpSpPr>
          <p:nvPr/>
        </p:nvGrpSpPr>
        <p:grpSpPr bwMode="auto">
          <a:xfrm>
            <a:off x="3048000" y="1371600"/>
            <a:ext cx="2998788" cy="1601788"/>
            <a:chOff x="1920" y="864"/>
            <a:chExt cx="1889" cy="1009"/>
          </a:xfrm>
        </p:grpSpPr>
        <p:grpSp>
          <p:nvGrpSpPr>
            <p:cNvPr id="9229" name="Group 10"/>
            <p:cNvGrpSpPr>
              <a:grpSpLocks/>
            </p:cNvGrpSpPr>
            <p:nvPr/>
          </p:nvGrpSpPr>
          <p:grpSpPr bwMode="auto">
            <a:xfrm>
              <a:off x="1920" y="864"/>
              <a:ext cx="1889" cy="1009"/>
              <a:chOff x="1997" y="1314"/>
              <a:chExt cx="1889" cy="1009"/>
            </a:xfrm>
          </p:grpSpPr>
          <p:grpSp>
            <p:nvGrpSpPr>
              <p:cNvPr id="9231" name="Group 11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81932" name="Oval 12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81933" name="Oval 13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sp>
            <p:nvSpPr>
              <p:cNvPr id="81934" name="Oval 14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81935" name="Oval 15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81936" name="Oval 16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81937" name="Oval 17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sp>
          <p:nvSpPr>
            <p:cNvPr id="9230" name="Text Box 18"/>
            <p:cNvSpPr txBox="1">
              <a:spLocks noChangeArrowheads="1"/>
            </p:cNvSpPr>
            <p:nvPr/>
          </p:nvSpPr>
          <p:spPr bwMode="auto">
            <a:xfrm>
              <a:off x="2160" y="1056"/>
              <a:ext cx="141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th-TH" b="1">
                  <a:solidFill>
                    <a:srgbClr val="000000"/>
                  </a:solidFill>
                </a:rPr>
                <a:t>การจัดหมวดหมู่บัญชี</a:t>
              </a:r>
              <a:endParaRPr 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9224" name="Group 21"/>
          <p:cNvGrpSpPr>
            <a:grpSpLocks/>
          </p:cNvGrpSpPr>
          <p:nvPr/>
        </p:nvGrpSpPr>
        <p:grpSpPr bwMode="auto">
          <a:xfrm>
            <a:off x="5562600" y="3095625"/>
            <a:ext cx="2286000" cy="2667000"/>
            <a:chOff x="3504" y="1950"/>
            <a:chExt cx="1440" cy="1680"/>
          </a:xfrm>
        </p:grpSpPr>
        <p:sp>
          <p:nvSpPr>
            <p:cNvPr id="9227" name="AutoShape 3"/>
            <p:cNvSpPr>
              <a:spLocks noChangeArrowheads="1"/>
            </p:cNvSpPr>
            <p:nvPr/>
          </p:nvSpPr>
          <p:spPr bwMode="grayWhite">
            <a:xfrm>
              <a:off x="3504" y="1950"/>
              <a:ext cx="1440" cy="16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FF"/>
                </a:gs>
                <a:gs pos="100000">
                  <a:srgbClr val="E3F1FF"/>
                </a:gs>
              </a:gsLst>
              <a:lin ang="5400000" scaled="1"/>
            </a:gradFill>
            <a:ln w="38100">
              <a:solidFill>
                <a:srgbClr val="33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th-TH">
                <a:latin typeface="Verdana" pitchFamily="34" charset="0"/>
              </a:endParaRPr>
            </a:p>
          </p:txBody>
        </p:sp>
        <p:sp>
          <p:nvSpPr>
            <p:cNvPr id="9228" name="Text Box 19"/>
            <p:cNvSpPr txBox="1">
              <a:spLocks noChangeArrowheads="1"/>
            </p:cNvSpPr>
            <p:nvPr/>
          </p:nvSpPr>
          <p:spPr bwMode="auto">
            <a:xfrm>
              <a:off x="3600" y="2064"/>
              <a:ext cx="128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th-TH" sz="1400">
                <a:solidFill>
                  <a:srgbClr val="000000"/>
                </a:solidFill>
              </a:endParaRPr>
            </a:p>
          </p:txBody>
        </p:sp>
      </p:grpSp>
      <p:sp>
        <p:nvSpPr>
          <p:cNvPr id="81929" name="Freeform 9"/>
          <p:cNvSpPr>
            <a:spLocks/>
          </p:cNvSpPr>
          <p:nvPr/>
        </p:nvSpPr>
        <p:spPr bwMode="gray">
          <a:xfrm flipH="1">
            <a:off x="4875213" y="2998788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226" name="Rectangle 24"/>
          <p:cNvSpPr>
            <a:spLocks noChangeArrowheads="1"/>
          </p:cNvSpPr>
          <p:nvPr/>
        </p:nvSpPr>
        <p:spPr bwMode="auto">
          <a:xfrm>
            <a:off x="5715000" y="3352800"/>
            <a:ext cx="21336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th-TH" sz="2000" b="1">
                <a:solidFill>
                  <a:schemeClr val="bg2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บัญชีชั่วคราว (</a:t>
            </a:r>
            <a:r>
              <a:rPr lang="en-US" sz="2000" b="1">
                <a:solidFill>
                  <a:schemeClr val="bg2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Temporary  Account</a:t>
            </a:r>
            <a:r>
              <a:rPr lang="th-TH" sz="2000" b="1">
                <a:solidFill>
                  <a:schemeClr val="bg2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)  เป็นบัญชีที่เกี่ยวข้องกับส่วนของเจ้าของ ได้แก่  บัญชีรายได้  บัญชีค่าใช้จ่าย  บัญชีถอนใช้ส่วนตัว  และบัญชีสรุปผลกำไรขาดทุน</a:t>
            </a:r>
            <a:endParaRPr lang="th-TH" sz="2400" b="1">
              <a:solidFill>
                <a:schemeClr val="bg2"/>
              </a:solidFill>
              <a:latin typeface="Angsana New" pitchFamily="18" charset="-34"/>
              <a:ea typeface="Cordia New" pitchFamily="34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การกำหนดเลขที่บัญชี</a:t>
            </a:r>
            <a:endParaRPr lang="en-US" b="1" smtClean="0"/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1676400" y="838200"/>
            <a:ext cx="6705600" cy="2286000"/>
            <a:chOff x="1104" y="394"/>
            <a:chExt cx="3504" cy="1629"/>
          </a:xfrm>
        </p:grpSpPr>
        <p:sp>
          <p:nvSpPr>
            <p:cNvPr id="10251" name="AutoShape 4"/>
            <p:cNvSpPr>
              <a:spLocks noChangeArrowheads="1"/>
            </p:cNvSpPr>
            <p:nvPr/>
          </p:nvSpPr>
          <p:spPr bwMode="gray">
            <a:xfrm>
              <a:off x="1104" y="937"/>
              <a:ext cx="3504" cy="1086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EEEEEE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252" name="AutoShape 5"/>
            <p:cNvSpPr>
              <a:spLocks noChangeArrowheads="1"/>
            </p:cNvSpPr>
            <p:nvPr/>
          </p:nvSpPr>
          <p:spPr bwMode="gray">
            <a:xfrm>
              <a:off x="1187" y="1154"/>
              <a:ext cx="590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8397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83975" name="Text Box 7"/>
            <p:cNvSpPr txBox="1">
              <a:spLocks noChangeArrowheads="1"/>
            </p:cNvSpPr>
            <p:nvPr/>
          </p:nvSpPr>
          <p:spPr bwMode="gray">
            <a:xfrm>
              <a:off x="1354" y="1317"/>
              <a:ext cx="243" cy="3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</a:t>
              </a:r>
            </a:p>
          </p:txBody>
        </p:sp>
        <p:sp>
          <p:nvSpPr>
            <p:cNvPr id="10257" name="Text Box 8"/>
            <p:cNvSpPr txBox="1">
              <a:spLocks noChangeArrowheads="1"/>
            </p:cNvSpPr>
            <p:nvPr/>
          </p:nvSpPr>
          <p:spPr bwMode="gray">
            <a:xfrm>
              <a:off x="1748" y="394"/>
              <a:ext cx="2576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th-TH" sz="3600" b="1">
                  <a:solidFill>
                    <a:srgbClr val="FFC000"/>
                  </a:solidFill>
                  <a:latin typeface="Angsana New" pitchFamily="18" charset="-34"/>
                  <a:cs typeface="Angsana New" pitchFamily="18" charset="-34"/>
                </a:rPr>
                <a:t>ผังบัญชี (</a:t>
              </a:r>
              <a:r>
                <a:rPr lang="en-US" sz="3600" b="1">
                  <a:solidFill>
                    <a:srgbClr val="FFC000"/>
                  </a:solidFill>
                  <a:latin typeface="Angsana New" pitchFamily="18" charset="-34"/>
                  <a:cs typeface="Angsana New" pitchFamily="18" charset="-34"/>
                </a:rPr>
                <a:t>Chart  of  Account</a:t>
              </a:r>
              <a:r>
                <a:rPr lang="th-TH" sz="3600" b="1">
                  <a:solidFill>
                    <a:srgbClr val="FFC000"/>
                  </a:solidFill>
                  <a:latin typeface="Angsana New" pitchFamily="18" charset="-34"/>
                  <a:cs typeface="Angsana New" pitchFamily="18" charset="-34"/>
                </a:rPr>
                <a:t>) </a:t>
              </a:r>
              <a:endParaRPr lang="en-US" sz="3600" b="1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10244" name="Group 9"/>
          <p:cNvGrpSpPr>
            <a:grpSpLocks/>
          </p:cNvGrpSpPr>
          <p:nvPr/>
        </p:nvGrpSpPr>
        <p:grpSpPr bwMode="auto">
          <a:xfrm>
            <a:off x="1676400" y="3429000"/>
            <a:ext cx="6705600" cy="2290763"/>
            <a:chOff x="1104" y="2109"/>
            <a:chExt cx="3792" cy="1443"/>
          </a:xfrm>
        </p:grpSpPr>
        <p:sp>
          <p:nvSpPr>
            <p:cNvPr id="10246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792" cy="144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EEEEEE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247" name="AutoShape 11"/>
            <p:cNvSpPr>
              <a:spLocks noChangeArrowheads="1"/>
            </p:cNvSpPr>
            <p:nvPr/>
          </p:nvSpPr>
          <p:spPr bwMode="gray">
            <a:xfrm>
              <a:off x="1190" y="2397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6B6B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248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>
                <a:gd name="T0" fmla="*/ 38 w 596"/>
                <a:gd name="T1" fmla="*/ 0 h 598"/>
                <a:gd name="T2" fmla="*/ 0 w 596"/>
                <a:gd name="T3" fmla="*/ 37 h 598"/>
                <a:gd name="T4" fmla="*/ 0 w 596"/>
                <a:gd name="T5" fmla="*/ 187 h 598"/>
                <a:gd name="T6" fmla="*/ 51 w 596"/>
                <a:gd name="T7" fmla="*/ 55 h 598"/>
                <a:gd name="T8" fmla="*/ 188 w 596"/>
                <a:gd name="T9" fmla="*/ 0 h 598"/>
                <a:gd name="T10" fmla="*/ 38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93D4D4"/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83981" name="Text Box 13"/>
            <p:cNvSpPr txBox="1">
              <a:spLocks noChangeArrowheads="1"/>
            </p:cNvSpPr>
            <p:nvPr/>
          </p:nvSpPr>
          <p:spPr bwMode="gray">
            <a:xfrm>
              <a:off x="1406" y="2541"/>
              <a:ext cx="24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</a:t>
              </a:r>
            </a:p>
          </p:txBody>
        </p:sp>
        <p:sp>
          <p:nvSpPr>
            <p:cNvPr id="10250" name="Text Box 14"/>
            <p:cNvSpPr txBox="1">
              <a:spLocks noChangeArrowheads="1"/>
            </p:cNvSpPr>
            <p:nvPr/>
          </p:nvSpPr>
          <p:spPr bwMode="gray">
            <a:xfrm>
              <a:off x="1923" y="2253"/>
              <a:ext cx="2932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th-TH" sz="2400" b="1">
                  <a:solidFill>
                    <a:schemeClr val="bg2"/>
                  </a:solidFill>
                  <a:latin typeface="Angsana New" pitchFamily="18" charset="-34"/>
                  <a:cs typeface="Angsana New" pitchFamily="18" charset="-34"/>
                </a:rPr>
                <a:t>เลขตัวหลัง  หมายถึงลำดับที่ของบัญชีแยกประเภทแต่ละหมวด  เช่นบัญชีเงินสดเป็น</a:t>
              </a:r>
              <a:r>
                <a:rPr lang="en-US" sz="2400" b="1">
                  <a:solidFill>
                    <a:schemeClr val="bg2"/>
                  </a:solidFill>
                  <a:latin typeface="Angsana New" pitchFamily="18" charset="-34"/>
                  <a:cs typeface="Angsana New" pitchFamily="18" charset="-34"/>
                </a:rPr>
                <a:t> </a:t>
              </a:r>
              <a:r>
                <a:rPr lang="th-TH" sz="2400" b="1">
                  <a:solidFill>
                    <a:schemeClr val="bg2"/>
                  </a:solidFill>
                  <a:latin typeface="Angsana New" pitchFamily="18" charset="-34"/>
                  <a:cs typeface="Angsana New" pitchFamily="18" charset="-34"/>
                </a:rPr>
                <a:t>สินทรัพย์ลำดับที่ 1  ใช้เลขที่บัญชี 11 หรือ  101 หรือ 1001  บัญชีเงินฝากธนาคาร   เป็นสินทรัพย์ลำดับที่ 2  ใช้เลขที่บัญชี 12 หรือ 102 หรือ 1002  บัญชีเจ้าหนี้เป็นหนี้สินลำดับที่ 1  ใช้เลขที่บัญชี 21 หรือ 201 หรือ 2001</a:t>
              </a:r>
              <a:endParaRPr lang="en-US" sz="2400">
                <a:solidFill>
                  <a:schemeClr val="bg2"/>
                </a:solidFill>
              </a:endParaRPr>
            </a:p>
          </p:txBody>
        </p:sp>
      </p:grpSp>
      <p:sp>
        <p:nvSpPr>
          <p:cNvPr id="10245" name="Rectangle 24"/>
          <p:cNvSpPr>
            <a:spLocks noChangeArrowheads="1"/>
          </p:cNvSpPr>
          <p:nvPr/>
        </p:nvSpPr>
        <p:spPr bwMode="auto">
          <a:xfrm>
            <a:off x="3124200" y="1600200"/>
            <a:ext cx="5181600" cy="1570038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539750" algn="l"/>
              </a:tabLst>
            </a:pPr>
            <a:r>
              <a:rPr lang="th-TH" sz="2400" b="1">
                <a:solidFill>
                  <a:schemeClr val="bg2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เลขตัวหน้า</a:t>
            </a:r>
            <a:r>
              <a:rPr lang="en-US" sz="2400" b="1">
                <a:solidFill>
                  <a:schemeClr val="bg2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</a:t>
            </a:r>
            <a:r>
              <a:rPr lang="th-TH" sz="2400" b="1">
                <a:solidFill>
                  <a:schemeClr val="bg2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หมายถึงหมวดบัญชี เช่น หมวดบัญชีสินทรัพย์  เลขที่บัญชีตัวหน้าต้องเป็นหมายเลข 1  และหมวดบัญชีหนี้สิน  เลขที่บัญชีตัวหน้าต้องเป็นหมายเลข 2  หมวดบัญชีทุน เลขที่บัญชีตัวหน้าต้องเป็นเลข </a:t>
            </a:r>
            <a:r>
              <a:rPr lang="en-US" sz="2400" b="1">
                <a:solidFill>
                  <a:schemeClr val="bg2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3 </a:t>
            </a:r>
            <a:r>
              <a:rPr lang="th-TH" sz="2400" b="1">
                <a:solidFill>
                  <a:schemeClr val="bg2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ตามลำดับ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2800" b="1" smtClean="0"/>
              <a:t>การผ่านรายการจากสมุดรายวันทั่วไป ไปยังบัญชีแยกประเภท</a:t>
            </a:r>
            <a:endParaRPr lang="en-US" sz="2800" b="1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762000" y="1447800"/>
          <a:ext cx="7467599" cy="1417639"/>
        </p:xfrm>
        <a:graphic>
          <a:graphicData uri="http://schemas.openxmlformats.org/drawingml/2006/table">
            <a:tbl>
              <a:tblPr/>
              <a:tblGrid>
                <a:gridCol w="732692"/>
                <a:gridCol w="485380"/>
                <a:gridCol w="2890750"/>
                <a:gridCol w="747059"/>
                <a:gridCol w="971177"/>
                <a:gridCol w="373529"/>
                <a:gridCol w="896471"/>
                <a:gridCol w="370541"/>
              </a:tblGrid>
              <a:tr h="304868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พ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25X4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เลขที่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96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8191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บัญชี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743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ม</a:t>
                      </a:r>
                      <a:r>
                        <a:rPr lang="en-US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ค</a:t>
                      </a:r>
                      <a:r>
                        <a:rPr lang="en-US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เงินสด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101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80,000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2743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                 </a:t>
                      </a: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ทุน</a:t>
                      </a:r>
                      <a:r>
                        <a:rPr lang="en-US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นายสมภพ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301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80,000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-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2743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นายสมภพเปิดกิจการนำเงินสดมาลงทุน</a:t>
                      </a:r>
                      <a:endParaRPr lang="en-US" sz="20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28600" y="3657600"/>
          <a:ext cx="8686801" cy="1143000"/>
        </p:xfrm>
        <a:graphic>
          <a:graphicData uri="http://schemas.openxmlformats.org/drawingml/2006/table">
            <a:tbl>
              <a:tblPr/>
              <a:tblGrid>
                <a:gridCol w="630494"/>
                <a:gridCol w="465898"/>
                <a:gridCol w="1486171"/>
                <a:gridCol w="469557"/>
                <a:gridCol w="996467"/>
                <a:gridCol w="350274"/>
                <a:gridCol w="612979"/>
                <a:gridCol w="470124"/>
                <a:gridCol w="1528436"/>
                <a:gridCol w="533400"/>
                <a:gridCol w="792727"/>
                <a:gridCol w="350274"/>
              </a:tblGrid>
              <a:tr h="438087">
                <a:tc gridSpan="2">
                  <a:txBody>
                    <a:bodyPr/>
                    <a:lstStyle/>
                    <a:p>
                      <a:pPr marL="0" marR="0" indent="-6858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พ</a:t>
                      </a:r>
                      <a:r>
                        <a:rPr lang="en-US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en-US" sz="18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</a:t>
                      </a:r>
                      <a:r>
                        <a:rPr lang="en-US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/</a:t>
                      </a: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ช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เดบิต</a:t>
                      </a:r>
                      <a:endParaRPr lang="en-US" sz="1800" b="1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-14859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  พ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ศ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.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 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25X4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รายการ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หน้า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/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ช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เครดิต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5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2001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1800" b="1" dirty="0"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เดือน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12001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วันที่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บาท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chemeClr val="bg2"/>
                          </a:solidFill>
                          <a:latin typeface="Angsana New" pitchFamily="18" charset="-34"/>
                          <a:ea typeface="Cordia New"/>
                          <a:cs typeface="Angsana New" pitchFamily="18" charset="-34"/>
                        </a:rPr>
                        <a:t>สต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 New" pitchFamily="18" charset="-34"/>
                        <a:ea typeface="Cordia New"/>
                        <a:cs typeface="Angsana New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4313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 </a:t>
                      </a:r>
                      <a:r>
                        <a:rPr lang="th-TH" sz="1800" b="1" dirty="0">
                          <a:latin typeface="AngsanaUPC"/>
                          <a:ea typeface="Cordia New"/>
                          <a:cs typeface="Angsana New"/>
                        </a:rPr>
                        <a:t>ม</a:t>
                      </a: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r>
                        <a:rPr lang="th-TH" sz="1800" b="1" dirty="0">
                          <a:latin typeface="AngsanaUPC"/>
                          <a:ea typeface="Cordia New"/>
                          <a:cs typeface="Angsana New"/>
                        </a:rPr>
                        <a:t>ค</a:t>
                      </a: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endParaRPr lang="en-US" sz="2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1</a:t>
                      </a:r>
                      <a:endParaRPr lang="en-US" sz="2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FF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ทุน</a:t>
                      </a: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  <a:r>
                        <a:rPr lang="th-TH" sz="1800" b="1" dirty="0">
                          <a:solidFill>
                            <a:srgbClr val="FFFF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นายสมภพ</a:t>
                      </a:r>
                      <a:endParaRPr lang="en-US" sz="2000" b="1" dirty="0">
                        <a:solidFill>
                          <a:srgbClr val="FFFF00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AngsanaUPC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r>
                        <a:rPr lang="th-TH" sz="1800" b="1" dirty="0">
                          <a:latin typeface="AngsanaUPC"/>
                          <a:ea typeface="Cordia New"/>
                          <a:cs typeface="Angsana New"/>
                        </a:rPr>
                        <a:t>ว</a:t>
                      </a: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.1</a:t>
                      </a:r>
                      <a:endParaRPr lang="en-US" sz="2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80,000</a:t>
                      </a:r>
                      <a:endParaRPr lang="en-US" sz="2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ngsanaUPC"/>
                          <a:ea typeface="Cordia New"/>
                          <a:cs typeface="Angsana New"/>
                        </a:rPr>
                        <a:t> -</a:t>
                      </a:r>
                      <a:endParaRPr lang="en-US" sz="20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52400" y="5410200"/>
          <a:ext cx="8763000" cy="1100139"/>
        </p:xfrm>
        <a:graphic>
          <a:graphicData uri="http://schemas.openxmlformats.org/drawingml/2006/table">
            <a:tbl>
              <a:tblPr/>
              <a:tblGrid>
                <a:gridCol w="641754"/>
                <a:gridCol w="473446"/>
                <a:gridCol w="1593144"/>
                <a:gridCol w="477943"/>
                <a:gridCol w="934606"/>
                <a:gridCol w="356531"/>
                <a:gridCol w="623927"/>
                <a:gridCol w="554309"/>
                <a:gridCol w="1433829"/>
                <a:gridCol w="557600"/>
                <a:gridCol w="803620"/>
                <a:gridCol w="312291"/>
              </a:tblGrid>
              <a:tr h="335325">
                <a:tc gridSpan="2">
                  <a:txBody>
                    <a:bodyPr/>
                    <a:lstStyle/>
                    <a:p>
                      <a:pPr marL="0" marR="0" indent="-6858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AngsanaUPC"/>
                          <a:ea typeface="Cordia New"/>
                          <a:cs typeface="Angsana New"/>
                        </a:rPr>
                        <a:t>  พ</a:t>
                      </a:r>
                      <a:r>
                        <a:rPr lang="en-US" sz="1400" dirty="0"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400" dirty="0">
                          <a:latin typeface="Times New Roman"/>
                          <a:ea typeface="Cordia New"/>
                          <a:cs typeface="Angsana New"/>
                        </a:rPr>
                        <a:t>ศ</a:t>
                      </a:r>
                      <a:r>
                        <a:rPr lang="en-US" sz="1400" dirty="0"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400" dirty="0">
                          <a:latin typeface="Times New Roman"/>
                          <a:ea typeface="Cordia New"/>
                          <a:cs typeface="Angsana New"/>
                        </a:rPr>
                        <a:t> </a:t>
                      </a:r>
                      <a:r>
                        <a:rPr lang="en-US" sz="1600" dirty="0">
                          <a:latin typeface="AngsanaUPC"/>
                          <a:ea typeface="Cordia New"/>
                          <a:cs typeface="Angsana New"/>
                        </a:rPr>
                        <a:t>25X4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endParaRPr lang="en-US" sz="16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AngsanaUPC"/>
                          <a:ea typeface="Cordia New"/>
                          <a:cs typeface="Angsana New"/>
                        </a:rPr>
                        <a:t>หน้า</a:t>
                      </a:r>
                      <a:endParaRPr lang="en-US" sz="1600" dirty="0"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AngsanaUPC"/>
                          <a:ea typeface="Cordia New"/>
                          <a:cs typeface="Angsana New"/>
                        </a:rPr>
                        <a:t>บ</a:t>
                      </a:r>
                      <a:r>
                        <a:rPr lang="en-US" sz="1400" dirty="0">
                          <a:latin typeface="AngsanaUPC"/>
                          <a:ea typeface="Cordia New"/>
                          <a:cs typeface="Angsana New"/>
                        </a:rPr>
                        <a:t>/</a:t>
                      </a:r>
                      <a:r>
                        <a:rPr lang="th-TH" sz="1400" dirty="0">
                          <a:latin typeface="AngsanaUPC"/>
                          <a:ea typeface="Cordia New"/>
                          <a:cs typeface="Angsana New"/>
                        </a:rPr>
                        <a:t>ช</a:t>
                      </a:r>
                      <a:endParaRPr lang="en-US" sz="16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latin typeface="AngsanaUPC"/>
                          <a:ea typeface="Cordia New"/>
                          <a:cs typeface="Angsana New"/>
                        </a:rPr>
                        <a:t>เดบิต</a:t>
                      </a:r>
                      <a:endParaRPr lang="en-US" sz="16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-14859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   พ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Times New Roman"/>
                          <a:ea typeface="Cordia New"/>
                          <a:cs typeface="Angsana New"/>
                        </a:rPr>
                        <a:t>ศ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Times New Roman"/>
                          <a:ea typeface="Cordia New"/>
                          <a:cs typeface="Angsana New"/>
                        </a:rPr>
                        <a:t> 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25X4</a:t>
                      </a: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รายการ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หน้า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บ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/</a:t>
                      </a: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ช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เครดิต</a:t>
                      </a:r>
                      <a:endParaRPr lang="en-US" sz="1800" b="1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0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AngsanaUPC"/>
                          <a:ea typeface="Cordia New"/>
                          <a:cs typeface="Angsana New"/>
                        </a:rPr>
                        <a:t>เดือน</a:t>
                      </a:r>
                      <a:endParaRPr lang="en-US" sz="16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2001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AngsanaUPC"/>
                          <a:ea typeface="Cordia New"/>
                          <a:cs typeface="Angsana New"/>
                        </a:rPr>
                        <a:t> วันที่</a:t>
                      </a:r>
                      <a:endParaRPr lang="en-US" sz="16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AngsanaUPC"/>
                          <a:ea typeface="Cordia New"/>
                          <a:cs typeface="Angsana New"/>
                        </a:rPr>
                        <a:t>บาท</a:t>
                      </a:r>
                      <a:endParaRPr lang="en-US" sz="1600" dirty="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latin typeface="AngsanaUPC"/>
                          <a:ea typeface="Cordia New"/>
                          <a:cs typeface="Angsana New"/>
                        </a:rPr>
                        <a:t>สต</a:t>
                      </a:r>
                      <a:r>
                        <a:rPr lang="en-US" sz="1400">
                          <a:latin typeface="Times New Roman"/>
                          <a:ea typeface="Cordia New"/>
                          <a:cs typeface="AngsanaUPC"/>
                        </a:rPr>
                        <a:t>.</a:t>
                      </a:r>
                      <a:endParaRPr lang="en-US" sz="16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เดือน</a:t>
                      </a:r>
                      <a:endParaRPr lang="en-US" sz="1800" b="1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12001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วันที่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บาท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-10033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สต</a:t>
                      </a:r>
                      <a:endParaRPr lang="en-US" sz="18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  <a:tr h="4142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ม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ค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1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0000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เงินสด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ร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.</a:t>
                      </a:r>
                      <a:r>
                        <a:rPr lang="th-TH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ว</a:t>
                      </a: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.1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80,000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2"/>
                          </a:solidFill>
                          <a:latin typeface="AngsanaUPC"/>
                          <a:ea typeface="Cordia New"/>
                          <a:cs typeface="Angsana New"/>
                        </a:rPr>
                        <a:t>-</a:t>
                      </a:r>
                      <a:endParaRPr lang="en-US" sz="2000" b="1" dirty="0">
                        <a:solidFill>
                          <a:schemeClr val="bg2"/>
                        </a:solidFill>
                        <a:latin typeface="AngsanaUPC"/>
                        <a:ea typeface="Cordia New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9D9D9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11408" name="Rectangle 9"/>
          <p:cNvSpPr>
            <a:spLocks noChangeArrowheads="1"/>
          </p:cNvSpPr>
          <p:nvPr/>
        </p:nvSpPr>
        <p:spPr bwMode="auto">
          <a:xfrm>
            <a:off x="3200400" y="990600"/>
            <a:ext cx="4564063" cy="40005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th-TH" sz="2000" b="1">
                <a:solidFill>
                  <a:schemeClr val="bg2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สมุดรายวันทั่วไป</a:t>
            </a:r>
            <a:r>
              <a:rPr lang="en-US" sz="2000" b="1">
                <a:solidFill>
                  <a:schemeClr val="bg2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			    </a:t>
            </a:r>
            <a:r>
              <a:rPr lang="th-TH" sz="2000" b="1">
                <a:solidFill>
                  <a:schemeClr val="bg2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หน้า   </a:t>
            </a:r>
            <a:r>
              <a:rPr lang="en-US" sz="2000" b="1">
                <a:solidFill>
                  <a:schemeClr val="bg2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1</a:t>
            </a:r>
            <a:endParaRPr lang="en-US" sz="2800" b="1">
              <a:solidFill>
                <a:schemeClr val="bg2"/>
              </a:solidFill>
              <a:ea typeface="Cordia New" pitchFamily="34" charset="-34"/>
              <a:cs typeface="AngsanaUPC" pitchFamily="18" charset="-34"/>
            </a:endParaRPr>
          </a:p>
        </p:txBody>
      </p:sp>
      <p:sp>
        <p:nvSpPr>
          <p:cNvPr id="11409" name="Rectangle 10"/>
          <p:cNvSpPr>
            <a:spLocks noChangeArrowheads="1"/>
          </p:cNvSpPr>
          <p:nvPr/>
        </p:nvSpPr>
        <p:spPr bwMode="auto">
          <a:xfrm>
            <a:off x="3657600" y="3276600"/>
            <a:ext cx="4648200" cy="40005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th-TH" b="1"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       </a:t>
            </a:r>
            <a:r>
              <a:rPr lang="th-TH" b="1">
                <a:solidFill>
                  <a:srgbClr val="FF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บัญชีเงินสด                                                                          เลขที่  </a:t>
            </a:r>
            <a:r>
              <a:rPr lang="en-US" b="1">
                <a:solidFill>
                  <a:srgbClr val="FF0000"/>
                </a:solidFill>
                <a:latin typeface="Angsana New" pitchFamily="18" charset="-34"/>
                <a:ea typeface="Cordia New" pitchFamily="34" charset="-34"/>
                <a:cs typeface="Angsana New" pitchFamily="18" charset="-34"/>
              </a:rPr>
              <a:t>101</a:t>
            </a:r>
            <a:endParaRPr lang="en-US" sz="2000">
              <a:solidFill>
                <a:srgbClr val="FF0000"/>
              </a:solidFill>
              <a:ea typeface="Cordia New" pitchFamily="34" charset="-34"/>
              <a:cs typeface="Angsana New" pitchFamily="18" charset="-34"/>
            </a:endParaRPr>
          </a:p>
        </p:txBody>
      </p:sp>
      <p:sp>
        <p:nvSpPr>
          <p:cNvPr id="11410" name="Rectangle 21"/>
          <p:cNvSpPr>
            <a:spLocks noChangeArrowheads="1"/>
          </p:cNvSpPr>
          <p:nvPr/>
        </p:nvSpPr>
        <p:spPr bwMode="auto">
          <a:xfrm>
            <a:off x="3657600" y="4953000"/>
            <a:ext cx="472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th-TH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บัญชีทุน </a:t>
            </a:r>
            <a:r>
              <a:rPr lang="en-US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- </a:t>
            </a:r>
            <a:r>
              <a:rPr lang="th-TH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นายสมภพ    </a:t>
            </a:r>
            <a:r>
              <a:rPr lang="en-US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                       </a:t>
            </a:r>
            <a:r>
              <a:rPr lang="th-TH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      </a:t>
            </a:r>
            <a:r>
              <a:rPr lang="en-US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      </a:t>
            </a:r>
            <a:r>
              <a:rPr lang="th-TH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เลขที่  </a:t>
            </a:r>
            <a:r>
              <a:rPr lang="en-US" sz="2000" b="1">
                <a:solidFill>
                  <a:srgbClr val="FFFF00"/>
                </a:solidFill>
                <a:latin typeface="AngsanaUPC" pitchFamily="18" charset="-34"/>
                <a:ea typeface="Cordia New" pitchFamily="34" charset="-34"/>
                <a:cs typeface="AngsanaUPC" pitchFamily="18" charset="-34"/>
              </a:rPr>
              <a:t>301</a:t>
            </a:r>
            <a:endParaRPr lang="en-US" sz="1100" b="1">
              <a:solidFill>
                <a:srgbClr val="FFFF00"/>
              </a:solidFill>
              <a:ea typeface="Cordia New" pitchFamily="34" charset="-34"/>
              <a:cs typeface="AngsanaUPC" pitchFamily="18" charset="-34"/>
            </a:endParaRPr>
          </a:p>
        </p:txBody>
      </p:sp>
      <p:grpSp>
        <p:nvGrpSpPr>
          <p:cNvPr id="11411" name="Group 26"/>
          <p:cNvGrpSpPr>
            <a:grpSpLocks/>
          </p:cNvGrpSpPr>
          <p:nvPr/>
        </p:nvGrpSpPr>
        <p:grpSpPr bwMode="auto">
          <a:xfrm>
            <a:off x="4343400" y="2209800"/>
            <a:ext cx="1676400" cy="2438400"/>
            <a:chOff x="4343400" y="2209800"/>
            <a:chExt cx="1676400" cy="2438400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6019800" y="2209800"/>
              <a:ext cx="0" cy="243840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>
              <a:off x="4343400" y="4648200"/>
              <a:ext cx="16764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Connector 28"/>
          <p:cNvCxnSpPr/>
          <p:nvPr/>
        </p:nvCxnSpPr>
        <p:spPr>
          <a:xfrm>
            <a:off x="7315200" y="2438400"/>
            <a:ext cx="0" cy="38862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7315200" y="6324600"/>
            <a:ext cx="685800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04TGp_tech_bl_v3">
  <a:themeElements>
    <a:clrScheme name="Default Design 3">
      <a:dk1>
        <a:srgbClr val="000000"/>
      </a:dk1>
      <a:lt1>
        <a:srgbClr val="FFFFFF"/>
      </a:lt1>
      <a:dk2>
        <a:srgbClr val="006699"/>
      </a:dk2>
      <a:lt2>
        <a:srgbClr val="FFFFCC"/>
      </a:lt2>
      <a:accent1>
        <a:srgbClr val="0E90BE"/>
      </a:accent1>
      <a:accent2>
        <a:srgbClr val="DFCD21"/>
      </a:accent2>
      <a:accent3>
        <a:srgbClr val="AAB8CA"/>
      </a:accent3>
      <a:accent4>
        <a:srgbClr val="DADADA"/>
      </a:accent4>
      <a:accent5>
        <a:srgbClr val="AAC6DB"/>
      </a:accent5>
      <a:accent6>
        <a:srgbClr val="CABA1D"/>
      </a:accent6>
      <a:hlink>
        <a:srgbClr val="9A6FD9"/>
      </a:hlink>
      <a:folHlink>
        <a:srgbClr val="969696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3E5174"/>
        </a:dk2>
        <a:lt2>
          <a:srgbClr val="C3E9F5"/>
        </a:lt2>
        <a:accent1>
          <a:srgbClr val="336699"/>
        </a:accent1>
        <a:accent2>
          <a:srgbClr val="FF9933"/>
        </a:accent2>
        <a:accent3>
          <a:srgbClr val="AFB3BC"/>
        </a:accent3>
        <a:accent4>
          <a:srgbClr val="DADADA"/>
        </a:accent4>
        <a:accent5>
          <a:srgbClr val="ADB8CA"/>
        </a:accent5>
        <a:accent6>
          <a:srgbClr val="E78A2D"/>
        </a:accent6>
        <a:hlink>
          <a:srgbClr val="3E9CBA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85668"/>
        </a:dk2>
        <a:lt2>
          <a:srgbClr val="CDEBDB"/>
        </a:lt2>
        <a:accent1>
          <a:srgbClr val="298C99"/>
        </a:accent1>
        <a:accent2>
          <a:srgbClr val="FF7C80"/>
        </a:accent2>
        <a:accent3>
          <a:srgbClr val="AAB4B9"/>
        </a:accent3>
        <a:accent4>
          <a:srgbClr val="DADADA"/>
        </a:accent4>
        <a:accent5>
          <a:srgbClr val="ACC5CA"/>
        </a:accent5>
        <a:accent6>
          <a:srgbClr val="E77073"/>
        </a:accent6>
        <a:hlink>
          <a:srgbClr val="1A8ADE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6699"/>
        </a:dk2>
        <a:lt2>
          <a:srgbClr val="FFFFCC"/>
        </a:lt2>
        <a:accent1>
          <a:srgbClr val="0E90BE"/>
        </a:accent1>
        <a:accent2>
          <a:srgbClr val="DFCD21"/>
        </a:accent2>
        <a:accent3>
          <a:srgbClr val="AAB8CA"/>
        </a:accent3>
        <a:accent4>
          <a:srgbClr val="DADADA"/>
        </a:accent4>
        <a:accent5>
          <a:srgbClr val="AAC6DB"/>
        </a:accent5>
        <a:accent6>
          <a:srgbClr val="CABA1D"/>
        </a:accent6>
        <a:hlink>
          <a:srgbClr val="9A6FD9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004TGp_tech_bl_v3</Template>
  <TotalTime>90</TotalTime>
  <Words>783</Words>
  <Application>Microsoft Office PowerPoint</Application>
  <PresentationFormat>On-screen Show (4:3)</PresentationFormat>
  <Paragraphs>238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Verdana</vt:lpstr>
      <vt:lpstr>Wingdings</vt:lpstr>
      <vt:lpstr>Calibri</vt:lpstr>
      <vt:lpstr>Arial Black</vt:lpstr>
      <vt:lpstr>Angsana New</vt:lpstr>
      <vt:lpstr>AngsanaUPC</vt:lpstr>
      <vt:lpstr>Cordia New</vt:lpstr>
      <vt:lpstr>Wingdings 2</vt:lpstr>
      <vt:lpstr>Times New Roman</vt:lpstr>
      <vt:lpstr>004TGp_tech_bl_v3</vt:lpstr>
      <vt:lpstr>หน่วยที่  4  บัญชีแยกประเภท</vt:lpstr>
      <vt:lpstr>บัญชีแยกประเภท (Accounts)</vt:lpstr>
      <vt:lpstr>PowerPoint Presentation</vt:lpstr>
      <vt:lpstr>บัญชีแยกประเภท (Accounts)</vt:lpstr>
      <vt:lpstr> แบบที่  1   แบบมาตรฐาน</vt:lpstr>
      <vt:lpstr> แบบที่  2   แบบมียอดคงเหลือ</vt:lpstr>
      <vt:lpstr>การจัดหมวดหมู่และการกำหนดเลขที่บัญชี</vt:lpstr>
      <vt:lpstr>การกำหนดเลขที่บัญชี</vt:lpstr>
      <vt:lpstr>การผ่านรายการจากสมุดรายวันทั่วไป ไปยังบัญชีแยกประเภท</vt:lpstr>
      <vt:lpstr>การผ่านรายการจากสมุดรายวันทั่วไป ไปยังบัญชีแยกประเภท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 4  บัญชีแยกประเภท</dc:title>
  <dc:creator>nattaya</dc:creator>
  <cp:lastModifiedBy>COMPUTER</cp:lastModifiedBy>
  <cp:revision>16</cp:revision>
  <dcterms:created xsi:type="dcterms:W3CDTF">2012-01-12T09:19:40Z</dcterms:created>
  <dcterms:modified xsi:type="dcterms:W3CDTF">2013-06-04T04:26:59Z</dcterms:modified>
</cp:coreProperties>
</file>