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60" r:id="rId3"/>
    <p:sldId id="279" r:id="rId4"/>
    <p:sldId id="265" r:id="rId5"/>
    <p:sldId id="266" r:id="rId6"/>
    <p:sldId id="261" r:id="rId7"/>
    <p:sldId id="263" r:id="rId8"/>
    <p:sldId id="280" r:id="rId9"/>
    <p:sldId id="281" r:id="rId10"/>
    <p:sldId id="294" r:id="rId11"/>
    <p:sldId id="295" r:id="rId12"/>
    <p:sldId id="282" r:id="rId13"/>
    <p:sldId id="283" r:id="rId14"/>
    <p:sldId id="284" r:id="rId15"/>
    <p:sldId id="285" r:id="rId16"/>
    <p:sldId id="296" r:id="rId17"/>
    <p:sldId id="286" r:id="rId18"/>
    <p:sldId id="287" r:id="rId19"/>
    <p:sldId id="288" r:id="rId20"/>
    <p:sldId id="297" r:id="rId21"/>
    <p:sldId id="289" r:id="rId22"/>
    <p:sldId id="299" r:id="rId23"/>
    <p:sldId id="298" r:id="rId24"/>
    <p:sldId id="290" r:id="rId25"/>
    <p:sldId id="291" r:id="rId26"/>
    <p:sldId id="292" r:id="rId27"/>
  </p:sldIdLst>
  <p:sldSz cx="9144000" cy="6858000" type="screen4x3"/>
  <p:notesSz cx="7086600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00"/>
    <a:srgbClr val="CC3300"/>
    <a:srgbClr val="9999FF"/>
    <a:srgbClr val="CCCC00"/>
    <a:srgbClr val="0C3258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7" autoAdjust="0"/>
    <p:restoredTop sz="94660"/>
  </p:normalViewPr>
  <p:slideViewPr>
    <p:cSldViewPr>
      <p:cViewPr varScale="1">
        <p:scale>
          <a:sx n="104" d="100"/>
          <a:sy n="104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68313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4788" y="0"/>
            <a:ext cx="3070225" cy="468313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ECD03EA7-F8F2-4B5A-9A35-6ADEF1E6C51C}" type="datetimeFigureOut">
              <a:rPr lang="en-US"/>
              <a:pPr>
                <a:defRPr/>
              </a:pPr>
              <a:t>6/4/2013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700"/>
            <a:ext cx="3070225" cy="468313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4788" y="8902700"/>
            <a:ext cx="3070225" cy="468313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4C2E1789-DD72-45BA-9312-A32FAC4A20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30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pattFill prst="nar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5"/>
          <p:cNvGrpSpPr>
            <a:grpSpLocks/>
          </p:cNvGrpSpPr>
          <p:nvPr userDrawn="1"/>
        </p:nvGrpSpPr>
        <p:grpSpPr bwMode="auto">
          <a:xfrm>
            <a:off x="5148263" y="1450975"/>
            <a:ext cx="3744912" cy="3816350"/>
            <a:chOff x="2789" y="890"/>
            <a:chExt cx="2722" cy="2721"/>
          </a:xfrm>
        </p:grpSpPr>
        <p:sp>
          <p:nvSpPr>
            <p:cNvPr id="5" name="AutoShape 86"/>
            <p:cNvSpPr>
              <a:spLocks noChangeArrowheads="1"/>
            </p:cNvSpPr>
            <p:nvPr userDrawn="1"/>
          </p:nvSpPr>
          <p:spPr bwMode="ltGray">
            <a:xfrm>
              <a:off x="2789" y="895"/>
              <a:ext cx="2722" cy="2686"/>
            </a:xfrm>
            <a:custGeom>
              <a:avLst/>
              <a:gdLst>
                <a:gd name="G0" fmla="+- 320 0 0"/>
                <a:gd name="G1" fmla="+- 21600 0 320"/>
                <a:gd name="G2" fmla="+- 21600 0 32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20" y="10800"/>
                  </a:moveTo>
                  <a:cubicBezTo>
                    <a:pt x="320" y="16588"/>
                    <a:pt x="5012" y="21280"/>
                    <a:pt x="10800" y="21280"/>
                  </a:cubicBezTo>
                  <a:cubicBezTo>
                    <a:pt x="16588" y="21280"/>
                    <a:pt x="21280" y="16588"/>
                    <a:pt x="21280" y="10800"/>
                  </a:cubicBezTo>
                  <a:cubicBezTo>
                    <a:pt x="21280" y="5012"/>
                    <a:pt x="16588" y="320"/>
                    <a:pt x="10800" y="320"/>
                  </a:cubicBezTo>
                  <a:cubicBezTo>
                    <a:pt x="5012" y="320"/>
                    <a:pt x="320" y="5012"/>
                    <a:pt x="32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" name="Freeform 87"/>
            <p:cNvSpPr>
              <a:spLocks/>
            </p:cNvSpPr>
            <p:nvPr userDrawn="1"/>
          </p:nvSpPr>
          <p:spPr bwMode="ltGray">
            <a:xfrm>
              <a:off x="3196" y="3082"/>
              <a:ext cx="324" cy="241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90" y="136"/>
                </a:cxn>
                <a:cxn ang="0">
                  <a:pos x="181" y="227"/>
                </a:cxn>
                <a:cxn ang="0">
                  <a:pos x="272" y="272"/>
                </a:cxn>
                <a:cxn ang="0">
                  <a:pos x="317" y="272"/>
                </a:cxn>
                <a:cxn ang="0">
                  <a:pos x="363" y="181"/>
                </a:cxn>
                <a:cxn ang="0">
                  <a:pos x="317" y="181"/>
                </a:cxn>
                <a:cxn ang="0">
                  <a:pos x="272" y="181"/>
                </a:cxn>
                <a:cxn ang="0">
                  <a:pos x="226" y="181"/>
                </a:cxn>
                <a:cxn ang="0">
                  <a:pos x="226" y="136"/>
                </a:cxn>
                <a:cxn ang="0">
                  <a:pos x="272" y="91"/>
                </a:cxn>
                <a:cxn ang="0">
                  <a:pos x="226" y="45"/>
                </a:cxn>
                <a:cxn ang="0">
                  <a:pos x="226" y="91"/>
                </a:cxn>
                <a:cxn ang="0">
                  <a:pos x="181" y="136"/>
                </a:cxn>
                <a:cxn ang="0">
                  <a:pos x="136" y="136"/>
                </a:cxn>
                <a:cxn ang="0">
                  <a:pos x="90" y="91"/>
                </a:cxn>
                <a:cxn ang="0">
                  <a:pos x="136" y="91"/>
                </a:cxn>
                <a:cxn ang="0">
                  <a:pos x="90" y="45"/>
                </a:cxn>
                <a:cxn ang="0">
                  <a:pos x="45" y="0"/>
                </a:cxn>
                <a:cxn ang="0">
                  <a:pos x="61" y="57"/>
                </a:cxn>
                <a:cxn ang="0">
                  <a:pos x="28" y="45"/>
                </a:cxn>
                <a:cxn ang="0">
                  <a:pos x="0" y="45"/>
                </a:cxn>
              </a:cxnLst>
              <a:rect l="0" t="0" r="r" b="b"/>
              <a:pathLst>
                <a:path w="363" h="272">
                  <a:moveTo>
                    <a:pt x="0" y="45"/>
                  </a:moveTo>
                  <a:lnTo>
                    <a:pt x="90" y="136"/>
                  </a:lnTo>
                  <a:lnTo>
                    <a:pt x="181" y="227"/>
                  </a:lnTo>
                  <a:lnTo>
                    <a:pt x="272" y="272"/>
                  </a:lnTo>
                  <a:lnTo>
                    <a:pt x="317" y="272"/>
                  </a:lnTo>
                  <a:lnTo>
                    <a:pt x="363" y="181"/>
                  </a:lnTo>
                  <a:lnTo>
                    <a:pt x="317" y="181"/>
                  </a:lnTo>
                  <a:lnTo>
                    <a:pt x="272" y="181"/>
                  </a:lnTo>
                  <a:lnTo>
                    <a:pt x="226" y="181"/>
                  </a:lnTo>
                  <a:lnTo>
                    <a:pt x="226" y="136"/>
                  </a:lnTo>
                  <a:lnTo>
                    <a:pt x="272" y="91"/>
                  </a:lnTo>
                  <a:lnTo>
                    <a:pt x="226" y="45"/>
                  </a:lnTo>
                  <a:lnTo>
                    <a:pt x="226" y="91"/>
                  </a:lnTo>
                  <a:lnTo>
                    <a:pt x="181" y="136"/>
                  </a:lnTo>
                  <a:lnTo>
                    <a:pt x="136" y="136"/>
                  </a:lnTo>
                  <a:lnTo>
                    <a:pt x="90" y="91"/>
                  </a:lnTo>
                  <a:lnTo>
                    <a:pt x="136" y="91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61" y="57"/>
                  </a:lnTo>
                  <a:lnTo>
                    <a:pt x="28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7" name="Freeform 88"/>
            <p:cNvSpPr>
              <a:spLocks/>
            </p:cNvSpPr>
            <p:nvPr userDrawn="1"/>
          </p:nvSpPr>
          <p:spPr bwMode="ltGray">
            <a:xfrm>
              <a:off x="3660" y="1726"/>
              <a:ext cx="420" cy="1885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56" y="561"/>
                </a:cxn>
                <a:cxn ang="0">
                  <a:pos x="122" y="1185"/>
                </a:cxn>
                <a:cxn ang="0">
                  <a:pos x="383" y="1785"/>
                </a:cxn>
                <a:cxn ang="0">
                  <a:pos x="343" y="1785"/>
                </a:cxn>
                <a:cxn ang="0">
                  <a:pos x="70" y="1209"/>
                </a:cxn>
                <a:cxn ang="0">
                  <a:pos x="15" y="487"/>
                </a:cxn>
                <a:cxn ang="0">
                  <a:pos x="162" y="1"/>
                </a:cxn>
              </a:cxnLst>
              <a:rect l="0" t="0" r="r" b="b"/>
              <a:pathLst>
                <a:path w="420" h="1885">
                  <a:moveTo>
                    <a:pt x="162" y="1"/>
                  </a:moveTo>
                  <a:cubicBezTo>
                    <a:pt x="173" y="0"/>
                    <a:pt x="62" y="364"/>
                    <a:pt x="56" y="561"/>
                  </a:cubicBezTo>
                  <a:cubicBezTo>
                    <a:pt x="50" y="758"/>
                    <a:pt x="67" y="981"/>
                    <a:pt x="122" y="1185"/>
                  </a:cubicBezTo>
                  <a:cubicBezTo>
                    <a:pt x="176" y="1389"/>
                    <a:pt x="347" y="1685"/>
                    <a:pt x="383" y="1785"/>
                  </a:cubicBezTo>
                  <a:cubicBezTo>
                    <a:pt x="420" y="1885"/>
                    <a:pt x="395" y="1881"/>
                    <a:pt x="343" y="1785"/>
                  </a:cubicBezTo>
                  <a:cubicBezTo>
                    <a:pt x="291" y="1689"/>
                    <a:pt x="125" y="1425"/>
                    <a:pt x="70" y="1209"/>
                  </a:cubicBezTo>
                  <a:cubicBezTo>
                    <a:pt x="15" y="993"/>
                    <a:pt x="0" y="688"/>
                    <a:pt x="15" y="487"/>
                  </a:cubicBezTo>
                  <a:cubicBezTo>
                    <a:pt x="30" y="286"/>
                    <a:pt x="132" y="102"/>
                    <a:pt x="162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" name="Freeform 89"/>
            <p:cNvSpPr>
              <a:spLocks/>
            </p:cNvSpPr>
            <p:nvPr userDrawn="1"/>
          </p:nvSpPr>
          <p:spPr bwMode="ltGray">
            <a:xfrm>
              <a:off x="4022" y="1694"/>
              <a:ext cx="427" cy="183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75" y="1835"/>
                </a:cxn>
                <a:cxn ang="0">
                  <a:pos x="429" y="1836"/>
                </a:cxn>
                <a:cxn ang="0">
                  <a:pos x="37" y="0"/>
                </a:cxn>
                <a:cxn ang="0">
                  <a:pos x="0" y="25"/>
                </a:cxn>
              </a:cxnLst>
              <a:rect l="0" t="0" r="r" b="b"/>
              <a:pathLst>
                <a:path w="429" h="1836">
                  <a:moveTo>
                    <a:pt x="0" y="25"/>
                  </a:moveTo>
                  <a:lnTo>
                    <a:pt x="375" y="1835"/>
                  </a:lnTo>
                  <a:lnTo>
                    <a:pt x="429" y="1836"/>
                  </a:lnTo>
                  <a:lnTo>
                    <a:pt x="37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9" name="Freeform 90"/>
            <p:cNvSpPr>
              <a:spLocks/>
            </p:cNvSpPr>
            <p:nvPr userDrawn="1"/>
          </p:nvSpPr>
          <p:spPr bwMode="ltGray">
            <a:xfrm>
              <a:off x="4269" y="1551"/>
              <a:ext cx="600" cy="1899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91" y="168"/>
                </a:cxn>
                <a:cxn ang="0">
                  <a:pos x="347" y="552"/>
                </a:cxn>
                <a:cxn ang="0">
                  <a:pos x="512" y="1146"/>
                </a:cxn>
                <a:cxn ang="0">
                  <a:pos x="539" y="1612"/>
                </a:cxn>
                <a:cxn ang="0">
                  <a:pos x="457" y="1859"/>
                </a:cxn>
                <a:cxn ang="0">
                  <a:pos x="503" y="1850"/>
                </a:cxn>
                <a:cxn ang="0">
                  <a:pos x="583" y="1611"/>
                </a:cxn>
                <a:cxn ang="0">
                  <a:pos x="567" y="1146"/>
                </a:cxn>
                <a:cxn ang="0">
                  <a:pos x="384" y="524"/>
                </a:cxn>
                <a:cxn ang="0">
                  <a:pos x="82" y="76"/>
                </a:cxn>
                <a:cxn ang="0">
                  <a:pos x="0" y="67"/>
                </a:cxn>
              </a:cxnLst>
              <a:rect l="0" t="0" r="r" b="b"/>
              <a:pathLst>
                <a:path w="600" h="1899">
                  <a:moveTo>
                    <a:pt x="0" y="67"/>
                  </a:moveTo>
                  <a:cubicBezTo>
                    <a:pt x="2" y="82"/>
                    <a:pt x="33" y="87"/>
                    <a:pt x="91" y="168"/>
                  </a:cubicBezTo>
                  <a:cubicBezTo>
                    <a:pt x="149" y="249"/>
                    <a:pt x="277" y="389"/>
                    <a:pt x="347" y="552"/>
                  </a:cubicBezTo>
                  <a:cubicBezTo>
                    <a:pt x="417" y="715"/>
                    <a:pt x="480" y="969"/>
                    <a:pt x="512" y="1146"/>
                  </a:cubicBezTo>
                  <a:cubicBezTo>
                    <a:pt x="544" y="1323"/>
                    <a:pt x="548" y="1493"/>
                    <a:pt x="539" y="1612"/>
                  </a:cubicBezTo>
                  <a:cubicBezTo>
                    <a:pt x="530" y="1731"/>
                    <a:pt x="463" y="1819"/>
                    <a:pt x="457" y="1859"/>
                  </a:cubicBezTo>
                  <a:cubicBezTo>
                    <a:pt x="451" y="1899"/>
                    <a:pt x="482" y="1891"/>
                    <a:pt x="503" y="1850"/>
                  </a:cubicBezTo>
                  <a:cubicBezTo>
                    <a:pt x="524" y="1809"/>
                    <a:pt x="572" y="1728"/>
                    <a:pt x="583" y="1611"/>
                  </a:cubicBezTo>
                  <a:cubicBezTo>
                    <a:pt x="594" y="1494"/>
                    <a:pt x="600" y="1327"/>
                    <a:pt x="567" y="1146"/>
                  </a:cubicBezTo>
                  <a:cubicBezTo>
                    <a:pt x="534" y="965"/>
                    <a:pt x="465" y="702"/>
                    <a:pt x="384" y="524"/>
                  </a:cubicBezTo>
                  <a:cubicBezTo>
                    <a:pt x="303" y="346"/>
                    <a:pt x="146" y="152"/>
                    <a:pt x="82" y="76"/>
                  </a:cubicBezTo>
                  <a:cubicBezTo>
                    <a:pt x="18" y="0"/>
                    <a:pt x="17" y="69"/>
                    <a:pt x="0" y="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" name="Freeform 91"/>
            <p:cNvSpPr>
              <a:spLocks/>
            </p:cNvSpPr>
            <p:nvPr userDrawn="1"/>
          </p:nvSpPr>
          <p:spPr bwMode="ltGray">
            <a:xfrm>
              <a:off x="4902" y="1752"/>
              <a:ext cx="338" cy="1494"/>
            </a:xfrm>
            <a:custGeom>
              <a:avLst/>
              <a:gdLst/>
              <a:ahLst/>
              <a:cxnLst>
                <a:cxn ang="0">
                  <a:pos x="26" y="73"/>
                </a:cxn>
                <a:cxn ang="0">
                  <a:pos x="136" y="194"/>
                </a:cxn>
                <a:cxn ang="0">
                  <a:pos x="282" y="706"/>
                </a:cxn>
                <a:cxn ang="0">
                  <a:pos x="282" y="1118"/>
                </a:cxn>
                <a:cxn ang="0">
                  <a:pos x="218" y="1319"/>
                </a:cxn>
                <a:cxn ang="0">
                  <a:pos x="132" y="1475"/>
                </a:cxn>
                <a:cxn ang="0">
                  <a:pos x="206" y="1433"/>
                </a:cxn>
                <a:cxn ang="0">
                  <a:pos x="312" y="1163"/>
                </a:cxn>
                <a:cxn ang="0">
                  <a:pos x="337" y="871"/>
                </a:cxn>
                <a:cxn ang="0">
                  <a:pos x="309" y="615"/>
                </a:cxn>
                <a:cxn ang="0">
                  <a:pos x="172" y="149"/>
                </a:cxn>
                <a:cxn ang="0">
                  <a:pos x="34" y="23"/>
                </a:cxn>
                <a:cxn ang="0">
                  <a:pos x="26" y="73"/>
                </a:cxn>
              </a:cxnLst>
              <a:rect l="0" t="0" r="r" b="b"/>
              <a:pathLst>
                <a:path w="338" h="1494">
                  <a:moveTo>
                    <a:pt x="26" y="73"/>
                  </a:moveTo>
                  <a:cubicBezTo>
                    <a:pt x="43" y="102"/>
                    <a:pt x="93" y="88"/>
                    <a:pt x="136" y="194"/>
                  </a:cubicBezTo>
                  <a:cubicBezTo>
                    <a:pt x="179" y="300"/>
                    <a:pt x="258" y="552"/>
                    <a:pt x="282" y="706"/>
                  </a:cubicBezTo>
                  <a:cubicBezTo>
                    <a:pt x="306" y="860"/>
                    <a:pt x="293" y="1016"/>
                    <a:pt x="282" y="1118"/>
                  </a:cubicBezTo>
                  <a:cubicBezTo>
                    <a:pt x="271" y="1220"/>
                    <a:pt x="243" y="1260"/>
                    <a:pt x="218" y="1319"/>
                  </a:cubicBezTo>
                  <a:cubicBezTo>
                    <a:pt x="193" y="1378"/>
                    <a:pt x="134" y="1456"/>
                    <a:pt x="132" y="1475"/>
                  </a:cubicBezTo>
                  <a:cubicBezTo>
                    <a:pt x="130" y="1494"/>
                    <a:pt x="176" y="1485"/>
                    <a:pt x="206" y="1433"/>
                  </a:cubicBezTo>
                  <a:cubicBezTo>
                    <a:pt x="235" y="1381"/>
                    <a:pt x="290" y="1257"/>
                    <a:pt x="312" y="1163"/>
                  </a:cubicBezTo>
                  <a:cubicBezTo>
                    <a:pt x="334" y="1069"/>
                    <a:pt x="338" y="962"/>
                    <a:pt x="337" y="871"/>
                  </a:cubicBezTo>
                  <a:cubicBezTo>
                    <a:pt x="336" y="780"/>
                    <a:pt x="336" y="735"/>
                    <a:pt x="309" y="615"/>
                  </a:cubicBezTo>
                  <a:cubicBezTo>
                    <a:pt x="282" y="495"/>
                    <a:pt x="218" y="248"/>
                    <a:pt x="172" y="149"/>
                  </a:cubicBezTo>
                  <a:cubicBezTo>
                    <a:pt x="126" y="50"/>
                    <a:pt x="58" y="36"/>
                    <a:pt x="34" y="23"/>
                  </a:cubicBezTo>
                  <a:cubicBezTo>
                    <a:pt x="10" y="10"/>
                    <a:pt x="0" y="0"/>
                    <a:pt x="26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" name="Freeform 92"/>
            <p:cNvSpPr>
              <a:spLocks/>
            </p:cNvSpPr>
            <p:nvPr userDrawn="1"/>
          </p:nvSpPr>
          <p:spPr bwMode="ltGray">
            <a:xfrm>
              <a:off x="3189" y="2212"/>
              <a:ext cx="571" cy="1290"/>
            </a:xfrm>
            <a:custGeom>
              <a:avLst/>
              <a:gdLst/>
              <a:ahLst/>
              <a:cxnLst>
                <a:cxn ang="0">
                  <a:pos x="2" y="129"/>
                </a:cxn>
                <a:cxn ang="0">
                  <a:pos x="48" y="65"/>
                </a:cxn>
                <a:cxn ang="0">
                  <a:pos x="84" y="522"/>
                </a:cxn>
                <a:cxn ang="0">
                  <a:pos x="241" y="909"/>
                </a:cxn>
                <a:cxn ang="0">
                  <a:pos x="396" y="1106"/>
                </a:cxn>
                <a:cxn ang="0">
                  <a:pos x="568" y="1286"/>
                </a:cxn>
                <a:cxn ang="0">
                  <a:pos x="363" y="1130"/>
                </a:cxn>
                <a:cxn ang="0">
                  <a:pos x="183" y="909"/>
                </a:cxn>
                <a:cxn ang="0">
                  <a:pos x="38" y="540"/>
                </a:cxn>
                <a:cxn ang="0">
                  <a:pos x="2" y="129"/>
                </a:cxn>
              </a:cxnLst>
              <a:rect l="0" t="0" r="r" b="b"/>
              <a:pathLst>
                <a:path w="573" h="1290">
                  <a:moveTo>
                    <a:pt x="2" y="129"/>
                  </a:moveTo>
                  <a:cubicBezTo>
                    <a:pt x="4" y="50"/>
                    <a:pt x="34" y="0"/>
                    <a:pt x="48" y="65"/>
                  </a:cubicBezTo>
                  <a:cubicBezTo>
                    <a:pt x="62" y="130"/>
                    <a:pt x="52" y="381"/>
                    <a:pt x="84" y="522"/>
                  </a:cubicBezTo>
                  <a:cubicBezTo>
                    <a:pt x="116" y="663"/>
                    <a:pt x="189" y="812"/>
                    <a:pt x="241" y="909"/>
                  </a:cubicBezTo>
                  <a:cubicBezTo>
                    <a:pt x="293" y="1006"/>
                    <a:pt x="341" y="1043"/>
                    <a:pt x="396" y="1106"/>
                  </a:cubicBezTo>
                  <a:cubicBezTo>
                    <a:pt x="450" y="1169"/>
                    <a:pt x="573" y="1283"/>
                    <a:pt x="568" y="1286"/>
                  </a:cubicBezTo>
                  <a:cubicBezTo>
                    <a:pt x="562" y="1290"/>
                    <a:pt x="428" y="1193"/>
                    <a:pt x="363" y="1130"/>
                  </a:cubicBezTo>
                  <a:cubicBezTo>
                    <a:pt x="299" y="1068"/>
                    <a:pt x="237" y="1007"/>
                    <a:pt x="183" y="909"/>
                  </a:cubicBezTo>
                  <a:cubicBezTo>
                    <a:pt x="129" y="811"/>
                    <a:pt x="68" y="670"/>
                    <a:pt x="38" y="540"/>
                  </a:cubicBezTo>
                  <a:cubicBezTo>
                    <a:pt x="8" y="410"/>
                    <a:pt x="0" y="208"/>
                    <a:pt x="2" y="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2" name="Freeform 93"/>
            <p:cNvSpPr>
              <a:spLocks/>
            </p:cNvSpPr>
            <p:nvPr userDrawn="1"/>
          </p:nvSpPr>
          <p:spPr bwMode="ltGray">
            <a:xfrm>
              <a:off x="4170" y="1008"/>
              <a:ext cx="654" cy="192"/>
            </a:xfrm>
            <a:custGeom>
              <a:avLst/>
              <a:gdLst/>
              <a:ahLst/>
              <a:cxnLst>
                <a:cxn ang="0">
                  <a:pos x="17" y="187"/>
                </a:cxn>
                <a:cxn ang="0">
                  <a:pos x="255" y="41"/>
                </a:cxn>
                <a:cxn ang="0">
                  <a:pos x="456" y="4"/>
                </a:cxn>
                <a:cxn ang="0">
                  <a:pos x="629" y="16"/>
                </a:cxn>
                <a:cxn ang="0">
                  <a:pos x="720" y="61"/>
                </a:cxn>
                <a:cxn ang="0">
                  <a:pos x="565" y="50"/>
                </a:cxn>
                <a:cxn ang="0">
                  <a:pos x="264" y="77"/>
                </a:cxn>
                <a:cxn ang="0">
                  <a:pos x="53" y="196"/>
                </a:cxn>
                <a:cxn ang="0">
                  <a:pos x="17" y="187"/>
                </a:cxn>
              </a:cxnLst>
              <a:rect l="0" t="0" r="r" b="b"/>
              <a:pathLst>
                <a:path w="731" h="214">
                  <a:moveTo>
                    <a:pt x="17" y="187"/>
                  </a:moveTo>
                  <a:cubicBezTo>
                    <a:pt x="0" y="176"/>
                    <a:pt x="182" y="71"/>
                    <a:pt x="255" y="41"/>
                  </a:cubicBezTo>
                  <a:cubicBezTo>
                    <a:pt x="328" y="11"/>
                    <a:pt x="394" y="8"/>
                    <a:pt x="456" y="4"/>
                  </a:cubicBezTo>
                  <a:cubicBezTo>
                    <a:pt x="518" y="0"/>
                    <a:pt x="585" y="7"/>
                    <a:pt x="629" y="16"/>
                  </a:cubicBezTo>
                  <a:cubicBezTo>
                    <a:pt x="673" y="25"/>
                    <a:pt x="731" y="55"/>
                    <a:pt x="720" y="61"/>
                  </a:cubicBezTo>
                  <a:cubicBezTo>
                    <a:pt x="709" y="67"/>
                    <a:pt x="641" y="47"/>
                    <a:pt x="565" y="50"/>
                  </a:cubicBezTo>
                  <a:cubicBezTo>
                    <a:pt x="489" y="53"/>
                    <a:pt x="349" y="53"/>
                    <a:pt x="264" y="77"/>
                  </a:cubicBezTo>
                  <a:cubicBezTo>
                    <a:pt x="179" y="101"/>
                    <a:pt x="94" y="178"/>
                    <a:pt x="53" y="196"/>
                  </a:cubicBezTo>
                  <a:cubicBezTo>
                    <a:pt x="12" y="214"/>
                    <a:pt x="24" y="189"/>
                    <a:pt x="17" y="18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Freeform 94"/>
            <p:cNvSpPr>
              <a:spLocks/>
            </p:cNvSpPr>
            <p:nvPr userDrawn="1"/>
          </p:nvSpPr>
          <p:spPr bwMode="ltGray">
            <a:xfrm>
              <a:off x="4323" y="1276"/>
              <a:ext cx="503" cy="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37"/>
                </a:cxn>
                <a:cxn ang="0">
                  <a:pos x="311" y="18"/>
                </a:cxn>
                <a:cxn ang="0">
                  <a:pos x="530" y="37"/>
                </a:cxn>
                <a:cxn ang="0">
                  <a:pos x="512" y="73"/>
                </a:cxn>
                <a:cxn ang="0">
                  <a:pos x="293" y="55"/>
                </a:cxn>
                <a:cxn ang="0">
                  <a:pos x="37" y="91"/>
                </a:cxn>
              </a:cxnLst>
              <a:rect l="0" t="0" r="r" b="b"/>
              <a:pathLst>
                <a:path w="563" h="91">
                  <a:moveTo>
                    <a:pt x="0" y="0"/>
                  </a:moveTo>
                  <a:cubicBezTo>
                    <a:pt x="11" y="6"/>
                    <a:pt x="12" y="34"/>
                    <a:pt x="64" y="37"/>
                  </a:cubicBezTo>
                  <a:cubicBezTo>
                    <a:pt x="116" y="40"/>
                    <a:pt x="233" y="18"/>
                    <a:pt x="311" y="18"/>
                  </a:cubicBezTo>
                  <a:cubicBezTo>
                    <a:pt x="389" y="18"/>
                    <a:pt x="497" y="28"/>
                    <a:pt x="530" y="37"/>
                  </a:cubicBezTo>
                  <a:cubicBezTo>
                    <a:pt x="563" y="46"/>
                    <a:pt x="551" y="70"/>
                    <a:pt x="512" y="73"/>
                  </a:cubicBezTo>
                  <a:cubicBezTo>
                    <a:pt x="473" y="76"/>
                    <a:pt x="372" y="52"/>
                    <a:pt x="293" y="55"/>
                  </a:cubicBezTo>
                  <a:cubicBezTo>
                    <a:pt x="214" y="58"/>
                    <a:pt x="90" y="84"/>
                    <a:pt x="37" y="9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4" name="Freeform 95"/>
            <p:cNvSpPr>
              <a:spLocks/>
            </p:cNvSpPr>
            <p:nvPr userDrawn="1"/>
          </p:nvSpPr>
          <p:spPr bwMode="ltGray">
            <a:xfrm>
              <a:off x="4043" y="890"/>
              <a:ext cx="204" cy="247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156" y="38"/>
                </a:cxn>
                <a:cxn ang="0">
                  <a:pos x="211" y="47"/>
                </a:cxn>
                <a:cxn ang="0">
                  <a:pos x="52" y="268"/>
                </a:cxn>
              </a:cxnLst>
              <a:rect l="0" t="0" r="r" b="b"/>
              <a:pathLst>
                <a:path w="228" h="276">
                  <a:moveTo>
                    <a:pt x="0" y="276"/>
                  </a:moveTo>
                  <a:cubicBezTo>
                    <a:pt x="26" y="236"/>
                    <a:pt x="121" y="76"/>
                    <a:pt x="156" y="38"/>
                  </a:cubicBezTo>
                  <a:cubicBezTo>
                    <a:pt x="191" y="0"/>
                    <a:pt x="228" y="9"/>
                    <a:pt x="211" y="47"/>
                  </a:cubicBezTo>
                  <a:cubicBezTo>
                    <a:pt x="194" y="85"/>
                    <a:pt x="85" y="222"/>
                    <a:pt x="52" y="2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5" name="Freeform 96"/>
            <p:cNvSpPr>
              <a:spLocks/>
            </p:cNvSpPr>
            <p:nvPr userDrawn="1"/>
          </p:nvSpPr>
          <p:spPr bwMode="ltGray">
            <a:xfrm>
              <a:off x="3854" y="915"/>
              <a:ext cx="67" cy="287"/>
            </a:xfrm>
            <a:custGeom>
              <a:avLst/>
              <a:gdLst/>
              <a:ahLst/>
              <a:cxnLst>
                <a:cxn ang="0">
                  <a:pos x="1" y="46"/>
                </a:cxn>
                <a:cxn ang="0">
                  <a:pos x="36" y="285"/>
                </a:cxn>
                <a:cxn ang="0">
                  <a:pos x="74" y="266"/>
                </a:cxn>
                <a:cxn ang="0">
                  <a:pos x="28" y="37"/>
                </a:cxn>
                <a:cxn ang="0">
                  <a:pos x="1" y="46"/>
                </a:cxn>
              </a:cxnLst>
              <a:rect l="0" t="0" r="r" b="b"/>
              <a:pathLst>
                <a:path w="75" h="320">
                  <a:moveTo>
                    <a:pt x="1" y="46"/>
                  </a:moveTo>
                  <a:cubicBezTo>
                    <a:pt x="2" y="87"/>
                    <a:pt x="24" y="248"/>
                    <a:pt x="36" y="285"/>
                  </a:cubicBezTo>
                  <a:cubicBezTo>
                    <a:pt x="50" y="320"/>
                    <a:pt x="75" y="307"/>
                    <a:pt x="74" y="266"/>
                  </a:cubicBezTo>
                  <a:cubicBezTo>
                    <a:pt x="73" y="225"/>
                    <a:pt x="40" y="74"/>
                    <a:pt x="28" y="37"/>
                  </a:cubicBezTo>
                  <a:cubicBezTo>
                    <a:pt x="16" y="0"/>
                    <a:pt x="0" y="5"/>
                    <a:pt x="1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6" name="Freeform 97"/>
            <p:cNvSpPr>
              <a:spLocks/>
            </p:cNvSpPr>
            <p:nvPr userDrawn="1"/>
          </p:nvSpPr>
          <p:spPr bwMode="ltGray">
            <a:xfrm>
              <a:off x="3319" y="1736"/>
              <a:ext cx="1687" cy="609"/>
            </a:xfrm>
            <a:custGeom>
              <a:avLst/>
              <a:gdLst/>
              <a:ahLst/>
              <a:cxnLst>
                <a:cxn ang="0">
                  <a:pos x="95" y="511"/>
                </a:cxn>
                <a:cxn ang="0">
                  <a:pos x="406" y="594"/>
                </a:cxn>
                <a:cxn ang="0">
                  <a:pos x="936" y="575"/>
                </a:cxn>
                <a:cxn ang="0">
                  <a:pos x="1430" y="392"/>
                </a:cxn>
                <a:cxn ang="0">
                  <a:pos x="1812" y="49"/>
                </a:cxn>
                <a:cxn ang="0">
                  <a:pos x="1858" y="95"/>
                </a:cxn>
                <a:cxn ang="0">
                  <a:pos x="1812" y="140"/>
                </a:cxn>
                <a:cxn ang="0">
                  <a:pos x="1449" y="458"/>
                </a:cxn>
                <a:cxn ang="0">
                  <a:pos x="964" y="639"/>
                </a:cxn>
                <a:cxn ang="0">
                  <a:pos x="406" y="666"/>
                </a:cxn>
                <a:cxn ang="0">
                  <a:pos x="59" y="575"/>
                </a:cxn>
                <a:cxn ang="0">
                  <a:pos x="49" y="548"/>
                </a:cxn>
              </a:cxnLst>
              <a:rect l="0" t="0" r="r" b="b"/>
              <a:pathLst>
                <a:path w="1883" h="677">
                  <a:moveTo>
                    <a:pt x="95" y="511"/>
                  </a:moveTo>
                  <a:cubicBezTo>
                    <a:pt x="145" y="525"/>
                    <a:pt x="266" y="583"/>
                    <a:pt x="406" y="594"/>
                  </a:cubicBezTo>
                  <a:cubicBezTo>
                    <a:pt x="546" y="605"/>
                    <a:pt x="765" y="609"/>
                    <a:pt x="936" y="575"/>
                  </a:cubicBezTo>
                  <a:cubicBezTo>
                    <a:pt x="1107" y="541"/>
                    <a:pt x="1284" y="480"/>
                    <a:pt x="1430" y="392"/>
                  </a:cubicBezTo>
                  <a:cubicBezTo>
                    <a:pt x="1576" y="304"/>
                    <a:pt x="1741" y="98"/>
                    <a:pt x="1812" y="49"/>
                  </a:cubicBezTo>
                  <a:cubicBezTo>
                    <a:pt x="1883" y="0"/>
                    <a:pt x="1858" y="80"/>
                    <a:pt x="1858" y="95"/>
                  </a:cubicBezTo>
                  <a:cubicBezTo>
                    <a:pt x="1858" y="110"/>
                    <a:pt x="1880" y="79"/>
                    <a:pt x="1812" y="140"/>
                  </a:cubicBezTo>
                  <a:cubicBezTo>
                    <a:pt x="1744" y="201"/>
                    <a:pt x="1590" y="375"/>
                    <a:pt x="1449" y="458"/>
                  </a:cubicBezTo>
                  <a:cubicBezTo>
                    <a:pt x="1308" y="541"/>
                    <a:pt x="1138" y="604"/>
                    <a:pt x="964" y="639"/>
                  </a:cubicBezTo>
                  <a:cubicBezTo>
                    <a:pt x="790" y="674"/>
                    <a:pt x="557" y="677"/>
                    <a:pt x="406" y="666"/>
                  </a:cubicBezTo>
                  <a:cubicBezTo>
                    <a:pt x="255" y="655"/>
                    <a:pt x="118" y="595"/>
                    <a:pt x="59" y="575"/>
                  </a:cubicBezTo>
                  <a:cubicBezTo>
                    <a:pt x="0" y="555"/>
                    <a:pt x="51" y="554"/>
                    <a:pt x="49" y="54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7" name="Freeform 98"/>
            <p:cNvSpPr>
              <a:spLocks/>
            </p:cNvSpPr>
            <p:nvPr userDrawn="1"/>
          </p:nvSpPr>
          <p:spPr bwMode="ltGray">
            <a:xfrm>
              <a:off x="2897" y="1874"/>
              <a:ext cx="2577" cy="1099"/>
            </a:xfrm>
            <a:custGeom>
              <a:avLst/>
              <a:gdLst/>
              <a:ahLst/>
              <a:cxnLst>
                <a:cxn ang="0">
                  <a:pos x="53" y="779"/>
                </a:cxn>
                <a:cxn ang="0">
                  <a:pos x="62" y="788"/>
                </a:cxn>
                <a:cxn ang="0">
                  <a:pos x="428" y="1062"/>
                </a:cxn>
                <a:cxn ang="0">
                  <a:pos x="931" y="1153"/>
                </a:cxn>
                <a:cxn ang="0">
                  <a:pos x="1534" y="1126"/>
                </a:cxn>
                <a:cxn ang="0">
                  <a:pos x="2147" y="907"/>
                </a:cxn>
                <a:cxn ang="0">
                  <a:pos x="2600" y="532"/>
                </a:cxn>
                <a:cxn ang="0">
                  <a:pos x="2833" y="65"/>
                </a:cxn>
                <a:cxn ang="0">
                  <a:pos x="2860" y="139"/>
                </a:cxn>
                <a:cxn ang="0">
                  <a:pos x="2787" y="340"/>
                </a:cxn>
                <a:cxn ang="0">
                  <a:pos x="2600" y="622"/>
                </a:cxn>
                <a:cxn ang="0">
                  <a:pos x="2146" y="985"/>
                </a:cxn>
                <a:cxn ang="0">
                  <a:pos x="1553" y="1181"/>
                </a:cxn>
                <a:cxn ang="0">
                  <a:pos x="949" y="1217"/>
                </a:cxn>
                <a:cxn ang="0">
                  <a:pos x="437" y="1126"/>
                </a:cxn>
                <a:cxn ang="0">
                  <a:pos x="145" y="943"/>
                </a:cxn>
                <a:cxn ang="0">
                  <a:pos x="53" y="779"/>
                </a:cxn>
              </a:cxnLst>
              <a:rect l="0" t="0" r="r" b="b"/>
              <a:pathLst>
                <a:path w="2876" h="1226">
                  <a:moveTo>
                    <a:pt x="53" y="779"/>
                  </a:moveTo>
                  <a:cubicBezTo>
                    <a:pt x="1" y="724"/>
                    <a:pt x="0" y="741"/>
                    <a:pt x="62" y="788"/>
                  </a:cubicBezTo>
                  <a:cubicBezTo>
                    <a:pt x="124" y="835"/>
                    <a:pt x="283" y="1001"/>
                    <a:pt x="428" y="1062"/>
                  </a:cubicBezTo>
                  <a:cubicBezTo>
                    <a:pt x="573" y="1123"/>
                    <a:pt x="747" y="1142"/>
                    <a:pt x="931" y="1153"/>
                  </a:cubicBezTo>
                  <a:cubicBezTo>
                    <a:pt x="1115" y="1164"/>
                    <a:pt x="1331" y="1167"/>
                    <a:pt x="1534" y="1126"/>
                  </a:cubicBezTo>
                  <a:cubicBezTo>
                    <a:pt x="1737" y="1085"/>
                    <a:pt x="1969" y="1006"/>
                    <a:pt x="2147" y="907"/>
                  </a:cubicBezTo>
                  <a:cubicBezTo>
                    <a:pt x="2325" y="808"/>
                    <a:pt x="2486" y="672"/>
                    <a:pt x="2600" y="532"/>
                  </a:cubicBezTo>
                  <a:cubicBezTo>
                    <a:pt x="2714" y="392"/>
                    <a:pt x="2790" y="130"/>
                    <a:pt x="2833" y="65"/>
                  </a:cubicBezTo>
                  <a:cubicBezTo>
                    <a:pt x="2876" y="0"/>
                    <a:pt x="2868" y="93"/>
                    <a:pt x="2860" y="139"/>
                  </a:cubicBezTo>
                  <a:cubicBezTo>
                    <a:pt x="2852" y="185"/>
                    <a:pt x="2830" y="260"/>
                    <a:pt x="2787" y="340"/>
                  </a:cubicBezTo>
                  <a:cubicBezTo>
                    <a:pt x="2744" y="420"/>
                    <a:pt x="2707" y="515"/>
                    <a:pt x="2600" y="622"/>
                  </a:cubicBezTo>
                  <a:cubicBezTo>
                    <a:pt x="2493" y="729"/>
                    <a:pt x="2320" y="892"/>
                    <a:pt x="2146" y="985"/>
                  </a:cubicBezTo>
                  <a:cubicBezTo>
                    <a:pt x="1972" y="1078"/>
                    <a:pt x="1752" y="1142"/>
                    <a:pt x="1553" y="1181"/>
                  </a:cubicBezTo>
                  <a:cubicBezTo>
                    <a:pt x="1354" y="1220"/>
                    <a:pt x="1135" y="1226"/>
                    <a:pt x="949" y="1217"/>
                  </a:cubicBezTo>
                  <a:cubicBezTo>
                    <a:pt x="763" y="1208"/>
                    <a:pt x="571" y="1172"/>
                    <a:pt x="437" y="1126"/>
                  </a:cubicBezTo>
                  <a:cubicBezTo>
                    <a:pt x="303" y="1080"/>
                    <a:pt x="209" y="1001"/>
                    <a:pt x="145" y="943"/>
                  </a:cubicBezTo>
                  <a:cubicBezTo>
                    <a:pt x="81" y="885"/>
                    <a:pt x="72" y="813"/>
                    <a:pt x="53" y="7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" name="Freeform 99"/>
            <p:cNvSpPr>
              <a:spLocks/>
            </p:cNvSpPr>
            <p:nvPr userDrawn="1"/>
          </p:nvSpPr>
          <p:spPr bwMode="ltGray">
            <a:xfrm>
              <a:off x="3473" y="2703"/>
              <a:ext cx="1959" cy="706"/>
            </a:xfrm>
            <a:custGeom>
              <a:avLst/>
              <a:gdLst/>
              <a:ahLst/>
              <a:cxnLst>
                <a:cxn ang="0">
                  <a:pos x="7" y="650"/>
                </a:cxn>
                <a:cxn ang="0">
                  <a:pos x="143" y="695"/>
                </a:cxn>
                <a:cxn ang="0">
                  <a:pos x="572" y="722"/>
                </a:cxn>
                <a:cxn ang="0">
                  <a:pos x="993" y="676"/>
                </a:cxn>
                <a:cxn ang="0">
                  <a:pos x="1532" y="484"/>
                </a:cxn>
                <a:cxn ang="0">
                  <a:pos x="1925" y="219"/>
                </a:cxn>
                <a:cxn ang="0">
                  <a:pos x="2163" y="9"/>
                </a:cxn>
                <a:cxn ang="0">
                  <a:pos x="2081" y="164"/>
                </a:cxn>
                <a:cxn ang="0">
                  <a:pos x="1898" y="320"/>
                </a:cxn>
                <a:cxn ang="0">
                  <a:pos x="1514" y="558"/>
                </a:cxn>
                <a:cxn ang="0">
                  <a:pos x="1039" y="731"/>
                </a:cxn>
                <a:cxn ang="0">
                  <a:pos x="591" y="786"/>
                </a:cxn>
                <a:cxn ang="0">
                  <a:pos x="98" y="741"/>
                </a:cxn>
                <a:cxn ang="0">
                  <a:pos x="7" y="650"/>
                </a:cxn>
              </a:cxnLst>
              <a:rect l="0" t="0" r="r" b="b"/>
              <a:pathLst>
                <a:path w="2189" h="788">
                  <a:moveTo>
                    <a:pt x="7" y="650"/>
                  </a:moveTo>
                  <a:cubicBezTo>
                    <a:pt x="14" y="642"/>
                    <a:pt x="49" y="683"/>
                    <a:pt x="143" y="695"/>
                  </a:cubicBezTo>
                  <a:cubicBezTo>
                    <a:pt x="237" y="707"/>
                    <a:pt x="430" y="725"/>
                    <a:pt x="572" y="722"/>
                  </a:cubicBezTo>
                  <a:cubicBezTo>
                    <a:pt x="714" y="719"/>
                    <a:pt x="833" y="716"/>
                    <a:pt x="993" y="676"/>
                  </a:cubicBezTo>
                  <a:cubicBezTo>
                    <a:pt x="1153" y="636"/>
                    <a:pt x="1377" y="560"/>
                    <a:pt x="1532" y="484"/>
                  </a:cubicBezTo>
                  <a:cubicBezTo>
                    <a:pt x="1687" y="408"/>
                    <a:pt x="1820" y="298"/>
                    <a:pt x="1925" y="219"/>
                  </a:cubicBezTo>
                  <a:cubicBezTo>
                    <a:pt x="2030" y="140"/>
                    <a:pt x="2137" y="18"/>
                    <a:pt x="2163" y="9"/>
                  </a:cubicBezTo>
                  <a:cubicBezTo>
                    <a:pt x="2189" y="0"/>
                    <a:pt x="2125" y="112"/>
                    <a:pt x="2081" y="164"/>
                  </a:cubicBezTo>
                  <a:cubicBezTo>
                    <a:pt x="2037" y="216"/>
                    <a:pt x="1992" y="254"/>
                    <a:pt x="1898" y="320"/>
                  </a:cubicBezTo>
                  <a:cubicBezTo>
                    <a:pt x="1804" y="386"/>
                    <a:pt x="1657" y="489"/>
                    <a:pt x="1514" y="558"/>
                  </a:cubicBezTo>
                  <a:cubicBezTo>
                    <a:pt x="1371" y="627"/>
                    <a:pt x="1193" y="693"/>
                    <a:pt x="1039" y="731"/>
                  </a:cubicBezTo>
                  <a:cubicBezTo>
                    <a:pt x="885" y="769"/>
                    <a:pt x="748" y="784"/>
                    <a:pt x="591" y="786"/>
                  </a:cubicBezTo>
                  <a:cubicBezTo>
                    <a:pt x="434" y="788"/>
                    <a:pt x="195" y="764"/>
                    <a:pt x="98" y="741"/>
                  </a:cubicBezTo>
                  <a:cubicBezTo>
                    <a:pt x="1" y="718"/>
                    <a:pt x="0" y="658"/>
                    <a:pt x="7" y="6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9" name="Freeform 100"/>
            <p:cNvSpPr>
              <a:spLocks/>
            </p:cNvSpPr>
            <p:nvPr userDrawn="1"/>
          </p:nvSpPr>
          <p:spPr bwMode="ltGray">
            <a:xfrm>
              <a:off x="4198" y="1089"/>
              <a:ext cx="1273" cy="1015"/>
            </a:xfrm>
            <a:custGeom>
              <a:avLst/>
              <a:gdLst/>
              <a:ahLst/>
              <a:cxnLst>
                <a:cxn ang="0">
                  <a:pos x="287" y="318"/>
                </a:cxn>
                <a:cxn ang="0">
                  <a:pos x="259" y="294"/>
                </a:cxn>
                <a:cxn ang="0">
                  <a:pos x="214" y="384"/>
                </a:cxn>
                <a:cxn ang="0">
                  <a:pos x="121" y="423"/>
                </a:cxn>
                <a:cxn ang="0">
                  <a:pos x="79" y="387"/>
                </a:cxn>
                <a:cxn ang="0">
                  <a:pos x="46" y="420"/>
                </a:cxn>
                <a:cxn ang="0">
                  <a:pos x="15" y="454"/>
                </a:cxn>
                <a:cxn ang="0">
                  <a:pos x="151" y="454"/>
                </a:cxn>
                <a:cxn ang="0">
                  <a:pos x="46" y="561"/>
                </a:cxn>
                <a:cxn ang="0">
                  <a:pos x="7" y="654"/>
                </a:cxn>
                <a:cxn ang="0">
                  <a:pos x="46" y="753"/>
                </a:cxn>
                <a:cxn ang="0">
                  <a:pos x="85" y="795"/>
                </a:cxn>
                <a:cxn ang="0">
                  <a:pos x="16" y="822"/>
                </a:cxn>
                <a:cxn ang="0">
                  <a:pos x="196" y="801"/>
                </a:cxn>
                <a:cxn ang="0">
                  <a:pos x="82" y="1068"/>
                </a:cxn>
                <a:cxn ang="0">
                  <a:pos x="118" y="1101"/>
                </a:cxn>
                <a:cxn ang="0">
                  <a:pos x="241" y="862"/>
                </a:cxn>
                <a:cxn ang="0">
                  <a:pos x="295" y="816"/>
                </a:cxn>
                <a:cxn ang="0">
                  <a:pos x="250" y="732"/>
                </a:cxn>
                <a:cxn ang="0">
                  <a:pos x="287" y="771"/>
                </a:cxn>
                <a:cxn ang="0">
                  <a:pos x="610" y="696"/>
                </a:cxn>
                <a:cxn ang="0">
                  <a:pos x="820" y="810"/>
                </a:cxn>
                <a:cxn ang="0">
                  <a:pos x="967" y="998"/>
                </a:cxn>
                <a:cxn ang="0">
                  <a:pos x="997" y="963"/>
                </a:cxn>
                <a:cxn ang="0">
                  <a:pos x="1348" y="1029"/>
                </a:cxn>
                <a:cxn ang="0">
                  <a:pos x="1300" y="960"/>
                </a:cxn>
                <a:cxn ang="0">
                  <a:pos x="1336" y="785"/>
                </a:cxn>
                <a:cxn ang="0">
                  <a:pos x="1162" y="456"/>
                </a:cxn>
                <a:cxn ang="0">
                  <a:pos x="1007" y="227"/>
                </a:cxn>
                <a:cxn ang="0">
                  <a:pos x="860" y="99"/>
                </a:cxn>
                <a:cxn ang="0">
                  <a:pos x="664" y="0"/>
                </a:cxn>
                <a:cxn ang="0">
                  <a:pos x="695" y="91"/>
                </a:cxn>
                <a:cxn ang="0">
                  <a:pos x="520" y="15"/>
                </a:cxn>
                <a:cxn ang="0">
                  <a:pos x="469" y="93"/>
                </a:cxn>
                <a:cxn ang="0">
                  <a:pos x="430" y="189"/>
                </a:cxn>
                <a:cxn ang="0">
                  <a:pos x="712" y="234"/>
                </a:cxn>
                <a:cxn ang="0">
                  <a:pos x="634" y="342"/>
                </a:cxn>
                <a:cxn ang="0">
                  <a:pos x="565" y="363"/>
                </a:cxn>
                <a:cxn ang="0">
                  <a:pos x="423" y="318"/>
                </a:cxn>
                <a:cxn ang="0">
                  <a:pos x="283" y="234"/>
                </a:cxn>
              </a:cxnLst>
              <a:rect l="0" t="0" r="r" b="b"/>
              <a:pathLst>
                <a:path w="1421" h="1134">
                  <a:moveTo>
                    <a:pt x="287" y="273"/>
                  </a:moveTo>
                  <a:lnTo>
                    <a:pt x="287" y="318"/>
                  </a:lnTo>
                  <a:lnTo>
                    <a:pt x="253" y="336"/>
                  </a:lnTo>
                  <a:lnTo>
                    <a:pt x="259" y="294"/>
                  </a:lnTo>
                  <a:lnTo>
                    <a:pt x="223" y="318"/>
                  </a:lnTo>
                  <a:lnTo>
                    <a:pt x="214" y="384"/>
                  </a:lnTo>
                  <a:lnTo>
                    <a:pt x="154" y="396"/>
                  </a:lnTo>
                  <a:lnTo>
                    <a:pt x="121" y="423"/>
                  </a:lnTo>
                  <a:lnTo>
                    <a:pt x="85" y="423"/>
                  </a:lnTo>
                  <a:lnTo>
                    <a:pt x="79" y="387"/>
                  </a:lnTo>
                  <a:lnTo>
                    <a:pt x="46" y="387"/>
                  </a:lnTo>
                  <a:lnTo>
                    <a:pt x="46" y="420"/>
                  </a:lnTo>
                  <a:lnTo>
                    <a:pt x="13" y="426"/>
                  </a:lnTo>
                  <a:lnTo>
                    <a:pt x="15" y="454"/>
                  </a:lnTo>
                  <a:lnTo>
                    <a:pt x="60" y="454"/>
                  </a:lnTo>
                  <a:lnTo>
                    <a:pt x="151" y="454"/>
                  </a:lnTo>
                  <a:lnTo>
                    <a:pt x="105" y="545"/>
                  </a:lnTo>
                  <a:lnTo>
                    <a:pt x="46" y="561"/>
                  </a:lnTo>
                  <a:cubicBezTo>
                    <a:pt x="30" y="571"/>
                    <a:pt x="16" y="588"/>
                    <a:pt x="10" y="603"/>
                  </a:cubicBezTo>
                  <a:cubicBezTo>
                    <a:pt x="4" y="618"/>
                    <a:pt x="0" y="639"/>
                    <a:pt x="7" y="654"/>
                  </a:cubicBezTo>
                  <a:lnTo>
                    <a:pt x="49" y="693"/>
                  </a:lnTo>
                  <a:lnTo>
                    <a:pt x="46" y="753"/>
                  </a:lnTo>
                  <a:lnTo>
                    <a:pt x="76" y="762"/>
                  </a:lnTo>
                  <a:lnTo>
                    <a:pt x="85" y="795"/>
                  </a:lnTo>
                  <a:lnTo>
                    <a:pt x="46" y="792"/>
                  </a:lnTo>
                  <a:lnTo>
                    <a:pt x="16" y="822"/>
                  </a:lnTo>
                  <a:lnTo>
                    <a:pt x="121" y="837"/>
                  </a:lnTo>
                  <a:lnTo>
                    <a:pt x="196" y="801"/>
                  </a:lnTo>
                  <a:lnTo>
                    <a:pt x="166" y="975"/>
                  </a:lnTo>
                  <a:lnTo>
                    <a:pt x="82" y="1068"/>
                  </a:lnTo>
                  <a:cubicBezTo>
                    <a:pt x="65" y="1093"/>
                    <a:pt x="49" y="1116"/>
                    <a:pt x="67" y="1125"/>
                  </a:cubicBezTo>
                  <a:cubicBezTo>
                    <a:pt x="85" y="1134"/>
                    <a:pt x="101" y="1124"/>
                    <a:pt x="118" y="1101"/>
                  </a:cubicBezTo>
                  <a:lnTo>
                    <a:pt x="193" y="957"/>
                  </a:lnTo>
                  <a:lnTo>
                    <a:pt x="241" y="862"/>
                  </a:lnTo>
                  <a:lnTo>
                    <a:pt x="287" y="862"/>
                  </a:lnTo>
                  <a:lnTo>
                    <a:pt x="295" y="816"/>
                  </a:lnTo>
                  <a:lnTo>
                    <a:pt x="256" y="792"/>
                  </a:lnTo>
                  <a:lnTo>
                    <a:pt x="250" y="732"/>
                  </a:lnTo>
                  <a:lnTo>
                    <a:pt x="287" y="726"/>
                  </a:lnTo>
                  <a:lnTo>
                    <a:pt x="287" y="771"/>
                  </a:lnTo>
                  <a:lnTo>
                    <a:pt x="400" y="696"/>
                  </a:lnTo>
                  <a:cubicBezTo>
                    <a:pt x="454" y="684"/>
                    <a:pt x="550" y="687"/>
                    <a:pt x="610" y="696"/>
                  </a:cubicBezTo>
                  <a:cubicBezTo>
                    <a:pt x="670" y="705"/>
                    <a:pt x="728" y="734"/>
                    <a:pt x="763" y="753"/>
                  </a:cubicBezTo>
                  <a:cubicBezTo>
                    <a:pt x="798" y="772"/>
                    <a:pt x="801" y="784"/>
                    <a:pt x="820" y="810"/>
                  </a:cubicBezTo>
                  <a:lnTo>
                    <a:pt x="877" y="908"/>
                  </a:lnTo>
                  <a:lnTo>
                    <a:pt x="967" y="998"/>
                  </a:lnTo>
                  <a:lnTo>
                    <a:pt x="925" y="906"/>
                  </a:lnTo>
                  <a:cubicBezTo>
                    <a:pt x="930" y="900"/>
                    <a:pt x="904" y="939"/>
                    <a:pt x="997" y="963"/>
                  </a:cubicBezTo>
                  <a:cubicBezTo>
                    <a:pt x="1090" y="987"/>
                    <a:pt x="1170" y="1000"/>
                    <a:pt x="1228" y="1011"/>
                  </a:cubicBezTo>
                  <a:lnTo>
                    <a:pt x="1348" y="1029"/>
                  </a:lnTo>
                  <a:lnTo>
                    <a:pt x="1375" y="998"/>
                  </a:lnTo>
                  <a:lnTo>
                    <a:pt x="1300" y="960"/>
                  </a:lnTo>
                  <a:lnTo>
                    <a:pt x="1421" y="953"/>
                  </a:lnTo>
                  <a:lnTo>
                    <a:pt x="1336" y="785"/>
                  </a:lnTo>
                  <a:cubicBezTo>
                    <a:pt x="1307" y="722"/>
                    <a:pt x="1273" y="630"/>
                    <a:pt x="1244" y="575"/>
                  </a:cubicBezTo>
                  <a:cubicBezTo>
                    <a:pt x="1166" y="463"/>
                    <a:pt x="1188" y="486"/>
                    <a:pt x="1162" y="456"/>
                  </a:cubicBezTo>
                  <a:lnTo>
                    <a:pt x="1107" y="383"/>
                  </a:lnTo>
                  <a:lnTo>
                    <a:pt x="1007" y="227"/>
                  </a:lnTo>
                  <a:lnTo>
                    <a:pt x="924" y="154"/>
                  </a:lnTo>
                  <a:lnTo>
                    <a:pt x="860" y="99"/>
                  </a:lnTo>
                  <a:lnTo>
                    <a:pt x="709" y="0"/>
                  </a:lnTo>
                  <a:lnTo>
                    <a:pt x="664" y="0"/>
                  </a:lnTo>
                  <a:lnTo>
                    <a:pt x="730" y="81"/>
                  </a:lnTo>
                  <a:lnTo>
                    <a:pt x="695" y="91"/>
                  </a:lnTo>
                  <a:lnTo>
                    <a:pt x="634" y="24"/>
                  </a:lnTo>
                  <a:lnTo>
                    <a:pt x="520" y="15"/>
                  </a:lnTo>
                  <a:lnTo>
                    <a:pt x="493" y="51"/>
                  </a:lnTo>
                  <a:lnTo>
                    <a:pt x="469" y="93"/>
                  </a:lnTo>
                  <a:lnTo>
                    <a:pt x="436" y="153"/>
                  </a:lnTo>
                  <a:lnTo>
                    <a:pt x="430" y="189"/>
                  </a:lnTo>
                  <a:lnTo>
                    <a:pt x="706" y="186"/>
                  </a:lnTo>
                  <a:lnTo>
                    <a:pt x="712" y="234"/>
                  </a:lnTo>
                  <a:lnTo>
                    <a:pt x="628" y="291"/>
                  </a:lnTo>
                  <a:lnTo>
                    <a:pt x="634" y="342"/>
                  </a:lnTo>
                  <a:lnTo>
                    <a:pt x="574" y="399"/>
                  </a:lnTo>
                  <a:lnTo>
                    <a:pt x="565" y="363"/>
                  </a:lnTo>
                  <a:lnTo>
                    <a:pt x="505" y="366"/>
                  </a:lnTo>
                  <a:cubicBezTo>
                    <a:pt x="481" y="359"/>
                    <a:pt x="448" y="339"/>
                    <a:pt x="423" y="318"/>
                  </a:cubicBezTo>
                  <a:lnTo>
                    <a:pt x="355" y="243"/>
                  </a:lnTo>
                  <a:lnTo>
                    <a:pt x="283" y="234"/>
                  </a:lnTo>
                  <a:lnTo>
                    <a:pt x="287" y="31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0" name="Freeform 101"/>
            <p:cNvSpPr>
              <a:spLocks/>
            </p:cNvSpPr>
            <p:nvPr userDrawn="1"/>
          </p:nvSpPr>
          <p:spPr bwMode="ltGray">
            <a:xfrm>
              <a:off x="4408" y="1097"/>
              <a:ext cx="209" cy="188"/>
            </a:xfrm>
            <a:custGeom>
              <a:avLst/>
              <a:gdLst/>
              <a:ahLst/>
              <a:cxnLst>
                <a:cxn ang="0">
                  <a:pos x="18" y="177"/>
                </a:cxn>
                <a:cxn ang="0">
                  <a:pos x="0" y="201"/>
                </a:cxn>
                <a:cxn ang="0">
                  <a:pos x="78" y="210"/>
                </a:cxn>
                <a:cxn ang="0">
                  <a:pos x="132" y="204"/>
                </a:cxn>
                <a:cxn ang="0">
                  <a:pos x="147" y="183"/>
                </a:cxn>
                <a:cxn ang="0">
                  <a:pos x="153" y="111"/>
                </a:cxn>
                <a:cxn ang="0">
                  <a:pos x="233" y="82"/>
                </a:cxn>
                <a:cxn ang="0">
                  <a:pos x="159" y="0"/>
                </a:cxn>
                <a:cxn ang="0">
                  <a:pos x="165" y="48"/>
                </a:cxn>
                <a:cxn ang="0">
                  <a:pos x="123" y="57"/>
                </a:cxn>
                <a:cxn ang="0">
                  <a:pos x="117" y="87"/>
                </a:cxn>
                <a:cxn ang="0">
                  <a:pos x="54" y="78"/>
                </a:cxn>
                <a:cxn ang="0">
                  <a:pos x="57" y="159"/>
                </a:cxn>
                <a:cxn ang="0">
                  <a:pos x="18" y="177"/>
                </a:cxn>
              </a:cxnLst>
              <a:rect l="0" t="0" r="r" b="b"/>
              <a:pathLst>
                <a:path w="233" h="210">
                  <a:moveTo>
                    <a:pt x="18" y="177"/>
                  </a:moveTo>
                  <a:lnTo>
                    <a:pt x="0" y="201"/>
                  </a:lnTo>
                  <a:lnTo>
                    <a:pt x="78" y="210"/>
                  </a:lnTo>
                  <a:lnTo>
                    <a:pt x="132" y="204"/>
                  </a:lnTo>
                  <a:lnTo>
                    <a:pt x="147" y="183"/>
                  </a:lnTo>
                  <a:lnTo>
                    <a:pt x="153" y="111"/>
                  </a:lnTo>
                  <a:lnTo>
                    <a:pt x="233" y="82"/>
                  </a:lnTo>
                  <a:lnTo>
                    <a:pt x="159" y="0"/>
                  </a:lnTo>
                  <a:lnTo>
                    <a:pt x="165" y="48"/>
                  </a:lnTo>
                  <a:lnTo>
                    <a:pt x="123" y="57"/>
                  </a:lnTo>
                  <a:lnTo>
                    <a:pt x="117" y="87"/>
                  </a:lnTo>
                  <a:cubicBezTo>
                    <a:pt x="78" y="99"/>
                    <a:pt x="61" y="65"/>
                    <a:pt x="54" y="78"/>
                  </a:cubicBezTo>
                  <a:lnTo>
                    <a:pt x="57" y="159"/>
                  </a:lnTo>
                  <a:lnTo>
                    <a:pt x="18" y="17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1" name="Freeform 102"/>
            <p:cNvSpPr>
              <a:spLocks/>
            </p:cNvSpPr>
            <p:nvPr userDrawn="1"/>
          </p:nvSpPr>
          <p:spPr bwMode="ltGray">
            <a:xfrm>
              <a:off x="4043" y="1045"/>
              <a:ext cx="451" cy="347"/>
            </a:xfrm>
            <a:custGeom>
              <a:avLst/>
              <a:gdLst/>
              <a:ahLst/>
              <a:cxnLst>
                <a:cxn ang="0">
                  <a:pos x="97" y="367"/>
                </a:cxn>
                <a:cxn ang="0">
                  <a:pos x="142" y="367"/>
                </a:cxn>
                <a:cxn ang="0">
                  <a:pos x="231" y="337"/>
                </a:cxn>
                <a:cxn ang="0">
                  <a:pos x="261" y="337"/>
                </a:cxn>
                <a:cxn ang="0">
                  <a:pos x="303" y="340"/>
                </a:cxn>
                <a:cxn ang="0">
                  <a:pos x="324" y="367"/>
                </a:cxn>
                <a:cxn ang="0">
                  <a:pos x="324" y="322"/>
                </a:cxn>
                <a:cxn ang="0">
                  <a:pos x="369" y="276"/>
                </a:cxn>
                <a:cxn ang="0">
                  <a:pos x="414" y="276"/>
                </a:cxn>
                <a:cxn ang="0">
                  <a:pos x="324" y="231"/>
                </a:cxn>
                <a:cxn ang="0">
                  <a:pos x="291" y="277"/>
                </a:cxn>
                <a:cxn ang="0">
                  <a:pos x="188" y="276"/>
                </a:cxn>
                <a:cxn ang="0">
                  <a:pos x="233" y="231"/>
                </a:cxn>
                <a:cxn ang="0">
                  <a:pos x="233" y="185"/>
                </a:cxn>
                <a:cxn ang="0">
                  <a:pos x="278" y="185"/>
                </a:cxn>
                <a:cxn ang="0">
                  <a:pos x="321" y="163"/>
                </a:cxn>
                <a:cxn ang="0">
                  <a:pos x="393" y="202"/>
                </a:cxn>
                <a:cxn ang="0">
                  <a:pos x="438" y="160"/>
                </a:cxn>
                <a:cxn ang="0">
                  <a:pos x="462" y="106"/>
                </a:cxn>
                <a:cxn ang="0">
                  <a:pos x="456" y="82"/>
                </a:cxn>
                <a:cxn ang="0">
                  <a:pos x="504" y="67"/>
                </a:cxn>
                <a:cxn ang="0">
                  <a:pos x="501" y="34"/>
                </a:cxn>
                <a:cxn ang="0">
                  <a:pos x="465" y="10"/>
                </a:cxn>
                <a:cxn ang="0">
                  <a:pos x="354" y="10"/>
                </a:cxn>
                <a:cxn ang="0">
                  <a:pos x="222" y="73"/>
                </a:cxn>
                <a:cxn ang="0">
                  <a:pos x="195" y="103"/>
                </a:cxn>
                <a:cxn ang="0">
                  <a:pos x="147" y="106"/>
                </a:cxn>
                <a:cxn ang="0">
                  <a:pos x="81" y="130"/>
                </a:cxn>
                <a:cxn ang="0">
                  <a:pos x="66" y="148"/>
                </a:cxn>
                <a:cxn ang="0">
                  <a:pos x="52" y="185"/>
                </a:cxn>
                <a:cxn ang="0">
                  <a:pos x="52" y="231"/>
                </a:cxn>
                <a:cxn ang="0">
                  <a:pos x="15" y="241"/>
                </a:cxn>
                <a:cxn ang="0">
                  <a:pos x="15" y="340"/>
                </a:cxn>
                <a:cxn ang="0">
                  <a:pos x="54" y="340"/>
                </a:cxn>
                <a:cxn ang="0">
                  <a:pos x="60" y="298"/>
                </a:cxn>
                <a:cxn ang="0">
                  <a:pos x="147" y="301"/>
                </a:cxn>
                <a:cxn ang="0">
                  <a:pos x="132" y="331"/>
                </a:cxn>
                <a:cxn ang="0">
                  <a:pos x="87" y="337"/>
                </a:cxn>
                <a:cxn ang="0">
                  <a:pos x="97" y="367"/>
                </a:cxn>
              </a:cxnLst>
              <a:rect l="0" t="0" r="r" b="b"/>
              <a:pathLst>
                <a:path w="504" h="388">
                  <a:moveTo>
                    <a:pt x="97" y="367"/>
                  </a:moveTo>
                  <a:lnTo>
                    <a:pt x="142" y="367"/>
                  </a:lnTo>
                  <a:cubicBezTo>
                    <a:pt x="164" y="362"/>
                    <a:pt x="180" y="340"/>
                    <a:pt x="231" y="337"/>
                  </a:cubicBezTo>
                  <a:cubicBezTo>
                    <a:pt x="282" y="334"/>
                    <a:pt x="244" y="337"/>
                    <a:pt x="261" y="337"/>
                  </a:cubicBezTo>
                  <a:lnTo>
                    <a:pt x="303" y="340"/>
                  </a:lnTo>
                  <a:lnTo>
                    <a:pt x="324" y="367"/>
                  </a:lnTo>
                  <a:lnTo>
                    <a:pt x="324" y="322"/>
                  </a:lnTo>
                  <a:lnTo>
                    <a:pt x="369" y="276"/>
                  </a:lnTo>
                  <a:lnTo>
                    <a:pt x="414" y="276"/>
                  </a:lnTo>
                  <a:lnTo>
                    <a:pt x="324" y="231"/>
                  </a:lnTo>
                  <a:lnTo>
                    <a:pt x="291" y="277"/>
                  </a:lnTo>
                  <a:lnTo>
                    <a:pt x="188" y="276"/>
                  </a:lnTo>
                  <a:lnTo>
                    <a:pt x="233" y="231"/>
                  </a:lnTo>
                  <a:lnTo>
                    <a:pt x="233" y="185"/>
                  </a:lnTo>
                  <a:lnTo>
                    <a:pt x="278" y="185"/>
                  </a:lnTo>
                  <a:lnTo>
                    <a:pt x="321" y="163"/>
                  </a:lnTo>
                  <a:lnTo>
                    <a:pt x="393" y="202"/>
                  </a:lnTo>
                  <a:lnTo>
                    <a:pt x="438" y="160"/>
                  </a:lnTo>
                  <a:lnTo>
                    <a:pt x="462" y="106"/>
                  </a:lnTo>
                  <a:lnTo>
                    <a:pt x="456" y="82"/>
                  </a:lnTo>
                  <a:lnTo>
                    <a:pt x="504" y="67"/>
                  </a:lnTo>
                  <a:lnTo>
                    <a:pt x="501" y="34"/>
                  </a:lnTo>
                  <a:lnTo>
                    <a:pt x="465" y="10"/>
                  </a:lnTo>
                  <a:cubicBezTo>
                    <a:pt x="441" y="6"/>
                    <a:pt x="394" y="0"/>
                    <a:pt x="354" y="10"/>
                  </a:cubicBezTo>
                  <a:cubicBezTo>
                    <a:pt x="306" y="13"/>
                    <a:pt x="248" y="56"/>
                    <a:pt x="222" y="73"/>
                  </a:cubicBezTo>
                  <a:lnTo>
                    <a:pt x="195" y="103"/>
                  </a:lnTo>
                  <a:lnTo>
                    <a:pt x="147" y="106"/>
                  </a:lnTo>
                  <a:lnTo>
                    <a:pt x="81" y="130"/>
                  </a:lnTo>
                  <a:cubicBezTo>
                    <a:pt x="68" y="137"/>
                    <a:pt x="71" y="139"/>
                    <a:pt x="66" y="148"/>
                  </a:cubicBezTo>
                  <a:cubicBezTo>
                    <a:pt x="61" y="157"/>
                    <a:pt x="54" y="171"/>
                    <a:pt x="52" y="185"/>
                  </a:cubicBezTo>
                  <a:cubicBezTo>
                    <a:pt x="38" y="210"/>
                    <a:pt x="58" y="222"/>
                    <a:pt x="52" y="231"/>
                  </a:cubicBezTo>
                  <a:lnTo>
                    <a:pt x="15" y="241"/>
                  </a:lnTo>
                  <a:cubicBezTo>
                    <a:pt x="9" y="259"/>
                    <a:pt x="0" y="292"/>
                    <a:pt x="15" y="340"/>
                  </a:cubicBezTo>
                  <a:cubicBezTo>
                    <a:pt x="30" y="388"/>
                    <a:pt x="46" y="347"/>
                    <a:pt x="54" y="340"/>
                  </a:cubicBezTo>
                  <a:lnTo>
                    <a:pt x="60" y="298"/>
                  </a:lnTo>
                  <a:lnTo>
                    <a:pt x="147" y="301"/>
                  </a:lnTo>
                  <a:lnTo>
                    <a:pt x="132" y="331"/>
                  </a:lnTo>
                  <a:lnTo>
                    <a:pt x="87" y="337"/>
                  </a:lnTo>
                  <a:lnTo>
                    <a:pt x="97" y="36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2" name="Freeform 103"/>
            <p:cNvSpPr>
              <a:spLocks/>
            </p:cNvSpPr>
            <p:nvPr userDrawn="1"/>
          </p:nvSpPr>
          <p:spPr bwMode="ltGray">
            <a:xfrm>
              <a:off x="4118" y="960"/>
              <a:ext cx="174" cy="156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33" y="135"/>
                </a:cxn>
                <a:cxn ang="0">
                  <a:pos x="105" y="132"/>
                </a:cxn>
                <a:cxn ang="0">
                  <a:pos x="138" y="93"/>
                </a:cxn>
                <a:cxn ang="0">
                  <a:pos x="141" y="69"/>
                </a:cxn>
                <a:cxn ang="0">
                  <a:pos x="194" y="54"/>
                </a:cxn>
                <a:cxn ang="0">
                  <a:pos x="168" y="27"/>
                </a:cxn>
                <a:cxn ang="0">
                  <a:pos x="135" y="30"/>
                </a:cxn>
                <a:cxn ang="0">
                  <a:pos x="99" y="0"/>
                </a:cxn>
                <a:cxn ang="0">
                  <a:pos x="72" y="33"/>
                </a:cxn>
                <a:cxn ang="0">
                  <a:pos x="0" y="87"/>
                </a:cxn>
                <a:cxn ang="0">
                  <a:pos x="0" y="174"/>
                </a:cxn>
              </a:cxnLst>
              <a:rect l="0" t="0" r="r" b="b"/>
              <a:pathLst>
                <a:path w="194" h="174">
                  <a:moveTo>
                    <a:pt x="0" y="174"/>
                  </a:moveTo>
                  <a:lnTo>
                    <a:pt x="33" y="135"/>
                  </a:lnTo>
                  <a:lnTo>
                    <a:pt x="105" y="132"/>
                  </a:lnTo>
                  <a:lnTo>
                    <a:pt x="138" y="93"/>
                  </a:lnTo>
                  <a:lnTo>
                    <a:pt x="141" y="69"/>
                  </a:lnTo>
                  <a:lnTo>
                    <a:pt x="194" y="54"/>
                  </a:lnTo>
                  <a:lnTo>
                    <a:pt x="168" y="27"/>
                  </a:lnTo>
                  <a:lnTo>
                    <a:pt x="135" y="30"/>
                  </a:lnTo>
                  <a:lnTo>
                    <a:pt x="99" y="0"/>
                  </a:lnTo>
                  <a:lnTo>
                    <a:pt x="72" y="33"/>
                  </a:lnTo>
                  <a:lnTo>
                    <a:pt x="0" y="87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3" name="Freeform 104"/>
            <p:cNvSpPr>
              <a:spLocks/>
            </p:cNvSpPr>
            <p:nvPr userDrawn="1"/>
          </p:nvSpPr>
          <p:spPr bwMode="ltGray">
            <a:xfrm>
              <a:off x="2789" y="967"/>
              <a:ext cx="1460" cy="1789"/>
            </a:xfrm>
            <a:custGeom>
              <a:avLst/>
              <a:gdLst/>
              <a:ahLst/>
              <a:cxnLst>
                <a:cxn ang="0">
                  <a:pos x="1061" y="9"/>
                </a:cxn>
                <a:cxn ang="0">
                  <a:pos x="868" y="82"/>
                </a:cxn>
                <a:cxn ang="0">
                  <a:pos x="558" y="275"/>
                </a:cxn>
                <a:cxn ang="0">
                  <a:pos x="266" y="604"/>
                </a:cxn>
                <a:cxn ang="0">
                  <a:pos x="110" y="896"/>
                </a:cxn>
                <a:cxn ang="0">
                  <a:pos x="10" y="1271"/>
                </a:cxn>
                <a:cxn ang="0">
                  <a:pos x="19" y="1655"/>
                </a:cxn>
                <a:cxn ang="0">
                  <a:pos x="73" y="1786"/>
                </a:cxn>
                <a:cxn ang="0">
                  <a:pos x="145" y="1849"/>
                </a:cxn>
                <a:cxn ang="0">
                  <a:pos x="190" y="1996"/>
                </a:cxn>
                <a:cxn ang="0">
                  <a:pos x="214" y="1927"/>
                </a:cxn>
                <a:cxn ang="0">
                  <a:pos x="250" y="1819"/>
                </a:cxn>
                <a:cxn ang="0">
                  <a:pos x="277" y="1630"/>
                </a:cxn>
                <a:cxn ang="0">
                  <a:pos x="379" y="1525"/>
                </a:cxn>
                <a:cxn ang="0">
                  <a:pos x="385" y="1621"/>
                </a:cxn>
                <a:cxn ang="0">
                  <a:pos x="394" y="1696"/>
                </a:cxn>
                <a:cxn ang="0">
                  <a:pos x="352" y="1834"/>
                </a:cxn>
                <a:cxn ang="0">
                  <a:pos x="475" y="1609"/>
                </a:cxn>
                <a:cxn ang="0">
                  <a:pos x="526" y="1504"/>
                </a:cxn>
                <a:cxn ang="0">
                  <a:pos x="754" y="1507"/>
                </a:cxn>
                <a:cxn ang="0">
                  <a:pos x="823" y="1462"/>
                </a:cxn>
                <a:cxn ang="0">
                  <a:pos x="799" y="1549"/>
                </a:cxn>
                <a:cxn ang="0">
                  <a:pos x="868" y="1633"/>
                </a:cxn>
                <a:cxn ang="0">
                  <a:pos x="922" y="1462"/>
                </a:cxn>
                <a:cxn ang="0">
                  <a:pos x="763" y="1357"/>
                </a:cxn>
                <a:cxn ang="0">
                  <a:pos x="652" y="1288"/>
                </a:cxn>
                <a:cxn ang="0">
                  <a:pos x="670" y="1225"/>
                </a:cxn>
                <a:cxn ang="0">
                  <a:pos x="769" y="1180"/>
                </a:cxn>
                <a:cxn ang="0">
                  <a:pos x="958" y="1105"/>
                </a:cxn>
                <a:cxn ang="0">
                  <a:pos x="1042" y="1155"/>
                </a:cxn>
                <a:cxn ang="0">
                  <a:pos x="1147" y="1156"/>
                </a:cxn>
                <a:cxn ang="0">
                  <a:pos x="1261" y="1153"/>
                </a:cxn>
                <a:cxn ang="0">
                  <a:pos x="1147" y="1492"/>
                </a:cxn>
                <a:cxn ang="0">
                  <a:pos x="1261" y="1411"/>
                </a:cxn>
                <a:cxn ang="0">
                  <a:pos x="1279" y="1294"/>
                </a:cxn>
                <a:cxn ang="0">
                  <a:pos x="1384" y="1219"/>
                </a:cxn>
                <a:cxn ang="0">
                  <a:pos x="1420" y="1135"/>
                </a:cxn>
                <a:cxn ang="0">
                  <a:pos x="1552" y="1120"/>
                </a:cxn>
                <a:cxn ang="0">
                  <a:pos x="1618" y="1042"/>
                </a:cxn>
                <a:cxn ang="0">
                  <a:pos x="1555" y="1036"/>
                </a:cxn>
                <a:cxn ang="0">
                  <a:pos x="1483" y="958"/>
                </a:cxn>
                <a:cxn ang="0">
                  <a:pos x="1330" y="889"/>
                </a:cxn>
                <a:cxn ang="0">
                  <a:pos x="1177" y="913"/>
                </a:cxn>
                <a:cxn ang="0">
                  <a:pos x="1033" y="748"/>
                </a:cxn>
                <a:cxn ang="0">
                  <a:pos x="970" y="724"/>
                </a:cxn>
                <a:cxn ang="0">
                  <a:pos x="1039" y="676"/>
                </a:cxn>
                <a:cxn ang="0">
                  <a:pos x="979" y="631"/>
                </a:cxn>
                <a:cxn ang="0">
                  <a:pos x="913" y="592"/>
                </a:cxn>
                <a:cxn ang="0">
                  <a:pos x="861" y="520"/>
                </a:cxn>
                <a:cxn ang="0">
                  <a:pos x="868" y="445"/>
                </a:cxn>
                <a:cxn ang="0">
                  <a:pos x="994" y="481"/>
                </a:cxn>
                <a:cxn ang="0">
                  <a:pos x="913" y="436"/>
                </a:cxn>
                <a:cxn ang="0">
                  <a:pos x="919" y="391"/>
                </a:cxn>
                <a:cxn ang="0">
                  <a:pos x="1033" y="334"/>
                </a:cxn>
                <a:cxn ang="0">
                  <a:pos x="1048" y="277"/>
                </a:cxn>
                <a:cxn ang="0">
                  <a:pos x="1129" y="247"/>
                </a:cxn>
                <a:cxn ang="0">
                  <a:pos x="1174" y="136"/>
                </a:cxn>
                <a:cxn ang="0">
                  <a:pos x="1180" y="13"/>
                </a:cxn>
              </a:cxnLst>
              <a:rect l="0" t="0" r="r" b="b"/>
              <a:pathLst>
                <a:path w="1630" h="1996">
                  <a:moveTo>
                    <a:pt x="1125" y="0"/>
                  </a:moveTo>
                  <a:lnTo>
                    <a:pt x="1061" y="9"/>
                  </a:lnTo>
                  <a:lnTo>
                    <a:pt x="952" y="52"/>
                  </a:lnTo>
                  <a:lnTo>
                    <a:pt x="868" y="82"/>
                  </a:lnTo>
                  <a:lnTo>
                    <a:pt x="768" y="137"/>
                  </a:lnTo>
                  <a:lnTo>
                    <a:pt x="558" y="275"/>
                  </a:lnTo>
                  <a:lnTo>
                    <a:pt x="403" y="430"/>
                  </a:lnTo>
                  <a:lnTo>
                    <a:pt x="266" y="604"/>
                  </a:lnTo>
                  <a:cubicBezTo>
                    <a:pt x="226" y="660"/>
                    <a:pt x="189" y="720"/>
                    <a:pt x="163" y="769"/>
                  </a:cubicBezTo>
                  <a:cubicBezTo>
                    <a:pt x="135" y="828"/>
                    <a:pt x="129" y="844"/>
                    <a:pt x="110" y="896"/>
                  </a:cubicBezTo>
                  <a:lnTo>
                    <a:pt x="46" y="1079"/>
                  </a:lnTo>
                  <a:lnTo>
                    <a:pt x="10" y="1271"/>
                  </a:lnTo>
                  <a:lnTo>
                    <a:pt x="0" y="1445"/>
                  </a:lnTo>
                  <a:lnTo>
                    <a:pt x="19" y="1655"/>
                  </a:lnTo>
                  <a:lnTo>
                    <a:pt x="58" y="1735"/>
                  </a:lnTo>
                  <a:lnTo>
                    <a:pt x="73" y="1786"/>
                  </a:lnTo>
                  <a:lnTo>
                    <a:pt x="103" y="1777"/>
                  </a:lnTo>
                  <a:lnTo>
                    <a:pt x="145" y="1849"/>
                  </a:lnTo>
                  <a:lnTo>
                    <a:pt x="157" y="1957"/>
                  </a:lnTo>
                  <a:lnTo>
                    <a:pt x="190" y="1996"/>
                  </a:lnTo>
                  <a:lnTo>
                    <a:pt x="247" y="1993"/>
                  </a:lnTo>
                  <a:lnTo>
                    <a:pt x="214" y="1927"/>
                  </a:lnTo>
                  <a:lnTo>
                    <a:pt x="199" y="1834"/>
                  </a:lnTo>
                  <a:lnTo>
                    <a:pt x="250" y="1819"/>
                  </a:lnTo>
                  <a:lnTo>
                    <a:pt x="253" y="1705"/>
                  </a:lnTo>
                  <a:lnTo>
                    <a:pt x="277" y="1630"/>
                  </a:lnTo>
                  <a:lnTo>
                    <a:pt x="286" y="1591"/>
                  </a:lnTo>
                  <a:lnTo>
                    <a:pt x="379" y="1525"/>
                  </a:lnTo>
                  <a:lnTo>
                    <a:pt x="325" y="1627"/>
                  </a:lnTo>
                  <a:lnTo>
                    <a:pt x="385" y="1621"/>
                  </a:lnTo>
                  <a:lnTo>
                    <a:pt x="358" y="1666"/>
                  </a:lnTo>
                  <a:cubicBezTo>
                    <a:pt x="359" y="1678"/>
                    <a:pt x="395" y="1678"/>
                    <a:pt x="394" y="1696"/>
                  </a:cubicBezTo>
                  <a:cubicBezTo>
                    <a:pt x="393" y="1714"/>
                    <a:pt x="359" y="1754"/>
                    <a:pt x="352" y="1777"/>
                  </a:cubicBezTo>
                  <a:cubicBezTo>
                    <a:pt x="345" y="1800"/>
                    <a:pt x="330" y="1841"/>
                    <a:pt x="352" y="1834"/>
                  </a:cubicBezTo>
                  <a:cubicBezTo>
                    <a:pt x="374" y="1827"/>
                    <a:pt x="464" y="1769"/>
                    <a:pt x="484" y="1732"/>
                  </a:cubicBezTo>
                  <a:lnTo>
                    <a:pt x="475" y="1609"/>
                  </a:lnTo>
                  <a:lnTo>
                    <a:pt x="517" y="1558"/>
                  </a:lnTo>
                  <a:lnTo>
                    <a:pt x="526" y="1504"/>
                  </a:lnTo>
                  <a:lnTo>
                    <a:pt x="568" y="1570"/>
                  </a:lnTo>
                  <a:lnTo>
                    <a:pt x="754" y="1507"/>
                  </a:lnTo>
                  <a:lnTo>
                    <a:pt x="748" y="1438"/>
                  </a:lnTo>
                  <a:lnTo>
                    <a:pt x="823" y="1462"/>
                  </a:lnTo>
                  <a:lnTo>
                    <a:pt x="844" y="1513"/>
                  </a:lnTo>
                  <a:lnTo>
                    <a:pt x="799" y="1549"/>
                  </a:lnTo>
                  <a:cubicBezTo>
                    <a:pt x="793" y="1567"/>
                    <a:pt x="793" y="1585"/>
                    <a:pt x="808" y="1624"/>
                  </a:cubicBezTo>
                  <a:cubicBezTo>
                    <a:pt x="823" y="1663"/>
                    <a:pt x="859" y="1649"/>
                    <a:pt x="868" y="1633"/>
                  </a:cubicBezTo>
                  <a:lnTo>
                    <a:pt x="865" y="1528"/>
                  </a:lnTo>
                  <a:lnTo>
                    <a:pt x="922" y="1462"/>
                  </a:lnTo>
                  <a:lnTo>
                    <a:pt x="826" y="1417"/>
                  </a:lnTo>
                  <a:lnTo>
                    <a:pt x="763" y="1357"/>
                  </a:lnTo>
                  <a:lnTo>
                    <a:pt x="742" y="1300"/>
                  </a:lnTo>
                  <a:lnTo>
                    <a:pt x="652" y="1288"/>
                  </a:lnTo>
                  <a:lnTo>
                    <a:pt x="664" y="1255"/>
                  </a:lnTo>
                  <a:lnTo>
                    <a:pt x="670" y="1225"/>
                  </a:lnTo>
                  <a:lnTo>
                    <a:pt x="733" y="1222"/>
                  </a:lnTo>
                  <a:lnTo>
                    <a:pt x="769" y="1180"/>
                  </a:lnTo>
                  <a:lnTo>
                    <a:pt x="835" y="1090"/>
                  </a:lnTo>
                  <a:lnTo>
                    <a:pt x="958" y="1105"/>
                  </a:lnTo>
                  <a:lnTo>
                    <a:pt x="991" y="1153"/>
                  </a:lnTo>
                  <a:lnTo>
                    <a:pt x="1042" y="1155"/>
                  </a:lnTo>
                  <a:lnTo>
                    <a:pt x="1105" y="1090"/>
                  </a:lnTo>
                  <a:lnTo>
                    <a:pt x="1147" y="1156"/>
                  </a:lnTo>
                  <a:lnTo>
                    <a:pt x="1216" y="1132"/>
                  </a:lnTo>
                  <a:lnTo>
                    <a:pt x="1261" y="1153"/>
                  </a:lnTo>
                  <a:lnTo>
                    <a:pt x="1147" y="1360"/>
                  </a:lnTo>
                  <a:lnTo>
                    <a:pt x="1147" y="1492"/>
                  </a:lnTo>
                  <a:lnTo>
                    <a:pt x="1189" y="1492"/>
                  </a:lnTo>
                  <a:lnTo>
                    <a:pt x="1261" y="1411"/>
                  </a:lnTo>
                  <a:lnTo>
                    <a:pt x="1258" y="1327"/>
                  </a:lnTo>
                  <a:lnTo>
                    <a:pt x="1279" y="1294"/>
                  </a:lnTo>
                  <a:lnTo>
                    <a:pt x="1294" y="1243"/>
                  </a:lnTo>
                  <a:lnTo>
                    <a:pt x="1384" y="1219"/>
                  </a:lnTo>
                  <a:lnTo>
                    <a:pt x="1372" y="1162"/>
                  </a:lnTo>
                  <a:lnTo>
                    <a:pt x="1420" y="1135"/>
                  </a:lnTo>
                  <a:lnTo>
                    <a:pt x="1459" y="1117"/>
                  </a:lnTo>
                  <a:lnTo>
                    <a:pt x="1552" y="1120"/>
                  </a:lnTo>
                  <a:lnTo>
                    <a:pt x="1591" y="1063"/>
                  </a:lnTo>
                  <a:lnTo>
                    <a:pt x="1618" y="1042"/>
                  </a:lnTo>
                  <a:lnTo>
                    <a:pt x="1630" y="1024"/>
                  </a:lnTo>
                  <a:lnTo>
                    <a:pt x="1555" y="1036"/>
                  </a:lnTo>
                  <a:lnTo>
                    <a:pt x="1555" y="985"/>
                  </a:lnTo>
                  <a:lnTo>
                    <a:pt x="1483" y="958"/>
                  </a:lnTo>
                  <a:lnTo>
                    <a:pt x="1459" y="985"/>
                  </a:lnTo>
                  <a:lnTo>
                    <a:pt x="1330" y="889"/>
                  </a:lnTo>
                  <a:lnTo>
                    <a:pt x="1276" y="931"/>
                  </a:lnTo>
                  <a:lnTo>
                    <a:pt x="1177" y="913"/>
                  </a:lnTo>
                  <a:lnTo>
                    <a:pt x="1186" y="841"/>
                  </a:lnTo>
                  <a:lnTo>
                    <a:pt x="1033" y="748"/>
                  </a:lnTo>
                  <a:lnTo>
                    <a:pt x="970" y="763"/>
                  </a:lnTo>
                  <a:lnTo>
                    <a:pt x="970" y="724"/>
                  </a:lnTo>
                  <a:lnTo>
                    <a:pt x="1003" y="685"/>
                  </a:lnTo>
                  <a:lnTo>
                    <a:pt x="1039" y="676"/>
                  </a:lnTo>
                  <a:lnTo>
                    <a:pt x="1006" y="619"/>
                  </a:lnTo>
                  <a:lnTo>
                    <a:pt x="979" y="631"/>
                  </a:lnTo>
                  <a:lnTo>
                    <a:pt x="979" y="574"/>
                  </a:lnTo>
                  <a:lnTo>
                    <a:pt x="913" y="592"/>
                  </a:lnTo>
                  <a:lnTo>
                    <a:pt x="904" y="514"/>
                  </a:lnTo>
                  <a:lnTo>
                    <a:pt x="861" y="520"/>
                  </a:lnTo>
                  <a:lnTo>
                    <a:pt x="816" y="430"/>
                  </a:lnTo>
                  <a:lnTo>
                    <a:pt x="868" y="445"/>
                  </a:lnTo>
                  <a:lnTo>
                    <a:pt x="910" y="484"/>
                  </a:lnTo>
                  <a:lnTo>
                    <a:pt x="994" y="481"/>
                  </a:lnTo>
                  <a:lnTo>
                    <a:pt x="967" y="433"/>
                  </a:lnTo>
                  <a:lnTo>
                    <a:pt x="913" y="436"/>
                  </a:lnTo>
                  <a:lnTo>
                    <a:pt x="877" y="400"/>
                  </a:lnTo>
                  <a:lnTo>
                    <a:pt x="919" y="391"/>
                  </a:lnTo>
                  <a:lnTo>
                    <a:pt x="970" y="397"/>
                  </a:lnTo>
                  <a:lnTo>
                    <a:pt x="1033" y="334"/>
                  </a:lnTo>
                  <a:lnTo>
                    <a:pt x="1000" y="289"/>
                  </a:lnTo>
                  <a:lnTo>
                    <a:pt x="1048" y="277"/>
                  </a:lnTo>
                  <a:lnTo>
                    <a:pt x="1144" y="283"/>
                  </a:lnTo>
                  <a:lnTo>
                    <a:pt x="1129" y="247"/>
                  </a:lnTo>
                  <a:lnTo>
                    <a:pt x="1171" y="205"/>
                  </a:lnTo>
                  <a:lnTo>
                    <a:pt x="1174" y="136"/>
                  </a:lnTo>
                  <a:lnTo>
                    <a:pt x="1222" y="46"/>
                  </a:lnTo>
                  <a:lnTo>
                    <a:pt x="1180" y="13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4" name="Freeform 105"/>
            <p:cNvSpPr>
              <a:spLocks/>
            </p:cNvSpPr>
            <p:nvPr userDrawn="1"/>
          </p:nvSpPr>
          <p:spPr bwMode="ltGray">
            <a:xfrm>
              <a:off x="3747" y="3265"/>
              <a:ext cx="400" cy="295"/>
            </a:xfrm>
            <a:custGeom>
              <a:avLst/>
              <a:gdLst/>
              <a:ahLst/>
              <a:cxnLst>
                <a:cxn ang="0">
                  <a:pos x="0" y="162"/>
                </a:cxn>
                <a:cxn ang="0">
                  <a:pos x="0" y="258"/>
                </a:cxn>
                <a:cxn ang="0">
                  <a:pos x="109" y="295"/>
                </a:cxn>
                <a:cxn ang="0">
                  <a:pos x="183" y="309"/>
                </a:cxn>
                <a:cxn ang="0">
                  <a:pos x="240" y="318"/>
                </a:cxn>
                <a:cxn ang="0">
                  <a:pos x="318" y="327"/>
                </a:cxn>
                <a:cxn ang="0">
                  <a:pos x="414" y="324"/>
                </a:cxn>
                <a:cxn ang="0">
                  <a:pos x="427" y="295"/>
                </a:cxn>
                <a:cxn ang="0">
                  <a:pos x="382" y="250"/>
                </a:cxn>
                <a:cxn ang="0">
                  <a:pos x="382" y="204"/>
                </a:cxn>
                <a:cxn ang="0">
                  <a:pos x="309" y="159"/>
                </a:cxn>
                <a:cxn ang="0">
                  <a:pos x="315" y="90"/>
                </a:cxn>
                <a:cxn ang="0">
                  <a:pos x="255" y="57"/>
                </a:cxn>
                <a:cxn ang="0">
                  <a:pos x="246" y="114"/>
                </a:cxn>
                <a:cxn ang="0">
                  <a:pos x="204" y="84"/>
                </a:cxn>
                <a:cxn ang="0">
                  <a:pos x="168" y="99"/>
                </a:cxn>
                <a:cxn ang="0">
                  <a:pos x="180" y="48"/>
                </a:cxn>
                <a:cxn ang="0">
                  <a:pos x="111" y="36"/>
                </a:cxn>
                <a:cxn ang="0">
                  <a:pos x="109" y="114"/>
                </a:cxn>
                <a:cxn ang="0">
                  <a:pos x="144" y="186"/>
                </a:cxn>
                <a:cxn ang="0">
                  <a:pos x="75" y="195"/>
                </a:cxn>
                <a:cxn ang="0">
                  <a:pos x="36" y="162"/>
                </a:cxn>
                <a:cxn ang="0">
                  <a:pos x="0" y="162"/>
                </a:cxn>
              </a:cxnLst>
              <a:rect l="0" t="0" r="r" b="b"/>
              <a:pathLst>
                <a:path w="446" h="329">
                  <a:moveTo>
                    <a:pt x="0" y="162"/>
                  </a:moveTo>
                  <a:lnTo>
                    <a:pt x="0" y="258"/>
                  </a:lnTo>
                  <a:lnTo>
                    <a:pt x="109" y="295"/>
                  </a:lnTo>
                  <a:lnTo>
                    <a:pt x="183" y="309"/>
                  </a:lnTo>
                  <a:lnTo>
                    <a:pt x="240" y="318"/>
                  </a:lnTo>
                  <a:lnTo>
                    <a:pt x="318" y="327"/>
                  </a:lnTo>
                  <a:lnTo>
                    <a:pt x="414" y="324"/>
                  </a:lnTo>
                  <a:cubicBezTo>
                    <a:pt x="432" y="319"/>
                    <a:pt x="446" y="329"/>
                    <a:pt x="427" y="295"/>
                  </a:cubicBezTo>
                  <a:cubicBezTo>
                    <a:pt x="408" y="261"/>
                    <a:pt x="389" y="265"/>
                    <a:pt x="382" y="250"/>
                  </a:cubicBezTo>
                  <a:lnTo>
                    <a:pt x="382" y="204"/>
                  </a:lnTo>
                  <a:lnTo>
                    <a:pt x="309" y="159"/>
                  </a:lnTo>
                  <a:cubicBezTo>
                    <a:pt x="298" y="140"/>
                    <a:pt x="333" y="144"/>
                    <a:pt x="315" y="90"/>
                  </a:cubicBezTo>
                  <a:cubicBezTo>
                    <a:pt x="297" y="36"/>
                    <a:pt x="266" y="53"/>
                    <a:pt x="255" y="57"/>
                  </a:cubicBezTo>
                  <a:lnTo>
                    <a:pt x="246" y="114"/>
                  </a:lnTo>
                  <a:lnTo>
                    <a:pt x="204" y="84"/>
                  </a:lnTo>
                  <a:lnTo>
                    <a:pt x="168" y="99"/>
                  </a:lnTo>
                  <a:lnTo>
                    <a:pt x="180" y="48"/>
                  </a:lnTo>
                  <a:cubicBezTo>
                    <a:pt x="171" y="38"/>
                    <a:pt x="135" y="0"/>
                    <a:pt x="111" y="36"/>
                  </a:cubicBezTo>
                  <a:cubicBezTo>
                    <a:pt x="87" y="72"/>
                    <a:pt x="104" y="89"/>
                    <a:pt x="109" y="114"/>
                  </a:cubicBezTo>
                  <a:lnTo>
                    <a:pt x="144" y="186"/>
                  </a:lnTo>
                  <a:lnTo>
                    <a:pt x="75" y="195"/>
                  </a:lnTo>
                  <a:lnTo>
                    <a:pt x="36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5" name="Freeform 106"/>
            <p:cNvSpPr>
              <a:spLocks/>
            </p:cNvSpPr>
            <p:nvPr userDrawn="1"/>
          </p:nvSpPr>
          <p:spPr bwMode="ltGray">
            <a:xfrm>
              <a:off x="3653" y="3182"/>
              <a:ext cx="395" cy="131"/>
            </a:xfrm>
            <a:custGeom>
              <a:avLst/>
              <a:gdLst/>
              <a:ahLst/>
              <a:cxnLst>
                <a:cxn ang="0">
                  <a:pos x="6" y="78"/>
                </a:cxn>
                <a:cxn ang="0">
                  <a:pos x="60" y="141"/>
                </a:cxn>
                <a:cxn ang="0">
                  <a:pos x="169" y="110"/>
                </a:cxn>
                <a:cxn ang="0">
                  <a:pos x="216" y="66"/>
                </a:cxn>
                <a:cxn ang="0">
                  <a:pos x="260" y="110"/>
                </a:cxn>
                <a:cxn ang="0">
                  <a:pos x="303" y="99"/>
                </a:cxn>
                <a:cxn ang="0">
                  <a:pos x="351" y="110"/>
                </a:cxn>
                <a:cxn ang="0">
                  <a:pos x="351" y="64"/>
                </a:cxn>
                <a:cxn ang="0">
                  <a:pos x="384" y="30"/>
                </a:cxn>
                <a:cxn ang="0">
                  <a:pos x="402" y="60"/>
                </a:cxn>
                <a:cxn ang="0">
                  <a:pos x="429" y="18"/>
                </a:cxn>
                <a:cxn ang="0">
                  <a:pos x="378" y="0"/>
                </a:cxn>
                <a:cxn ang="0">
                  <a:pos x="305" y="64"/>
                </a:cxn>
                <a:cxn ang="0">
                  <a:pos x="237" y="12"/>
                </a:cxn>
                <a:cxn ang="0">
                  <a:pos x="192" y="54"/>
                </a:cxn>
                <a:cxn ang="0">
                  <a:pos x="144" y="75"/>
                </a:cxn>
                <a:cxn ang="0">
                  <a:pos x="129" y="84"/>
                </a:cxn>
                <a:cxn ang="0">
                  <a:pos x="108" y="78"/>
                </a:cxn>
                <a:cxn ang="0">
                  <a:pos x="60" y="54"/>
                </a:cxn>
                <a:cxn ang="0">
                  <a:pos x="6" y="78"/>
                </a:cxn>
              </a:cxnLst>
              <a:rect l="0" t="0" r="r" b="b"/>
              <a:pathLst>
                <a:path w="441" h="146">
                  <a:moveTo>
                    <a:pt x="6" y="78"/>
                  </a:moveTo>
                  <a:cubicBezTo>
                    <a:pt x="0" y="90"/>
                    <a:pt x="33" y="136"/>
                    <a:pt x="60" y="141"/>
                  </a:cubicBezTo>
                  <a:cubicBezTo>
                    <a:pt x="87" y="146"/>
                    <a:pt x="143" y="123"/>
                    <a:pt x="169" y="110"/>
                  </a:cubicBezTo>
                  <a:lnTo>
                    <a:pt x="216" y="66"/>
                  </a:lnTo>
                  <a:lnTo>
                    <a:pt x="260" y="110"/>
                  </a:lnTo>
                  <a:lnTo>
                    <a:pt x="303" y="99"/>
                  </a:lnTo>
                  <a:lnTo>
                    <a:pt x="351" y="110"/>
                  </a:lnTo>
                  <a:lnTo>
                    <a:pt x="351" y="64"/>
                  </a:lnTo>
                  <a:lnTo>
                    <a:pt x="384" y="30"/>
                  </a:lnTo>
                  <a:cubicBezTo>
                    <a:pt x="392" y="29"/>
                    <a:pt x="363" y="66"/>
                    <a:pt x="402" y="60"/>
                  </a:cubicBezTo>
                  <a:cubicBezTo>
                    <a:pt x="441" y="54"/>
                    <a:pt x="433" y="28"/>
                    <a:pt x="429" y="18"/>
                  </a:cubicBezTo>
                  <a:lnTo>
                    <a:pt x="378" y="0"/>
                  </a:lnTo>
                  <a:lnTo>
                    <a:pt x="305" y="64"/>
                  </a:lnTo>
                  <a:lnTo>
                    <a:pt x="237" y="12"/>
                  </a:lnTo>
                  <a:lnTo>
                    <a:pt x="192" y="54"/>
                  </a:lnTo>
                  <a:lnTo>
                    <a:pt x="144" y="75"/>
                  </a:lnTo>
                  <a:lnTo>
                    <a:pt x="129" y="84"/>
                  </a:lnTo>
                  <a:lnTo>
                    <a:pt x="108" y="78"/>
                  </a:lnTo>
                  <a:cubicBezTo>
                    <a:pt x="97" y="73"/>
                    <a:pt x="99" y="60"/>
                    <a:pt x="60" y="54"/>
                  </a:cubicBezTo>
                  <a:cubicBezTo>
                    <a:pt x="21" y="48"/>
                    <a:pt x="17" y="73"/>
                    <a:pt x="6" y="7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6" name="Freeform 107"/>
            <p:cNvSpPr>
              <a:spLocks/>
            </p:cNvSpPr>
            <p:nvPr userDrawn="1"/>
          </p:nvSpPr>
          <p:spPr bwMode="ltGray">
            <a:xfrm>
              <a:off x="2944" y="2778"/>
              <a:ext cx="134" cy="1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63"/>
                </a:cxn>
                <a:cxn ang="0">
                  <a:pos x="45" y="120"/>
                </a:cxn>
                <a:cxn ang="0">
                  <a:pos x="90" y="186"/>
                </a:cxn>
                <a:cxn ang="0">
                  <a:pos x="123" y="198"/>
                </a:cxn>
                <a:cxn ang="0">
                  <a:pos x="150" y="162"/>
                </a:cxn>
                <a:cxn ang="0">
                  <a:pos x="114" y="162"/>
                </a:cxn>
                <a:cxn ang="0">
                  <a:pos x="111" y="102"/>
                </a:cxn>
                <a:cxn ang="0">
                  <a:pos x="78" y="84"/>
                </a:cxn>
                <a:cxn ang="0">
                  <a:pos x="99" y="21"/>
                </a:cxn>
                <a:cxn ang="0">
                  <a:pos x="48" y="36"/>
                </a:cxn>
                <a:cxn ang="0">
                  <a:pos x="0" y="0"/>
                </a:cxn>
              </a:cxnLst>
              <a:rect l="0" t="0" r="r" b="b"/>
              <a:pathLst>
                <a:path w="150" h="198">
                  <a:moveTo>
                    <a:pt x="0" y="0"/>
                  </a:moveTo>
                  <a:lnTo>
                    <a:pt x="15" y="63"/>
                  </a:lnTo>
                  <a:lnTo>
                    <a:pt x="45" y="120"/>
                  </a:lnTo>
                  <a:lnTo>
                    <a:pt x="90" y="186"/>
                  </a:lnTo>
                  <a:lnTo>
                    <a:pt x="123" y="198"/>
                  </a:lnTo>
                  <a:lnTo>
                    <a:pt x="150" y="162"/>
                  </a:lnTo>
                  <a:lnTo>
                    <a:pt x="114" y="162"/>
                  </a:lnTo>
                  <a:lnTo>
                    <a:pt x="111" y="102"/>
                  </a:lnTo>
                  <a:lnTo>
                    <a:pt x="78" y="84"/>
                  </a:lnTo>
                  <a:lnTo>
                    <a:pt x="99" y="21"/>
                  </a:lnTo>
                  <a:lnTo>
                    <a:pt x="48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7" name="Freeform 108"/>
            <p:cNvSpPr>
              <a:spLocks/>
            </p:cNvSpPr>
            <p:nvPr userDrawn="1"/>
          </p:nvSpPr>
          <p:spPr bwMode="ltGray">
            <a:xfrm>
              <a:off x="3074" y="2696"/>
              <a:ext cx="80" cy="26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9" y="78"/>
                </a:cxn>
                <a:cxn ang="0">
                  <a:pos x="2" y="111"/>
                </a:cxn>
                <a:cxn ang="0">
                  <a:pos x="0" y="157"/>
                </a:cxn>
                <a:cxn ang="0">
                  <a:pos x="35" y="162"/>
                </a:cxn>
                <a:cxn ang="0">
                  <a:pos x="45" y="202"/>
                </a:cxn>
                <a:cxn ang="0">
                  <a:pos x="17" y="231"/>
                </a:cxn>
                <a:cxn ang="0">
                  <a:pos x="65" y="291"/>
                </a:cxn>
                <a:cxn ang="0">
                  <a:pos x="90" y="293"/>
                </a:cxn>
                <a:cxn ang="0">
                  <a:pos x="62" y="261"/>
                </a:cxn>
                <a:cxn ang="0">
                  <a:pos x="71" y="177"/>
                </a:cxn>
                <a:cxn ang="0">
                  <a:pos x="45" y="157"/>
                </a:cxn>
                <a:cxn ang="0">
                  <a:pos x="29" y="129"/>
                </a:cxn>
                <a:cxn ang="0">
                  <a:pos x="56" y="93"/>
                </a:cxn>
                <a:cxn ang="0">
                  <a:pos x="90" y="66"/>
                </a:cxn>
                <a:cxn ang="0">
                  <a:pos x="56" y="0"/>
                </a:cxn>
              </a:cxnLst>
              <a:rect l="0" t="0" r="r" b="b"/>
              <a:pathLst>
                <a:path w="90" h="293">
                  <a:moveTo>
                    <a:pt x="56" y="0"/>
                  </a:moveTo>
                  <a:lnTo>
                    <a:pt x="29" y="78"/>
                  </a:lnTo>
                  <a:lnTo>
                    <a:pt x="2" y="111"/>
                  </a:lnTo>
                  <a:lnTo>
                    <a:pt x="0" y="157"/>
                  </a:lnTo>
                  <a:lnTo>
                    <a:pt x="35" y="162"/>
                  </a:lnTo>
                  <a:lnTo>
                    <a:pt x="45" y="202"/>
                  </a:lnTo>
                  <a:lnTo>
                    <a:pt x="17" y="231"/>
                  </a:lnTo>
                  <a:lnTo>
                    <a:pt x="65" y="291"/>
                  </a:lnTo>
                  <a:lnTo>
                    <a:pt x="90" y="293"/>
                  </a:lnTo>
                  <a:lnTo>
                    <a:pt x="62" y="261"/>
                  </a:lnTo>
                  <a:lnTo>
                    <a:pt x="71" y="177"/>
                  </a:lnTo>
                  <a:lnTo>
                    <a:pt x="45" y="157"/>
                  </a:lnTo>
                  <a:lnTo>
                    <a:pt x="29" y="129"/>
                  </a:lnTo>
                  <a:lnTo>
                    <a:pt x="56" y="93"/>
                  </a:lnTo>
                  <a:lnTo>
                    <a:pt x="90" y="6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8" name="Freeform 109"/>
            <p:cNvSpPr>
              <a:spLocks/>
            </p:cNvSpPr>
            <p:nvPr userDrawn="1"/>
          </p:nvSpPr>
          <p:spPr bwMode="ltGray">
            <a:xfrm>
              <a:off x="3194" y="2490"/>
              <a:ext cx="258" cy="224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12" y="213"/>
                </a:cxn>
                <a:cxn ang="0">
                  <a:pos x="66" y="216"/>
                </a:cxn>
                <a:cxn ang="0">
                  <a:pos x="69" y="180"/>
                </a:cxn>
                <a:cxn ang="0">
                  <a:pos x="156" y="147"/>
                </a:cxn>
                <a:cxn ang="0">
                  <a:pos x="183" y="161"/>
                </a:cxn>
                <a:cxn ang="0">
                  <a:pos x="171" y="15"/>
                </a:cxn>
                <a:cxn ang="0">
                  <a:pos x="228" y="0"/>
                </a:cxn>
                <a:cxn ang="0">
                  <a:pos x="288" y="45"/>
                </a:cxn>
                <a:cxn ang="0">
                  <a:pos x="246" y="39"/>
                </a:cxn>
                <a:cxn ang="0">
                  <a:pos x="219" y="63"/>
                </a:cxn>
                <a:cxn ang="0">
                  <a:pos x="243" y="150"/>
                </a:cxn>
                <a:cxn ang="0">
                  <a:pos x="183" y="206"/>
                </a:cxn>
                <a:cxn ang="0">
                  <a:pos x="0" y="249"/>
                </a:cxn>
              </a:cxnLst>
              <a:rect l="0" t="0" r="r" b="b"/>
              <a:pathLst>
                <a:path w="288" h="249">
                  <a:moveTo>
                    <a:pt x="0" y="249"/>
                  </a:moveTo>
                  <a:lnTo>
                    <a:pt x="12" y="213"/>
                  </a:lnTo>
                  <a:lnTo>
                    <a:pt x="66" y="216"/>
                  </a:lnTo>
                  <a:lnTo>
                    <a:pt x="69" y="180"/>
                  </a:lnTo>
                  <a:lnTo>
                    <a:pt x="156" y="147"/>
                  </a:lnTo>
                  <a:lnTo>
                    <a:pt x="183" y="161"/>
                  </a:lnTo>
                  <a:lnTo>
                    <a:pt x="171" y="15"/>
                  </a:lnTo>
                  <a:lnTo>
                    <a:pt x="228" y="0"/>
                  </a:lnTo>
                  <a:lnTo>
                    <a:pt x="288" y="45"/>
                  </a:lnTo>
                  <a:lnTo>
                    <a:pt x="246" y="39"/>
                  </a:lnTo>
                  <a:lnTo>
                    <a:pt x="219" y="63"/>
                  </a:lnTo>
                  <a:lnTo>
                    <a:pt x="243" y="150"/>
                  </a:lnTo>
                  <a:lnTo>
                    <a:pt x="183" y="206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9" name="AutoShape 110"/>
            <p:cNvSpPr>
              <a:spLocks noChangeArrowheads="1"/>
            </p:cNvSpPr>
            <p:nvPr userDrawn="1"/>
          </p:nvSpPr>
          <p:spPr bwMode="ltGray">
            <a:xfrm rot="-32400000">
              <a:off x="3561" y="1130"/>
              <a:ext cx="812" cy="610"/>
            </a:xfrm>
            <a:custGeom>
              <a:avLst/>
              <a:gdLst>
                <a:gd name="G0" fmla="+- 1492 0 0"/>
                <a:gd name="G1" fmla="+- 21600 0 1492"/>
                <a:gd name="G2" fmla="+- 21600 0 1492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92" y="10800"/>
                  </a:moveTo>
                  <a:cubicBezTo>
                    <a:pt x="1492" y="15941"/>
                    <a:pt x="5659" y="20108"/>
                    <a:pt x="10800" y="20108"/>
                  </a:cubicBezTo>
                  <a:cubicBezTo>
                    <a:pt x="15941" y="20108"/>
                    <a:pt x="20108" y="15941"/>
                    <a:pt x="20108" y="10800"/>
                  </a:cubicBezTo>
                  <a:cubicBezTo>
                    <a:pt x="20108" y="5659"/>
                    <a:pt x="15941" y="1492"/>
                    <a:pt x="10800" y="1492"/>
                  </a:cubicBezTo>
                  <a:cubicBezTo>
                    <a:pt x="5659" y="1492"/>
                    <a:pt x="1492" y="5659"/>
                    <a:pt x="1492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pic>
        <p:nvPicPr>
          <p:cNvPr id="30" name="Picture 77" descr="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44"/>
          <a:stretch>
            <a:fillRect/>
          </a:stretch>
        </p:blipFill>
        <p:spPr bwMode="ltGray">
          <a:xfrm>
            <a:off x="0" y="0"/>
            <a:ext cx="205105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78"/>
          <p:cNvSpPr>
            <a:spLocks noChangeArrowheads="1"/>
          </p:cNvSpPr>
          <p:nvPr userDrawn="1"/>
        </p:nvSpPr>
        <p:spPr bwMode="invGray">
          <a:xfrm>
            <a:off x="11113" y="5229225"/>
            <a:ext cx="9132887" cy="1628775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2" name="Text Box 64"/>
          <p:cNvSpPr txBox="1">
            <a:spLocks noChangeArrowheads="1"/>
          </p:cNvSpPr>
          <p:nvPr/>
        </p:nvSpPr>
        <p:spPr bwMode="auto">
          <a:xfrm>
            <a:off x="457200" y="44958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chemeClr val="tx2"/>
                </a:solidFill>
                <a:latin typeface="Verdana" pitchFamily="34" charset="0"/>
              </a:rPr>
              <a:t>LOGO</a:t>
            </a:r>
          </a:p>
        </p:txBody>
      </p:sp>
      <p:grpSp>
        <p:nvGrpSpPr>
          <p:cNvPr id="33" name="Group 79"/>
          <p:cNvGrpSpPr>
            <a:grpSpLocks/>
          </p:cNvGrpSpPr>
          <p:nvPr userDrawn="1"/>
        </p:nvGrpSpPr>
        <p:grpSpPr bwMode="auto">
          <a:xfrm>
            <a:off x="0" y="1588"/>
            <a:ext cx="9148763" cy="6856412"/>
            <a:chOff x="-3" y="0"/>
            <a:chExt cx="5763" cy="4319"/>
          </a:xfrm>
        </p:grpSpPr>
        <p:sp>
          <p:nvSpPr>
            <p:cNvPr id="34" name="AutoShape 80"/>
            <p:cNvSpPr>
              <a:spLocks noChangeArrowheads="1"/>
            </p:cNvSpPr>
            <p:nvPr userDrawn="1"/>
          </p:nvSpPr>
          <p:spPr bwMode="white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35" name="Freeform 81"/>
            <p:cNvSpPr>
              <a:spLocks/>
            </p:cNvSpPr>
            <p:nvPr userDrawn="1"/>
          </p:nvSpPr>
          <p:spPr bwMode="white">
            <a:xfrm>
              <a:off x="0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36" name="Freeform 82"/>
            <p:cNvSpPr>
              <a:spLocks/>
            </p:cNvSpPr>
            <p:nvPr userDrawn="1"/>
          </p:nvSpPr>
          <p:spPr bwMode="white">
            <a:xfrm rot="-5408600">
              <a:off x="-50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37" name="Freeform 83"/>
            <p:cNvSpPr>
              <a:spLocks/>
            </p:cNvSpPr>
            <p:nvPr userDrawn="1"/>
          </p:nvSpPr>
          <p:spPr bwMode="white">
            <a:xfrm rot="10769190">
              <a:off x="5519" y="4031"/>
              <a:ext cx="232" cy="287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38" name="Freeform 84"/>
            <p:cNvSpPr>
              <a:spLocks/>
            </p:cNvSpPr>
            <p:nvPr userDrawn="1"/>
          </p:nvSpPr>
          <p:spPr bwMode="white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068513" y="5246688"/>
            <a:ext cx="6934200" cy="609600"/>
          </a:xfrm>
        </p:spPr>
        <p:txBody>
          <a:bodyPr/>
          <a:lstStyle>
            <a:lvl1pPr algn="l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286000"/>
            <a:ext cx="63246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3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xit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7985B-2CE4-47F8-AC8C-99BD6C4D4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2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350838"/>
            <a:ext cx="1866900" cy="56975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350838"/>
            <a:ext cx="5448300" cy="56975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9EB13-B9E9-48BB-8CF7-28674202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5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E1FA3-DFE1-4364-8FE8-F29CB621B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51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F7B00-DDF7-4603-BE6C-81069D92C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4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095375"/>
            <a:ext cx="3657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095375"/>
            <a:ext cx="3657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947B7-4ACD-4BD2-AB76-84958DA6E7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72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B56A9-06AE-498D-A779-2D97C25B48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04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00D2A-E8F8-47F9-BAC3-B7832CF31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85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661FD-5DD7-41D8-AC44-BECFBB6D1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83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25F92-8DC2-4BB0-8279-7447691312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2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35626-F6A9-47BC-8A00-11CC055E1B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630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Rectangle 77"/>
          <p:cNvSpPr>
            <a:spLocks noChangeArrowheads="1"/>
          </p:cNvSpPr>
          <p:nvPr/>
        </p:nvSpPr>
        <p:spPr bwMode="invGray">
          <a:xfrm>
            <a:off x="44450" y="55563"/>
            <a:ext cx="9088438" cy="9255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2051" name="Picture 78" descr="이미지"/>
          <p:cNvPicPr>
            <a:picLocks noChangeAspect="1" noChangeArrowheads="1"/>
          </p:cNvPicPr>
          <p:nvPr/>
        </p:nvPicPr>
        <p:blipFill>
          <a:blip r:embed="rId1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9" r="935" b="9456"/>
          <a:stretch>
            <a:fillRect/>
          </a:stretch>
        </p:blipFill>
        <p:spPr bwMode="auto">
          <a:xfrm>
            <a:off x="0" y="0"/>
            <a:ext cx="11874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3" name="Rectangle 79" descr="좁은 수평선"/>
          <p:cNvSpPr>
            <a:spLocks noChangeArrowheads="1"/>
          </p:cNvSpPr>
          <p:nvPr/>
        </p:nvSpPr>
        <p:spPr bwMode="ltGray">
          <a:xfrm>
            <a:off x="11113" y="981075"/>
            <a:ext cx="1187450" cy="5891213"/>
          </a:xfrm>
          <a:prstGeom prst="rect">
            <a:avLst/>
          </a:prstGeom>
          <a:pattFill prst="narHorz">
            <a:fgClr>
              <a:schemeClr val="bg1"/>
            </a:fgClr>
            <a:bgClr>
              <a:srgbClr val="000000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2053" name="Group 80"/>
          <p:cNvGrpSpPr>
            <a:grpSpLocks/>
          </p:cNvGrpSpPr>
          <p:nvPr/>
        </p:nvGrpSpPr>
        <p:grpSpPr bwMode="auto">
          <a:xfrm>
            <a:off x="0" y="0"/>
            <a:ext cx="9148763" cy="6856413"/>
            <a:chOff x="-3" y="0"/>
            <a:chExt cx="5763" cy="4319"/>
          </a:xfrm>
        </p:grpSpPr>
        <p:sp>
          <p:nvSpPr>
            <p:cNvPr id="1105" name="AutoShape 81"/>
            <p:cNvSpPr>
              <a:spLocks noChangeArrowheads="1"/>
            </p:cNvSpPr>
            <p:nvPr userDrawn="1"/>
          </p:nvSpPr>
          <p:spPr bwMode="white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06" name="Freeform 82"/>
            <p:cNvSpPr>
              <a:spLocks/>
            </p:cNvSpPr>
            <p:nvPr userDrawn="1"/>
          </p:nvSpPr>
          <p:spPr bwMode="white">
            <a:xfrm>
              <a:off x="0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07" name="Freeform 83"/>
            <p:cNvSpPr>
              <a:spLocks/>
            </p:cNvSpPr>
            <p:nvPr userDrawn="1"/>
          </p:nvSpPr>
          <p:spPr bwMode="white">
            <a:xfrm rot="-5408600">
              <a:off x="-50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08" name="Freeform 84"/>
            <p:cNvSpPr>
              <a:spLocks/>
            </p:cNvSpPr>
            <p:nvPr userDrawn="1"/>
          </p:nvSpPr>
          <p:spPr bwMode="white">
            <a:xfrm rot="10769190">
              <a:off x="5519" y="4031"/>
              <a:ext cx="232" cy="287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09" name="Freeform 85"/>
            <p:cNvSpPr>
              <a:spLocks/>
            </p:cNvSpPr>
            <p:nvPr userDrawn="1"/>
          </p:nvSpPr>
          <p:spPr bwMode="white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095375"/>
            <a:ext cx="7467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629400" y="64770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770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A97CC1E5-F5C9-45B8-867B-41020759E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7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371600" y="350838"/>
            <a:ext cx="7467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10" name="Line 86"/>
          <p:cNvSpPr>
            <a:spLocks noChangeShapeType="1"/>
          </p:cNvSpPr>
          <p:nvPr/>
        </p:nvSpPr>
        <p:spPr bwMode="auto">
          <a:xfrm>
            <a:off x="1187450" y="6453188"/>
            <a:ext cx="748823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2209800"/>
            <a:ext cx="6477000" cy="1143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th-TH" sz="5400" b="1" smtClean="0"/>
              <a:t>หน่วยที่ </a:t>
            </a:r>
            <a:r>
              <a:rPr lang="en-US" sz="4000" b="1" smtClean="0"/>
              <a:t>1</a:t>
            </a:r>
            <a:endParaRPr lang="en-US" sz="5400" b="1" smtClean="0"/>
          </a:p>
          <a:p>
            <a:pPr eaLnBrk="1" hangingPunct="1">
              <a:lnSpc>
                <a:spcPct val="80000"/>
              </a:lnSpc>
            </a:pPr>
            <a:r>
              <a:rPr lang="th-TH" sz="5400" b="1" smtClean="0"/>
              <a:t>ความรู้เบื้องต้นเกี่ยวกับการบัญชี</a:t>
            </a:r>
            <a:endParaRPr lang="en-US" sz="5400" b="1" smtClean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th-TH" dirty="0" smtClean="0">
                <a:solidFill>
                  <a:schemeClr val="tx2">
                    <a:lumMod val="75000"/>
                  </a:schemeClr>
                </a:solidFill>
              </a:rPr>
              <a:t>นาตยา  แสงวันลอย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1295400" y="2209800"/>
            <a:ext cx="7848600" cy="1306513"/>
            <a:chOff x="1104" y="1200"/>
            <a:chExt cx="3792" cy="823"/>
          </a:xfrm>
        </p:grpSpPr>
        <p:sp>
          <p:nvSpPr>
            <p:cNvPr id="69636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2302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86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2306" name="Text Box 8"/>
            <p:cNvSpPr txBox="1">
              <a:spLocks noChangeArrowheads="1"/>
            </p:cNvSpPr>
            <p:nvPr/>
          </p:nvSpPr>
          <p:spPr bwMode="gray">
            <a:xfrm>
              <a:off x="1920" y="1356"/>
              <a:ext cx="29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th-TH">
                <a:solidFill>
                  <a:srgbClr val="000000"/>
                </a:solidFill>
              </a:endParaRPr>
            </a:p>
          </p:txBody>
        </p:sp>
      </p:grpSp>
      <p:grpSp>
        <p:nvGrpSpPr>
          <p:cNvPr id="12292" name="Group 9"/>
          <p:cNvGrpSpPr>
            <a:grpSpLocks/>
          </p:cNvGrpSpPr>
          <p:nvPr/>
        </p:nvGrpSpPr>
        <p:grpSpPr bwMode="auto">
          <a:xfrm>
            <a:off x="1295400" y="4191000"/>
            <a:ext cx="7315200" cy="1306513"/>
            <a:chOff x="1104" y="2109"/>
            <a:chExt cx="3504" cy="823"/>
          </a:xfrm>
        </p:grpSpPr>
        <p:sp>
          <p:nvSpPr>
            <p:cNvPr id="69642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2298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580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299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2300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>
                <a:solidFill>
                  <a:srgbClr val="000000"/>
                </a:solidFill>
              </a:endParaRPr>
            </a:p>
          </p:txBody>
        </p:sp>
      </p:grpSp>
      <p:sp>
        <p:nvSpPr>
          <p:cNvPr id="24" name="Rectangle 2"/>
          <p:cNvSpPr txBox="1">
            <a:spLocks noChangeArrowheads="1"/>
          </p:cNvSpPr>
          <p:nvPr/>
        </p:nvSpPr>
        <p:spPr bwMode="black">
          <a:xfrm>
            <a:off x="12954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295400"/>
            <a:ext cx="6477000" cy="715963"/>
          </a:xfrm>
        </p:spPr>
        <p:txBody>
          <a:bodyPr/>
          <a:lstStyle/>
          <a:p>
            <a:pPr eaLnBrk="1" hangingPunct="1"/>
            <a:r>
              <a:rPr lang="th-TH" sz="480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ความหมายของสินทรัพย์ (</a:t>
            </a:r>
            <a:r>
              <a:rPr lang="en-US" sz="480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Assets)</a:t>
            </a:r>
            <a:endParaRPr lang="th-TH" sz="4800" smtClean="0">
              <a:solidFill>
                <a:srgbClr val="FFC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295" name="Rectangle 1"/>
          <p:cNvSpPr>
            <a:spLocks noChangeArrowheads="1"/>
          </p:cNvSpPr>
          <p:nvPr/>
        </p:nvSpPr>
        <p:spPr bwMode="auto">
          <a:xfrm>
            <a:off x="2819400" y="2286000"/>
            <a:ext cx="5562600" cy="12001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FF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แม่บทการบัญชี 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หมายถึง  ทรัพยากรที่อยู่ในการควบคุมของ</a:t>
            </a:r>
          </a:p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กิจการ ทรัพยากรดังกล่าวเป็นผลของเหตุการณ์ในอดีตซึ่งกิจการคาดว่าจะได้รับประโยชน์เชิงเศรษฐกิจจากทรัพยากรนั้นในอนาคต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endParaRPr lang="en-US" sz="2800" b="1">
              <a:solidFill>
                <a:srgbClr val="000000"/>
              </a:solidFill>
              <a:ea typeface="Times New Roman" pitchFamily="18" charset="0"/>
              <a:cs typeface="Angsana New" pitchFamily="18" charset="-34"/>
            </a:endParaRPr>
          </a:p>
        </p:txBody>
      </p:sp>
      <p:sp>
        <p:nvSpPr>
          <p:cNvPr id="12296" name="Rectangle 2"/>
          <p:cNvSpPr>
            <a:spLocks noChangeArrowheads="1"/>
          </p:cNvSpPr>
          <p:nvPr/>
        </p:nvSpPr>
        <p:spPr bwMode="auto">
          <a:xfrm>
            <a:off x="2743200" y="4276725"/>
            <a:ext cx="5715000" cy="12001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FF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นิยามศัพท์บัญชี 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หมายถึง  สิทธิและทรัพยากรที่กิจการมีอยู่</a:t>
            </a:r>
          </a:p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ซึ่งเกิดจากการประกอบการ  สามารถแสดงค่าเป็นตัวเงินได้</a:t>
            </a:r>
          </a:p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และจะให้ประโยชน์ในอนาคต</a:t>
            </a:r>
            <a:endParaRPr lang="th-TH" sz="2800" b="1">
              <a:solidFill>
                <a:srgbClr val="000000"/>
              </a:solidFill>
              <a:ea typeface="Times New Roman" pitchFamily="18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grpSp>
        <p:nvGrpSpPr>
          <p:cNvPr id="13315" name="Group 41"/>
          <p:cNvGrpSpPr>
            <a:grpSpLocks/>
          </p:cNvGrpSpPr>
          <p:nvPr/>
        </p:nvGrpSpPr>
        <p:grpSpPr bwMode="auto">
          <a:xfrm>
            <a:off x="1493838" y="2039938"/>
            <a:ext cx="6888162" cy="3165475"/>
            <a:chOff x="941" y="1285"/>
            <a:chExt cx="4339" cy="1994"/>
          </a:xfrm>
        </p:grpSpPr>
        <p:grpSp>
          <p:nvGrpSpPr>
            <p:cNvPr id="13320" name="Group 38"/>
            <p:cNvGrpSpPr>
              <a:grpSpLocks/>
            </p:cNvGrpSpPr>
            <p:nvPr/>
          </p:nvGrpSpPr>
          <p:grpSpPr bwMode="auto">
            <a:xfrm>
              <a:off x="941" y="1285"/>
              <a:ext cx="1363" cy="1994"/>
              <a:chOff x="941" y="1285"/>
              <a:chExt cx="1363" cy="1994"/>
            </a:xfrm>
          </p:grpSpPr>
          <p:sp>
            <p:nvSpPr>
              <p:cNvPr id="13344" name="AutoShape 3"/>
              <p:cNvSpPr>
                <a:spLocks noChangeArrowheads="1"/>
              </p:cNvSpPr>
              <p:nvPr/>
            </p:nvSpPr>
            <p:spPr bwMode="gray">
              <a:xfrm>
                <a:off x="941" y="1479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>
                <a:noFill/>
              </a:ln>
              <a:effectLst>
                <a:prstShdw prst="shdw12">
                  <a:srgbClr val="000000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45" name="AutoShape 4"/>
              <p:cNvSpPr>
                <a:spLocks noChangeArrowheads="1"/>
              </p:cNvSpPr>
              <p:nvPr/>
            </p:nvSpPr>
            <p:spPr bwMode="gray">
              <a:xfrm>
                <a:off x="962" y="1484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46" name="AutoShape 5"/>
              <p:cNvSpPr>
                <a:spLocks noChangeArrowheads="1"/>
              </p:cNvSpPr>
              <p:nvPr/>
            </p:nvSpPr>
            <p:spPr bwMode="gray">
              <a:xfrm>
                <a:off x="973" y="2784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9BCFF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47" name="AutoShape 6"/>
              <p:cNvSpPr>
                <a:spLocks noChangeArrowheads="1"/>
              </p:cNvSpPr>
              <p:nvPr/>
            </p:nvSpPr>
            <p:spPr bwMode="gray">
              <a:xfrm>
                <a:off x="973" y="1498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EE0F7"/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3348" name="Group 7"/>
              <p:cNvGrpSpPr>
                <a:grpSpLocks/>
              </p:cNvGrpSpPr>
              <p:nvPr/>
            </p:nvGrpSpPr>
            <p:grpSpPr bwMode="auto">
              <a:xfrm>
                <a:off x="1410" y="1285"/>
                <a:ext cx="405" cy="405"/>
                <a:chOff x="1289" y="582"/>
                <a:chExt cx="668" cy="668"/>
              </a:xfrm>
            </p:grpSpPr>
            <p:sp>
              <p:nvSpPr>
                <p:cNvPr id="13350" name="Oval 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th-TH"/>
                </a:p>
              </p:txBody>
            </p:sp>
            <p:sp>
              <p:nvSpPr>
                <p:cNvPr id="13351" name="Oval 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  <p:sp>
              <p:nvSpPr>
                <p:cNvPr id="13352" name="Oval 1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  <p:sp>
              <p:nvSpPr>
                <p:cNvPr id="13353" name="Oval 1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  <p:sp>
              <p:nvSpPr>
                <p:cNvPr id="13354" name="Oval 1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</p:grpSp>
          <p:sp>
            <p:nvSpPr>
              <p:cNvPr id="13349" name="Text Box 14"/>
              <p:cNvSpPr txBox="1">
                <a:spLocks noChangeArrowheads="1"/>
              </p:cNvSpPr>
              <p:nvPr/>
            </p:nvSpPr>
            <p:spPr bwMode="gray">
              <a:xfrm>
                <a:off x="989" y="1765"/>
                <a:ext cx="129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endParaRPr lang="th-TH" sz="1400">
                  <a:solidFill>
                    <a:srgbClr val="000000"/>
                  </a:solidFill>
                  <a:latin typeface="Verdana" pitchFamily="34" charset="0"/>
                </a:endParaRPr>
              </a:p>
            </p:txBody>
          </p:sp>
        </p:grpSp>
        <p:grpSp>
          <p:nvGrpSpPr>
            <p:cNvPr id="13321" name="Group 40"/>
            <p:cNvGrpSpPr>
              <a:grpSpLocks/>
            </p:cNvGrpSpPr>
            <p:nvPr/>
          </p:nvGrpSpPr>
          <p:grpSpPr bwMode="auto">
            <a:xfrm>
              <a:off x="3917" y="1285"/>
              <a:ext cx="1363" cy="1994"/>
              <a:chOff x="3917" y="1285"/>
              <a:chExt cx="1363" cy="1994"/>
            </a:xfrm>
          </p:grpSpPr>
          <p:sp>
            <p:nvSpPr>
              <p:cNvPr id="13333" name="AutoShape 15"/>
              <p:cNvSpPr>
                <a:spLocks noChangeArrowheads="1"/>
              </p:cNvSpPr>
              <p:nvPr/>
            </p:nvSpPr>
            <p:spPr bwMode="gray">
              <a:xfrm>
                <a:off x="3917" y="1479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>
                <a:noFill/>
              </a:ln>
              <a:effectLst>
                <a:prstShdw prst="shdw11">
                  <a:srgbClr val="000000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34" name="AutoShape 16"/>
              <p:cNvSpPr>
                <a:spLocks noChangeArrowheads="1"/>
              </p:cNvSpPr>
              <p:nvPr/>
            </p:nvSpPr>
            <p:spPr bwMode="gray">
              <a:xfrm>
                <a:off x="3938" y="1484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35" name="AutoShape 17"/>
              <p:cNvSpPr>
                <a:spLocks noChangeArrowheads="1"/>
              </p:cNvSpPr>
              <p:nvPr/>
            </p:nvSpPr>
            <p:spPr bwMode="gray">
              <a:xfrm>
                <a:off x="3949" y="2784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F2EDA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36" name="AutoShape 18"/>
              <p:cNvSpPr>
                <a:spLocks noChangeArrowheads="1"/>
              </p:cNvSpPr>
              <p:nvPr/>
            </p:nvSpPr>
            <p:spPr bwMode="gray">
              <a:xfrm>
                <a:off x="3949" y="1498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5CC"/>
                  </a:gs>
                  <a:gs pos="100000">
                    <a:srgbClr val="E9E06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grpSp>
            <p:nvGrpSpPr>
              <p:cNvPr id="13337" name="Group 19"/>
              <p:cNvGrpSpPr>
                <a:grpSpLocks/>
              </p:cNvGrpSpPr>
              <p:nvPr/>
            </p:nvGrpSpPr>
            <p:grpSpPr bwMode="auto">
              <a:xfrm>
                <a:off x="4386" y="1285"/>
                <a:ext cx="405" cy="405"/>
                <a:chOff x="1289" y="582"/>
                <a:chExt cx="668" cy="668"/>
              </a:xfrm>
            </p:grpSpPr>
            <p:sp>
              <p:nvSpPr>
                <p:cNvPr id="13339" name="Oval 20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th-TH"/>
                </a:p>
              </p:txBody>
            </p:sp>
            <p:sp>
              <p:nvSpPr>
                <p:cNvPr id="13340" name="Oval 21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  <p:sp>
              <p:nvSpPr>
                <p:cNvPr id="13341" name="Oval 22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  <p:sp>
              <p:nvSpPr>
                <p:cNvPr id="13342" name="Oval 23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  <p:sp>
              <p:nvSpPr>
                <p:cNvPr id="13343" name="Oval 24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th-TH"/>
                </a:p>
              </p:txBody>
            </p:sp>
          </p:grpSp>
          <p:sp>
            <p:nvSpPr>
              <p:cNvPr id="13338" name="Text Box 26"/>
              <p:cNvSpPr txBox="1">
                <a:spLocks noChangeArrowheads="1"/>
              </p:cNvSpPr>
              <p:nvPr/>
            </p:nvSpPr>
            <p:spPr bwMode="gray">
              <a:xfrm>
                <a:off x="3965" y="1765"/>
                <a:ext cx="129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endParaRPr lang="th-TH" sz="1400">
                  <a:solidFill>
                    <a:srgbClr val="000000"/>
                  </a:solidFill>
                  <a:latin typeface="Verdana" pitchFamily="34" charset="0"/>
                </a:endParaRPr>
              </a:p>
            </p:txBody>
          </p:sp>
        </p:grpSp>
        <p:grpSp>
          <p:nvGrpSpPr>
            <p:cNvPr id="13322" name="Group 39"/>
            <p:cNvGrpSpPr>
              <a:grpSpLocks/>
            </p:cNvGrpSpPr>
            <p:nvPr/>
          </p:nvGrpSpPr>
          <p:grpSpPr bwMode="auto">
            <a:xfrm>
              <a:off x="2429" y="1285"/>
              <a:ext cx="1363" cy="1994"/>
              <a:chOff x="2429" y="1285"/>
              <a:chExt cx="1363" cy="1994"/>
            </a:xfrm>
          </p:grpSpPr>
          <p:sp>
            <p:nvSpPr>
              <p:cNvPr id="13323" name="AutoShape 27"/>
              <p:cNvSpPr>
                <a:spLocks noChangeArrowheads="1"/>
              </p:cNvSpPr>
              <p:nvPr/>
            </p:nvSpPr>
            <p:spPr bwMode="gray">
              <a:xfrm>
                <a:off x="2429" y="1479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24" name="AutoShape 28"/>
              <p:cNvSpPr>
                <a:spLocks noChangeArrowheads="1"/>
              </p:cNvSpPr>
              <p:nvPr/>
            </p:nvSpPr>
            <p:spPr bwMode="gray">
              <a:xfrm>
                <a:off x="2450" y="1484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25" name="AutoShape 29"/>
              <p:cNvSpPr>
                <a:spLocks noChangeArrowheads="1"/>
              </p:cNvSpPr>
              <p:nvPr/>
            </p:nvSpPr>
            <p:spPr bwMode="gray">
              <a:xfrm>
                <a:off x="2461" y="2784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B3F2B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26" name="AutoShape 30"/>
              <p:cNvSpPr>
                <a:spLocks noChangeArrowheads="1"/>
              </p:cNvSpPr>
              <p:nvPr/>
            </p:nvSpPr>
            <p:spPr bwMode="gray">
              <a:xfrm>
                <a:off x="2461" y="1498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0F7D4"/>
                  </a:gs>
                  <a:gs pos="100000">
                    <a:srgbClr val="73E77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3327" name="Oval 31"/>
              <p:cNvSpPr>
                <a:spLocks noChangeArrowheads="1"/>
              </p:cNvSpPr>
              <p:nvPr/>
            </p:nvSpPr>
            <p:spPr bwMode="gray">
              <a:xfrm>
                <a:off x="2898" y="1285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th-TH"/>
              </a:p>
            </p:txBody>
          </p:sp>
          <p:sp>
            <p:nvSpPr>
              <p:cNvPr id="13328" name="Oval 32"/>
              <p:cNvSpPr>
                <a:spLocks noChangeArrowheads="1"/>
              </p:cNvSpPr>
              <p:nvPr/>
            </p:nvSpPr>
            <p:spPr bwMode="gray">
              <a:xfrm>
                <a:off x="2902" y="1288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3329" name="Oval 33"/>
              <p:cNvSpPr>
                <a:spLocks noChangeArrowheads="1"/>
              </p:cNvSpPr>
              <p:nvPr/>
            </p:nvSpPr>
            <p:spPr bwMode="gray">
              <a:xfrm>
                <a:off x="2907" y="1290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3330" name="Oval 34"/>
              <p:cNvSpPr>
                <a:spLocks noChangeArrowheads="1"/>
              </p:cNvSpPr>
              <p:nvPr/>
            </p:nvSpPr>
            <p:spPr bwMode="gray">
              <a:xfrm>
                <a:off x="2911" y="1294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3331" name="Oval 35"/>
              <p:cNvSpPr>
                <a:spLocks noChangeArrowheads="1"/>
              </p:cNvSpPr>
              <p:nvPr/>
            </p:nvSpPr>
            <p:spPr bwMode="gray">
              <a:xfrm>
                <a:off x="2933" y="1304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th-TH"/>
              </a:p>
            </p:txBody>
          </p:sp>
          <p:sp>
            <p:nvSpPr>
              <p:cNvPr id="13332" name="Text Box 37"/>
              <p:cNvSpPr txBox="1">
                <a:spLocks noChangeArrowheads="1"/>
              </p:cNvSpPr>
              <p:nvPr/>
            </p:nvSpPr>
            <p:spPr bwMode="gray">
              <a:xfrm>
                <a:off x="2477" y="1765"/>
                <a:ext cx="129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endParaRPr lang="th-TH" sz="1400">
                  <a:solidFill>
                    <a:srgbClr val="000000"/>
                  </a:solidFill>
                  <a:latin typeface="Verdana" pitchFamily="34" charset="0"/>
                </a:endParaRPr>
              </a:p>
            </p:txBody>
          </p:sp>
        </p:grpSp>
      </p:grpSp>
      <p:sp>
        <p:nvSpPr>
          <p:cNvPr id="13316" name="Rectangle 42"/>
          <p:cNvSpPr>
            <a:spLocks noChangeArrowheads="1"/>
          </p:cNvSpPr>
          <p:nvPr/>
        </p:nvSpPr>
        <p:spPr bwMode="auto">
          <a:xfrm>
            <a:off x="1676400" y="2819400"/>
            <a:ext cx="18494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 </a:t>
            </a:r>
          </a:p>
          <a:p>
            <a:r>
              <a:rPr lang="th-TH" sz="4800" b="1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800" b="1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Assets)</a:t>
            </a:r>
            <a:endParaRPr lang="en-US" sz="4800" b="1"/>
          </a:p>
        </p:txBody>
      </p:sp>
      <p:sp>
        <p:nvSpPr>
          <p:cNvPr id="13317" name="Rectangle 43"/>
          <p:cNvSpPr>
            <a:spLocks noChangeArrowheads="1"/>
          </p:cNvSpPr>
          <p:nvPr/>
        </p:nvSpPr>
        <p:spPr bwMode="auto">
          <a:xfrm>
            <a:off x="3962400" y="2895600"/>
            <a:ext cx="18621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40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หนี้สิน </a:t>
            </a:r>
          </a:p>
          <a:p>
            <a:pPr algn="ctr"/>
            <a:r>
              <a:rPr lang="th-TH" sz="40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0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Liabilities)</a:t>
            </a:r>
            <a:endParaRPr lang="en-US" sz="4000" b="1"/>
          </a:p>
        </p:txBody>
      </p:sp>
      <p:sp>
        <p:nvSpPr>
          <p:cNvPr id="13318" name="Rectangle 44"/>
          <p:cNvSpPr>
            <a:spLocks noChangeArrowheads="1"/>
          </p:cNvSpPr>
          <p:nvPr/>
        </p:nvSpPr>
        <p:spPr bwMode="auto">
          <a:xfrm>
            <a:off x="6172200" y="2667000"/>
            <a:ext cx="22860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3200" b="1">
                <a:solidFill>
                  <a:srgbClr val="FF0000"/>
                </a:solidFill>
                <a:latin typeface="AngsanaUPC" pitchFamily="18" charset="-34"/>
              </a:rPr>
              <a:t>ส่วนของเจ้าของ</a:t>
            </a:r>
          </a:p>
          <a:p>
            <a:pPr algn="ctr"/>
            <a:r>
              <a:rPr lang="th-TH" sz="3200" b="1">
                <a:solidFill>
                  <a:srgbClr val="FF0000"/>
                </a:solidFill>
                <a:latin typeface="AngsanaUPC" pitchFamily="18" charset="-34"/>
              </a:rPr>
              <a:t>หรือทุน</a:t>
            </a:r>
            <a:r>
              <a:rPr lang="en-US" sz="3200" b="1">
                <a:solidFill>
                  <a:srgbClr val="FF0000"/>
                </a:solidFill>
              </a:rPr>
              <a:t> </a:t>
            </a:r>
            <a:r>
              <a:rPr lang="th-TH" sz="3200" b="1">
                <a:solidFill>
                  <a:srgbClr val="FF0000"/>
                </a:solidFill>
              </a:rPr>
              <a:t/>
            </a:r>
            <a:br>
              <a:rPr lang="th-TH" sz="3200" b="1">
                <a:solidFill>
                  <a:srgbClr val="FF0000"/>
                </a:solidFill>
              </a:rPr>
            </a:br>
            <a:r>
              <a:rPr lang="en-US" sz="3200" b="1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(Owners’ Equity  </a:t>
            </a:r>
            <a:endParaRPr lang="th-TH" sz="3200" b="1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en-US" sz="3200" b="1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or Proprietorship)</a:t>
            </a:r>
            <a:endParaRPr lang="en-US" sz="3200" b="1">
              <a:solidFill>
                <a:srgbClr val="FF0000"/>
              </a:solidFill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 bwMode="black">
          <a:xfrm>
            <a:off x="1447800" y="2286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1066800"/>
            <a:ext cx="4648200" cy="685800"/>
          </a:xfrm>
        </p:spPr>
        <p:txBody>
          <a:bodyPr/>
          <a:lstStyle/>
          <a:p>
            <a:pPr algn="ctr" eaLnBrk="1" hangingPunct="1"/>
            <a:r>
              <a:rPr lang="th-TH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 (</a:t>
            </a:r>
            <a:r>
              <a:rPr lang="en-US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Assets)</a:t>
            </a:r>
            <a:endParaRPr lang="th-TH" sz="54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676400"/>
            <a:ext cx="76200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th-TH" sz="5400" smtClean="0">
              <a:solidFill>
                <a:srgbClr val="FFFF00"/>
              </a:solidFill>
              <a:latin typeface="AngsanaUPC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เงินสด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Cash)</a:t>
            </a: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เงินฝากธนาคาร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Bank Deposit)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ลูกหนี้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Account Receivable)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เงินลงทุนระยะสั้น  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(Short-term  Investment)</a:t>
            </a:r>
            <a:endParaRPr lang="th-TH" sz="48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วัสดุสำนักงาน </a:t>
            </a:r>
            <a:r>
              <a:rPr lang="en-US" sz="48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(Office  Supply)</a:t>
            </a:r>
            <a:r>
              <a:rPr lang="th-TH" sz="48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295400" y="1752600"/>
            <a:ext cx="5715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000" b="1" u="sng">
                <a:solidFill>
                  <a:srgbClr val="FFFF00"/>
                </a:solidFill>
                <a:latin typeface="AngsanaUPC" pitchFamily="18" charset="-34"/>
              </a:rPr>
              <a:t>สินทรัพย์หมุนเวียน </a:t>
            </a:r>
            <a:r>
              <a:rPr lang="th-TH" sz="40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0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Current Assets)</a:t>
            </a:r>
            <a:endParaRPr lang="th-TH" sz="14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3581400" y="1524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build="p" autoUpdateAnimBg="0"/>
      <p:bldP spid="4506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362200" y="1219200"/>
            <a:ext cx="4038600" cy="685800"/>
          </a:xfrm>
        </p:spPr>
        <p:txBody>
          <a:bodyPr/>
          <a:lstStyle/>
          <a:p>
            <a:pPr eaLnBrk="1" hangingPunct="1"/>
            <a:r>
              <a:rPr lang="th-TH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</a:t>
            </a:r>
            <a:r>
              <a:rPr lang="en-US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Assets)</a:t>
            </a:r>
            <a:endParaRPr lang="th-TH" sz="66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10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219200" y="2895600"/>
            <a:ext cx="7924800" cy="3505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รายได้ค้างรับ (</a:t>
            </a:r>
            <a:r>
              <a:rPr lang="en-US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Accrued Receivable)</a:t>
            </a: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ค่าใช้จ่ายล่วงหน้า (</a:t>
            </a:r>
            <a:r>
              <a:rPr lang="en-US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Prepaid Expenses)</a:t>
            </a:r>
            <a:endParaRPr lang="th-TH" sz="40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สินค้าคงเหลือ (</a:t>
            </a:r>
            <a:r>
              <a:rPr lang="en-US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Inventory)</a:t>
            </a:r>
            <a:endParaRPr lang="th-TH" sz="40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หลักทรัพย์ในความต้องการของตลาด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h-TH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(</a:t>
            </a:r>
            <a:r>
              <a:rPr lang="en-US" sz="4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Marketable Assets)</a:t>
            </a:r>
            <a:endParaRPr lang="th-TH" sz="40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108" name="Text Box 1028"/>
          <p:cNvSpPr txBox="1">
            <a:spLocks noChangeArrowheads="1"/>
          </p:cNvSpPr>
          <p:nvPr/>
        </p:nvSpPr>
        <p:spPr bwMode="auto">
          <a:xfrm>
            <a:off x="1447800" y="1981200"/>
            <a:ext cx="6248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400" b="1" u="sng">
                <a:solidFill>
                  <a:srgbClr val="FFFF00"/>
                </a:solidFill>
                <a:latin typeface="AngsanaUPC" pitchFamily="18" charset="-34"/>
              </a:rPr>
              <a:t>สินทรัพย์</a:t>
            </a:r>
            <a:r>
              <a:rPr lang="th-TH" sz="44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หมุนเวียน (</a:t>
            </a:r>
            <a:r>
              <a:rPr lang="en-US" sz="44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Current Assets)</a:t>
            </a:r>
            <a:endParaRPr lang="th-TH" sz="4400" b="1" u="sng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black">
          <a:xfrm>
            <a:off x="3581400" y="1524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build="p" autoUpdateAnimBg="0"/>
      <p:bldP spid="4710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362200" y="1143000"/>
            <a:ext cx="4267200" cy="762000"/>
          </a:xfrm>
        </p:spPr>
        <p:txBody>
          <a:bodyPr/>
          <a:lstStyle/>
          <a:p>
            <a:pPr eaLnBrk="1" hangingPunct="1"/>
            <a:r>
              <a:rPr lang="th-TH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สินทรัพย์(</a:t>
            </a:r>
            <a:r>
              <a:rPr lang="en-US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Assets)</a:t>
            </a:r>
            <a:endParaRPr lang="th-TH" sz="54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91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219200" y="2895600"/>
            <a:ext cx="7696200" cy="3352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UPC" pitchFamily="18" charset="-34"/>
              </a:rPr>
              <a:t>เงินลงทุน </a:t>
            </a: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Investment)</a:t>
            </a: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ที่ดิน 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(Land)</a:t>
            </a: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อาคาร 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(Building)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เครื่องจักร,อุปกรณ์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Machine &amp; Equipment)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ค่าเสื่อมราคาสะสม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Accumulated Depre.)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388" name="Rectangle 1031"/>
          <p:cNvSpPr>
            <a:spLocks noChangeArrowheads="1"/>
          </p:cNvSpPr>
          <p:nvPr/>
        </p:nvSpPr>
        <p:spPr bwMode="auto">
          <a:xfrm>
            <a:off x="9039225" y="2703513"/>
            <a:ext cx="18415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endParaRPr lang="th-TH" sz="4800">
              <a:solidFill>
                <a:srgbClr val="FFFF00"/>
              </a:solidFill>
              <a:latin typeface="AngsanaUPC" pitchFamily="18" charset="-34"/>
            </a:endParaRPr>
          </a:p>
        </p:txBody>
      </p:sp>
      <p:sp>
        <p:nvSpPr>
          <p:cNvPr id="49160" name="Text Box 1032"/>
          <p:cNvSpPr txBox="1">
            <a:spLocks noChangeArrowheads="1"/>
          </p:cNvSpPr>
          <p:nvPr/>
        </p:nvSpPr>
        <p:spPr bwMode="auto">
          <a:xfrm>
            <a:off x="1371600" y="1981200"/>
            <a:ext cx="7772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h-TH" sz="40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สินทรัพย์ไม่หมุนเวียน </a:t>
            </a:r>
            <a:r>
              <a:rPr lang="th-TH" sz="44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4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Non Current Assets</a:t>
            </a:r>
            <a:r>
              <a:rPr lang="th-TH" sz="4400" b="1" u="sng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black">
          <a:xfrm>
            <a:off x="3581400" y="1524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build="p" autoUpdateAnimBg="0"/>
      <p:bldP spid="4916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295400" y="2743200"/>
            <a:ext cx="7543800" cy="3048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ลิขสิทธิ์/สิทธิบัตร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Patents &amp; Copy Rights)</a:t>
            </a: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ค่าความนิยม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Goodwill)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ค่าใช้จ่ายในการจัดตั้งบริษัท                             (</a:t>
            </a:r>
            <a:r>
              <a:rPr lang="en-US" sz="44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Organization Expenses)</a:t>
            </a:r>
            <a:endParaRPr lang="th-TH" sz="4400" b="1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1143000"/>
            <a:ext cx="4572000" cy="685800"/>
          </a:xfrm>
        </p:spPr>
        <p:txBody>
          <a:bodyPr/>
          <a:lstStyle/>
          <a:p>
            <a:pPr eaLnBrk="1" hangingPunct="1"/>
            <a:r>
              <a:rPr lang="th-TH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สินทรัพย์ (</a:t>
            </a:r>
            <a:r>
              <a:rPr lang="en-US" sz="5400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Assets)</a:t>
            </a:r>
            <a:endParaRPr lang="th-TH" sz="54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black">
          <a:xfrm>
            <a:off x="3581400" y="1524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413" name="Rectangle 8"/>
          <p:cNvSpPr>
            <a:spLocks noChangeArrowheads="1"/>
          </p:cNvSpPr>
          <p:nvPr/>
        </p:nvSpPr>
        <p:spPr bwMode="auto">
          <a:xfrm>
            <a:off x="1447800" y="1905000"/>
            <a:ext cx="6202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4000" b="1">
                <a:latin typeface="Angsana New" pitchFamily="18" charset="-34"/>
                <a:cs typeface="Angsana New" pitchFamily="18" charset="-34"/>
              </a:rPr>
              <a:t>สินทรัพย์ที่ไม่มีตัวตน </a:t>
            </a:r>
            <a:r>
              <a:rPr lang="en-US" sz="4000" b="1">
                <a:latin typeface="Angsana New" pitchFamily="18" charset="-34"/>
                <a:cs typeface="Angsana New" pitchFamily="18" charset="-34"/>
              </a:rPr>
              <a:t>(Intangible   Assets)</a:t>
            </a:r>
            <a:r>
              <a:rPr lang="th-TH" sz="4000" b="1">
                <a:latin typeface="Angsana New" pitchFamily="18" charset="-34"/>
                <a:cs typeface="Angsana New" pitchFamily="18" charset="-34"/>
              </a:rPr>
              <a:t> </a:t>
            </a:r>
            <a:endParaRPr lang="en-US" sz="40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  <p:bldP spid="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3"/>
          <p:cNvGrpSpPr>
            <a:grpSpLocks/>
          </p:cNvGrpSpPr>
          <p:nvPr/>
        </p:nvGrpSpPr>
        <p:grpSpPr bwMode="auto">
          <a:xfrm>
            <a:off x="1295400" y="2209800"/>
            <a:ext cx="7848600" cy="1306513"/>
            <a:chOff x="1104" y="1200"/>
            <a:chExt cx="3792" cy="823"/>
          </a:xfrm>
        </p:grpSpPr>
        <p:sp>
          <p:nvSpPr>
            <p:cNvPr id="69636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5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1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9" name="Text Box 8"/>
            <p:cNvSpPr txBox="1">
              <a:spLocks noChangeArrowheads="1"/>
            </p:cNvSpPr>
            <p:nvPr/>
          </p:nvSpPr>
          <p:spPr bwMode="gray">
            <a:xfrm>
              <a:off x="1920" y="1356"/>
              <a:ext cx="29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th-TH">
                <a:solidFill>
                  <a:srgbClr val="000000"/>
                </a:solidFill>
              </a:endParaRPr>
            </a:p>
          </p:txBody>
        </p:sp>
      </p:grpSp>
      <p:grpSp>
        <p:nvGrpSpPr>
          <p:cNvPr id="18435" name="Group 9"/>
          <p:cNvGrpSpPr>
            <a:grpSpLocks/>
          </p:cNvGrpSpPr>
          <p:nvPr/>
        </p:nvGrpSpPr>
        <p:grpSpPr bwMode="auto">
          <a:xfrm>
            <a:off x="1295400" y="4191000"/>
            <a:ext cx="7315200" cy="1306513"/>
            <a:chOff x="1104" y="2109"/>
            <a:chExt cx="3504" cy="823"/>
          </a:xfrm>
        </p:grpSpPr>
        <p:sp>
          <p:nvSpPr>
            <p:cNvPr id="69642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1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50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8442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8443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>
                <a:solidFill>
                  <a:srgbClr val="000000"/>
                </a:solidFill>
              </a:endParaRPr>
            </a:p>
          </p:txBody>
        </p:sp>
      </p:grpSp>
      <p:sp>
        <p:nvSpPr>
          <p:cNvPr id="24" name="Rectangle 2"/>
          <p:cNvSpPr txBox="1">
            <a:spLocks noChangeArrowheads="1"/>
          </p:cNvSpPr>
          <p:nvPr/>
        </p:nvSpPr>
        <p:spPr bwMode="black">
          <a:xfrm>
            <a:off x="12954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295400"/>
            <a:ext cx="6477000" cy="715963"/>
          </a:xfrm>
        </p:spPr>
        <p:txBody>
          <a:bodyPr/>
          <a:lstStyle/>
          <a:p>
            <a:pPr eaLnBrk="1" hangingPunct="1"/>
            <a:r>
              <a:rPr lang="th-TH" sz="480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ความหมายของหนี้สิน (</a:t>
            </a:r>
            <a:r>
              <a:rPr lang="en-US" sz="480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Liabilities)</a:t>
            </a:r>
            <a:endParaRPr lang="th-TH" sz="4800" smtClean="0">
              <a:solidFill>
                <a:srgbClr val="FFC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438" name="Rectangle 1"/>
          <p:cNvSpPr>
            <a:spLocks noChangeArrowheads="1"/>
          </p:cNvSpPr>
          <p:nvPr/>
        </p:nvSpPr>
        <p:spPr bwMode="auto">
          <a:xfrm>
            <a:off x="2590800" y="2286000"/>
            <a:ext cx="6019800" cy="12001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FF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แม่บทการบัญชี 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หมายถึง</a:t>
            </a:r>
            <a:r>
              <a:rPr lang="th-TH" sz="2400" b="1">
                <a:solidFill>
                  <a:srgbClr val="000000"/>
                </a:solidFill>
                <a:ea typeface="Times New Roman" pitchFamily="18" charset="0"/>
                <a:cs typeface="Angsana New" pitchFamily="18" charset="-34"/>
              </a:rPr>
              <a:t>ภาระผูกพันในปัจจุบันของกิจการ  ภาระผูกพันดังกล่าวเป็นผลของเหตุการณ์ในอดีตซึ่งการชำระภาระผูกพันนั้นคาดว่าจะส่งผลให้กิจการสูญเสียทรัพยากรที่มีประโยชน์เชิงเศรษฐกิจ</a:t>
            </a:r>
            <a:endParaRPr lang="en-US" sz="2800" b="1">
              <a:solidFill>
                <a:srgbClr val="000000"/>
              </a:solidFill>
              <a:ea typeface="Times New Roman" pitchFamily="18" charset="0"/>
              <a:cs typeface="Angsana New" pitchFamily="18" charset="-34"/>
            </a:endParaRPr>
          </a:p>
        </p:txBody>
      </p:sp>
      <p:sp>
        <p:nvSpPr>
          <p:cNvPr id="18439" name="Rectangle 2"/>
          <p:cNvSpPr>
            <a:spLocks noChangeArrowheads="1"/>
          </p:cNvSpPr>
          <p:nvPr/>
        </p:nvSpPr>
        <p:spPr bwMode="auto">
          <a:xfrm>
            <a:off x="2743200" y="4276725"/>
            <a:ext cx="5715000" cy="12001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rgbClr val="FF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นิยามศัพท์บัญชี 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หมายถึง</a:t>
            </a:r>
            <a:r>
              <a:rPr lang="th-TH" sz="2400" b="1">
                <a:solidFill>
                  <a:srgbClr val="000000"/>
                </a:solidFill>
                <a:ea typeface="Times New Roman" pitchFamily="18" charset="0"/>
                <a:cs typeface="Angsana New" pitchFamily="18" charset="-34"/>
              </a:rPr>
              <a:t>พันธผูกพันกิจการอันเกิดจากรายการค้า  การกู้ยืมหรือจากการอื่น  ซึ่งจะต้องชำระคืนในภายหน้าด้วยสินทรัพย์หรือบริการ</a:t>
            </a:r>
            <a:endParaRPr lang="th-TH" sz="2800" b="1">
              <a:solidFill>
                <a:srgbClr val="000000"/>
              </a:solidFill>
              <a:ea typeface="Times New Roman" pitchFamily="18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1143000"/>
            <a:ext cx="4648200" cy="914400"/>
          </a:xfrm>
        </p:spPr>
        <p:txBody>
          <a:bodyPr/>
          <a:lstStyle/>
          <a:p>
            <a:pPr eaLnBrk="1" hangingPunct="1"/>
            <a:r>
              <a:rPr lang="th-TH" sz="4800" smtClean="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หนี้สิน (</a:t>
            </a:r>
            <a:r>
              <a:rPr lang="en-US" sz="4800" smtClean="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Liabilities)</a:t>
            </a:r>
            <a:endParaRPr lang="th-TH" sz="6000" smtClean="0">
              <a:solidFill>
                <a:srgbClr val="FFFF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971800"/>
            <a:ext cx="75438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UPC" pitchFamily="18" charset="-34"/>
                <a:sym typeface="Wingdings 2"/>
              </a:rPr>
              <a:t>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เจ้าหนี้การค้า (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Account Payable)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  <a:sym typeface="Wingdings 2"/>
              </a:rPr>
              <a:t>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ตั๋วเงินจ่าย (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Note Payable)</a:t>
            </a:r>
            <a:endParaRPr lang="th-TH" sz="4000" b="1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  <a:sym typeface="Wingdings 2"/>
              </a:rPr>
              <a:t>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ค่าใช้จ่ายค้างจ่าย (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Accrued Expenses)</a:t>
            </a:r>
            <a:endParaRPr lang="th-TH" sz="4000" b="1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  <a:sym typeface="Wingdings 2"/>
              </a:rPr>
              <a:t>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หนี้สินหมุนเวียนอื่น (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Other Liabilities)</a:t>
            </a:r>
            <a:endParaRPr lang="th-TH" sz="4400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371600" y="1981200"/>
            <a:ext cx="5562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000" b="1" u="sng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หนี้สินหมุนเวียน (</a:t>
            </a:r>
            <a:r>
              <a:rPr lang="en-US" sz="4000" b="1" u="sng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Current Liabilities)</a:t>
            </a:r>
            <a:endParaRPr lang="th-TH" sz="1400" b="1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3581400" y="1524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  <p:bldP spid="58371" grpId="0" build="p" autoUpdateAnimBg="0"/>
      <p:bldP spid="5837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3429000"/>
            <a:ext cx="6324600" cy="1676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h-TH" sz="36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</a:t>
            </a:r>
            <a:r>
              <a:rPr lang="th-TH" sz="44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เงินกู้ยืมธนาคาร (</a:t>
            </a:r>
            <a:r>
              <a:rPr lang="en-US" sz="44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Long Term Loans)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h-TH" sz="36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</a:t>
            </a:r>
            <a:r>
              <a:rPr lang="th-TH" sz="44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หุ้นกู้ (</a:t>
            </a:r>
            <a:r>
              <a:rPr lang="en-US" sz="44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Bonds)</a:t>
            </a:r>
            <a:endParaRPr lang="th-TH" sz="4400" b="1" smtClean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524000" y="2209800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000" b="1" u="sng">
                <a:solidFill>
                  <a:srgbClr val="FF0000"/>
                </a:solidFill>
                <a:latin typeface="AngsanaUPC" pitchFamily="18" charset="-34"/>
              </a:rPr>
              <a:t>หนี้สินระยะยาว </a:t>
            </a:r>
            <a:r>
              <a:rPr lang="th-TH" sz="4000" b="1" u="sng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000" b="1" u="sng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Long Term Liabilities)</a:t>
            </a:r>
            <a:endParaRPr lang="th-TH" sz="1400" b="1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1143000"/>
            <a:ext cx="4648200" cy="914400"/>
          </a:xfrm>
        </p:spPr>
        <p:txBody>
          <a:bodyPr/>
          <a:lstStyle/>
          <a:p>
            <a:pPr eaLnBrk="1" hangingPunct="1"/>
            <a:r>
              <a:rPr lang="th-TH" sz="4800" smtClean="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หนี้สิน (</a:t>
            </a:r>
            <a:r>
              <a:rPr lang="en-US" sz="4800" smtClean="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Liabilities)</a:t>
            </a:r>
            <a:endParaRPr lang="th-TH" sz="6000" smtClean="0">
              <a:solidFill>
                <a:srgbClr val="FFFF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black">
          <a:xfrm>
            <a:off x="3581400" y="1524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utoUpdateAnimBg="0"/>
      <p:bldP spid="60420" grpId="0" autoUpdateAnimBg="0"/>
      <p:bldP spid="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828800" y="1828800"/>
            <a:ext cx="6705600" cy="1447800"/>
          </a:xfrm>
        </p:spPr>
        <p:txBody>
          <a:bodyPr/>
          <a:lstStyle/>
          <a:p>
            <a:pPr algn="ctr" eaLnBrk="1" hangingPunct="1"/>
            <a:r>
              <a:rPr lang="th-TH" sz="4000" smtClean="0">
                <a:solidFill>
                  <a:srgbClr val="FF9900"/>
                </a:solidFill>
                <a:latin typeface="AngsanaUPC" pitchFamily="18" charset="-34"/>
              </a:rPr>
              <a:t>ส่วนของเจ้าของหรือทุน</a:t>
            </a:r>
            <a:r>
              <a:rPr lang="en-US" sz="4000" smtClean="0"/>
              <a:t> </a:t>
            </a:r>
            <a:r>
              <a:rPr lang="th-TH" sz="4000" smtClean="0"/>
              <a:t/>
            </a:r>
            <a:br>
              <a:rPr lang="th-TH" sz="4000" smtClean="0"/>
            </a:br>
            <a:r>
              <a:rPr lang="en-US" sz="400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(Owners’ Equity  or Proprietorship)</a:t>
            </a:r>
            <a:endParaRPr lang="th-TH" sz="4000" smtClean="0">
              <a:solidFill>
                <a:srgbClr val="FFC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507" name="Text Box 1028"/>
          <p:cNvSpPr txBox="1">
            <a:spLocks noChangeArrowheads="1"/>
          </p:cNvSpPr>
          <p:nvPr/>
        </p:nvSpPr>
        <p:spPr bwMode="auto">
          <a:xfrm>
            <a:off x="1524000" y="3581400"/>
            <a:ext cx="70866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latin typeface="Angsana New" pitchFamily="18" charset="-34"/>
              </a:rPr>
              <a:t>ทุน</a:t>
            </a:r>
            <a:r>
              <a:rPr lang="th-TH" sz="4000">
                <a:latin typeface="Angsana New" pitchFamily="18" charset="-34"/>
              </a:rPr>
              <a:t>  หมายถึง</a:t>
            </a:r>
            <a:r>
              <a:rPr lang="en-US" sz="4000">
                <a:latin typeface="Angsana New" pitchFamily="18" charset="-34"/>
              </a:rPr>
              <a:t>สินทรัพย์คงเหลือทั้งสิ้น</a:t>
            </a:r>
            <a:r>
              <a:rPr lang="th-TH" sz="4000">
                <a:latin typeface="Angsana New" pitchFamily="18" charset="-34"/>
              </a:rPr>
              <a:t> </a:t>
            </a:r>
            <a:r>
              <a:rPr lang="en-US" sz="4000" b="1">
                <a:solidFill>
                  <a:srgbClr val="FF0000"/>
                </a:solidFill>
                <a:latin typeface="Angsana New" pitchFamily="18" charset="-34"/>
              </a:rPr>
              <a:t>หลังจากหัก</a:t>
            </a:r>
            <a:endParaRPr lang="th-TH" sz="4000" b="1">
              <a:solidFill>
                <a:srgbClr val="FF0000"/>
              </a:solidFill>
              <a:latin typeface="Angsana New" pitchFamily="18" charset="-34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4000">
                <a:latin typeface="Angsana New" pitchFamily="18" charset="-34"/>
              </a:rPr>
              <a:t>หนี้สินทั้งสิ้นแล้ว</a:t>
            </a:r>
            <a:endParaRPr lang="th-TH" sz="4000">
              <a:latin typeface="Angsana New" pitchFamily="18" charset="-34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1066800"/>
            <a:ext cx="3810000" cy="715963"/>
          </a:xfrm>
        </p:spPr>
        <p:txBody>
          <a:bodyPr/>
          <a:lstStyle/>
          <a:p>
            <a:pPr eaLnBrk="1" hangingPunct="1">
              <a:defRPr/>
            </a:pP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</a:rPr>
              <a:t>สาระการเรียนรู้</a:t>
            </a:r>
            <a:endParaRPr lang="en-US" sz="44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5124" name="Group 31"/>
          <p:cNvGrpSpPr>
            <a:grpSpLocks/>
          </p:cNvGrpSpPr>
          <p:nvPr/>
        </p:nvGrpSpPr>
        <p:grpSpPr bwMode="auto">
          <a:xfrm>
            <a:off x="1676400" y="1905000"/>
            <a:ext cx="6629400" cy="762000"/>
            <a:chOff x="1056" y="1200"/>
            <a:chExt cx="3984" cy="446"/>
          </a:xfrm>
        </p:grpSpPr>
        <p:grpSp>
          <p:nvGrpSpPr>
            <p:cNvPr id="5148" name="Group 3"/>
            <p:cNvGrpSpPr>
              <a:grpSpLocks/>
            </p:cNvGrpSpPr>
            <p:nvPr/>
          </p:nvGrpSpPr>
          <p:grpSpPr bwMode="auto">
            <a:xfrm>
              <a:off x="1056" y="1227"/>
              <a:ext cx="480" cy="419"/>
              <a:chOff x="1110" y="2656"/>
              <a:chExt cx="1549" cy="1351"/>
            </a:xfrm>
          </p:grpSpPr>
          <p:sp>
            <p:nvSpPr>
              <p:cNvPr id="5152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153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566" name="AutoShape 6"/>
              <p:cNvSpPr>
                <a:spLocks noChangeArrowheads="1"/>
              </p:cNvSpPr>
              <p:nvPr/>
            </p:nvSpPr>
            <p:spPr bwMode="gray">
              <a:xfrm>
                <a:off x="1199" y="2737"/>
                <a:ext cx="1352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5149" name="Line 11"/>
            <p:cNvSpPr>
              <a:spLocks noChangeShapeType="1"/>
            </p:cNvSpPr>
            <p:nvPr/>
          </p:nvSpPr>
          <p:spPr bwMode="auto">
            <a:xfrm>
              <a:off x="1440" y="1611"/>
              <a:ext cx="3600" cy="2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50" name="Text Box 12"/>
            <p:cNvSpPr txBox="1">
              <a:spLocks noChangeArrowheads="1"/>
            </p:cNvSpPr>
            <p:nvPr/>
          </p:nvSpPr>
          <p:spPr bwMode="auto">
            <a:xfrm>
              <a:off x="1680" y="1200"/>
              <a:ext cx="244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/>
                <a:t>วิวัฒนาการทางการบัญชี</a:t>
              </a:r>
              <a:endParaRPr lang="en-US" sz="3600" b="1"/>
            </a:p>
          </p:txBody>
        </p:sp>
        <p:sp>
          <p:nvSpPr>
            <p:cNvPr id="5151" name="Text Box 13"/>
            <p:cNvSpPr txBox="1">
              <a:spLocks noChangeArrowheads="1"/>
            </p:cNvSpPr>
            <p:nvPr/>
          </p:nvSpPr>
          <p:spPr bwMode="gray">
            <a:xfrm>
              <a:off x="1180" y="1289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1</a:t>
              </a:r>
            </a:p>
          </p:txBody>
        </p:sp>
      </p:grpSp>
      <p:grpSp>
        <p:nvGrpSpPr>
          <p:cNvPr id="5125" name="Group 32"/>
          <p:cNvGrpSpPr>
            <a:grpSpLocks/>
          </p:cNvGrpSpPr>
          <p:nvPr/>
        </p:nvGrpSpPr>
        <p:grpSpPr bwMode="auto">
          <a:xfrm>
            <a:off x="2362200" y="2819400"/>
            <a:ext cx="5881688" cy="647700"/>
            <a:chOff x="1440" y="1861"/>
            <a:chExt cx="3024" cy="341"/>
          </a:xfrm>
        </p:grpSpPr>
        <p:sp>
          <p:nvSpPr>
            <p:cNvPr id="5146" name="Line 14"/>
            <p:cNvSpPr>
              <a:spLocks noChangeShapeType="1"/>
            </p:cNvSpPr>
            <p:nvPr/>
          </p:nvSpPr>
          <p:spPr bwMode="auto">
            <a:xfrm>
              <a:off x="1440" y="2187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47" name="Text Box 15"/>
            <p:cNvSpPr txBox="1">
              <a:spLocks noChangeArrowheads="1"/>
            </p:cNvSpPr>
            <p:nvPr/>
          </p:nvSpPr>
          <p:spPr bwMode="auto">
            <a:xfrm>
              <a:off x="1590" y="1861"/>
              <a:ext cx="2217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/>
                <a:t>ความหมายของการบัญชี</a:t>
              </a:r>
              <a:endParaRPr lang="en-US" sz="3600" b="1"/>
            </a:p>
          </p:txBody>
        </p:sp>
      </p:grpSp>
      <p:grpSp>
        <p:nvGrpSpPr>
          <p:cNvPr id="5126" name="Group 33"/>
          <p:cNvGrpSpPr>
            <a:grpSpLocks/>
          </p:cNvGrpSpPr>
          <p:nvPr/>
        </p:nvGrpSpPr>
        <p:grpSpPr bwMode="auto">
          <a:xfrm>
            <a:off x="1676400" y="3733800"/>
            <a:ext cx="7027863" cy="665163"/>
            <a:chOff x="1056" y="2365"/>
            <a:chExt cx="4156" cy="419"/>
          </a:xfrm>
        </p:grpSpPr>
        <p:grpSp>
          <p:nvGrpSpPr>
            <p:cNvPr id="5139" name="Group 17"/>
            <p:cNvGrpSpPr>
              <a:grpSpLocks/>
            </p:cNvGrpSpPr>
            <p:nvPr/>
          </p:nvGrpSpPr>
          <p:grpSpPr bwMode="auto">
            <a:xfrm>
              <a:off x="1056" y="2365"/>
              <a:ext cx="480" cy="419"/>
              <a:chOff x="1110" y="2656"/>
              <a:chExt cx="1549" cy="1351"/>
            </a:xfrm>
          </p:grpSpPr>
          <p:sp>
            <p:nvSpPr>
              <p:cNvPr id="5143" name="AutoShape 1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144" name="AutoShape 1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580" name="AutoShape 20"/>
              <p:cNvSpPr>
                <a:spLocks noChangeArrowheads="1"/>
              </p:cNvSpPr>
              <p:nvPr/>
            </p:nvSpPr>
            <p:spPr bwMode="gray">
              <a:xfrm>
                <a:off x="1201" y="2737"/>
                <a:ext cx="1348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5140" name="Line 25"/>
            <p:cNvSpPr>
              <a:spLocks noChangeShapeType="1"/>
            </p:cNvSpPr>
            <p:nvPr/>
          </p:nvSpPr>
          <p:spPr bwMode="auto">
            <a:xfrm>
              <a:off x="1440" y="2749"/>
              <a:ext cx="35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41" name="Text Box 26"/>
            <p:cNvSpPr txBox="1">
              <a:spLocks noChangeArrowheads="1"/>
            </p:cNvSpPr>
            <p:nvPr/>
          </p:nvSpPr>
          <p:spPr bwMode="auto">
            <a:xfrm>
              <a:off x="1597" y="2413"/>
              <a:ext cx="361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2800" b="1"/>
                <a:t>จุดประสงค์ของการบัญชีและประโยชน์ของข้อมูลการบัญชี</a:t>
              </a:r>
              <a:endParaRPr lang="en-US" sz="2800" b="1"/>
            </a:p>
          </p:txBody>
        </p:sp>
        <p:sp>
          <p:nvSpPr>
            <p:cNvPr id="5142" name="Text Box 27"/>
            <p:cNvSpPr txBox="1">
              <a:spLocks noChangeArrowheads="1"/>
            </p:cNvSpPr>
            <p:nvPr/>
          </p:nvSpPr>
          <p:spPr bwMode="gray">
            <a:xfrm>
              <a:off x="1180" y="2427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3</a:t>
              </a:r>
            </a:p>
          </p:txBody>
        </p:sp>
      </p:grpSp>
      <p:grpSp>
        <p:nvGrpSpPr>
          <p:cNvPr id="5127" name="Group 34"/>
          <p:cNvGrpSpPr>
            <a:grpSpLocks/>
          </p:cNvGrpSpPr>
          <p:nvPr/>
        </p:nvGrpSpPr>
        <p:grpSpPr bwMode="auto">
          <a:xfrm>
            <a:off x="1676400" y="4495800"/>
            <a:ext cx="6553200" cy="838200"/>
            <a:chOff x="1056" y="2832"/>
            <a:chExt cx="4128" cy="528"/>
          </a:xfrm>
        </p:grpSpPr>
        <p:grpSp>
          <p:nvGrpSpPr>
            <p:cNvPr id="5132" name="Group 21"/>
            <p:cNvGrpSpPr>
              <a:grpSpLocks/>
            </p:cNvGrpSpPr>
            <p:nvPr/>
          </p:nvGrpSpPr>
          <p:grpSpPr bwMode="auto">
            <a:xfrm>
              <a:off x="1056" y="2941"/>
              <a:ext cx="480" cy="419"/>
              <a:chOff x="3174" y="2656"/>
              <a:chExt cx="1549" cy="1351"/>
            </a:xfrm>
          </p:grpSpPr>
          <p:sp>
            <p:nvSpPr>
              <p:cNvPr id="5136" name="AutoShape 2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137" name="AutoShape 2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584" name="AutoShape 24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5133" name="Line 28"/>
            <p:cNvSpPr>
              <a:spLocks noChangeShapeType="1"/>
            </p:cNvSpPr>
            <p:nvPr/>
          </p:nvSpPr>
          <p:spPr bwMode="auto">
            <a:xfrm>
              <a:off x="1488" y="3264"/>
              <a:ext cx="3696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134" name="Text Box 29"/>
            <p:cNvSpPr txBox="1">
              <a:spLocks noChangeArrowheads="1"/>
            </p:cNvSpPr>
            <p:nvPr/>
          </p:nvSpPr>
          <p:spPr bwMode="auto">
            <a:xfrm>
              <a:off x="1680" y="2832"/>
              <a:ext cx="219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/>
                <a:t>ข้อสมมติฐานของการบัญชี</a:t>
              </a:r>
              <a:endParaRPr lang="en-US" sz="3600" b="1"/>
            </a:p>
          </p:txBody>
        </p:sp>
        <p:sp>
          <p:nvSpPr>
            <p:cNvPr id="5135" name="Text Box 30"/>
            <p:cNvSpPr txBox="1">
              <a:spLocks noChangeArrowheads="1"/>
            </p:cNvSpPr>
            <p:nvPr/>
          </p:nvSpPr>
          <p:spPr bwMode="gray">
            <a:xfrm>
              <a:off x="1180" y="3003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4</a:t>
              </a:r>
            </a:p>
          </p:txBody>
        </p:sp>
      </p:grpSp>
      <p:sp>
        <p:nvSpPr>
          <p:cNvPr id="5128" name="AutoShape 5"/>
          <p:cNvSpPr>
            <a:spLocks noChangeArrowheads="1"/>
          </p:cNvSpPr>
          <p:nvPr/>
        </p:nvSpPr>
        <p:spPr bwMode="gray">
          <a:xfrm>
            <a:off x="1676400" y="2851150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gray">
          <a:xfrm>
            <a:off x="1720850" y="2890838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5130" name="Text Box 13"/>
          <p:cNvSpPr txBox="1">
            <a:spLocks noChangeArrowheads="1"/>
          </p:cNvSpPr>
          <p:nvPr/>
        </p:nvSpPr>
        <p:spPr bwMode="gray">
          <a:xfrm>
            <a:off x="1871663" y="2949575"/>
            <a:ext cx="357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400" b="1"/>
              <a:t>2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 bwMode="black">
          <a:xfrm>
            <a:off x="13716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1371600" y="914400"/>
            <a:ext cx="7239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800" b="1">
                <a:solidFill>
                  <a:srgbClr val="FF9900"/>
                </a:solidFill>
                <a:latin typeface="Angsana New" pitchFamily="18" charset="-34"/>
                <a:cs typeface="Angsana New" pitchFamily="18" charset="-34"/>
              </a:rPr>
              <a:t>สมการบัญชี (</a:t>
            </a:r>
            <a:r>
              <a:rPr lang="en-US" sz="4800" b="1">
                <a:solidFill>
                  <a:srgbClr val="FF9900"/>
                </a:solidFill>
                <a:latin typeface="Angsana New" pitchFamily="18" charset="-34"/>
                <a:cs typeface="Angsana New" pitchFamily="18" charset="-34"/>
              </a:rPr>
              <a:t>Accounting Equation</a:t>
            </a:r>
            <a:r>
              <a:rPr lang="th-TH" sz="6000" b="1">
                <a:solidFill>
                  <a:srgbClr val="FF99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22531" name="Rectangle 14"/>
          <p:cNvSpPr>
            <a:spLocks noChangeArrowheads="1"/>
          </p:cNvSpPr>
          <p:nvPr/>
        </p:nvSpPr>
        <p:spPr bwMode="auto">
          <a:xfrm>
            <a:off x="1371600" y="1828800"/>
            <a:ext cx="6629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4800" b="1"/>
              <a:t>สมการที่แสดงให้เห็นถึงความสัมพันธ์ระหว่างสินทรัพย์</a:t>
            </a:r>
            <a:r>
              <a:rPr lang="en-US" sz="4800" b="1"/>
              <a:t>   </a:t>
            </a:r>
            <a:r>
              <a:rPr lang="th-TH" sz="4800" b="1"/>
              <a:t>หนี้สินและส่วนของเจ้าของ </a:t>
            </a:r>
            <a:r>
              <a:rPr lang="th-TH" sz="4800" b="1">
                <a:latin typeface="Angsana New" pitchFamily="18" charset="-34"/>
                <a:cs typeface="Angsana New" pitchFamily="18" charset="-34"/>
              </a:rPr>
              <a:t>(ทุน)  ดังนี้</a:t>
            </a:r>
            <a:endParaRPr lang="en-US" sz="48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2057400" y="1295400"/>
            <a:ext cx="5562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000" b="1">
                <a:solidFill>
                  <a:srgbClr val="FF9900"/>
                </a:solidFill>
                <a:latin typeface="Angsana New" pitchFamily="18" charset="-34"/>
                <a:cs typeface="Angsana New" pitchFamily="18" charset="-34"/>
              </a:rPr>
              <a:t>สมการบัญชี (</a:t>
            </a:r>
            <a:r>
              <a:rPr lang="en-US" sz="4000" b="1">
                <a:solidFill>
                  <a:srgbClr val="FF9900"/>
                </a:solidFill>
                <a:latin typeface="Angsana New" pitchFamily="18" charset="-34"/>
                <a:cs typeface="Angsana New" pitchFamily="18" charset="-34"/>
              </a:rPr>
              <a:t>Accounting Equation</a:t>
            </a:r>
            <a:r>
              <a:rPr lang="th-TH" sz="4800">
                <a:solidFill>
                  <a:srgbClr val="FF99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3556" name="Group 3"/>
          <p:cNvGrpSpPr>
            <a:grpSpLocks/>
          </p:cNvGrpSpPr>
          <p:nvPr/>
        </p:nvGrpSpPr>
        <p:grpSpPr bwMode="auto">
          <a:xfrm>
            <a:off x="1295400" y="2209800"/>
            <a:ext cx="7253288" cy="1306513"/>
            <a:chOff x="1104" y="1200"/>
            <a:chExt cx="3504" cy="823"/>
          </a:xfrm>
        </p:grpSpPr>
        <p:sp>
          <p:nvSpPr>
            <p:cNvPr id="17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th-TH" dirty="0">
                  <a:latin typeface="Arial" charset="0"/>
                </a:rPr>
                <a:t>สิน     </a:t>
              </a:r>
              <a:r>
                <a:rPr lang="en-US" dirty="0">
                  <a:latin typeface="Arial" charset="0"/>
                </a:rPr>
                <a:t>11</a:t>
              </a:r>
            </a:p>
          </p:txBody>
        </p:sp>
        <p:sp>
          <p:nvSpPr>
            <p:cNvPr id="23564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512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600" b="1"/>
                <a:t>1</a:t>
              </a: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3568" name="Text Box 8"/>
            <p:cNvSpPr txBox="1">
              <a:spLocks noChangeArrowheads="1"/>
            </p:cNvSpPr>
            <p:nvPr/>
          </p:nvSpPr>
          <p:spPr bwMode="gray">
            <a:xfrm>
              <a:off x="1767" y="1440"/>
              <a:ext cx="271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th-TH" sz="28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สินทรัพย์  </a:t>
              </a:r>
              <a:r>
                <a:rPr lang="en-US" sz="28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= </a:t>
              </a:r>
              <a:r>
                <a:rPr lang="th-TH" sz="28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ส่วนของเจ้าของ (ทุน)  ในกรณีไม่มีหนี้สิน</a:t>
              </a:r>
              <a:endParaRPr lang="en-US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23557" name="Group 9"/>
          <p:cNvGrpSpPr>
            <a:grpSpLocks/>
          </p:cNvGrpSpPr>
          <p:nvPr/>
        </p:nvGrpSpPr>
        <p:grpSpPr bwMode="auto">
          <a:xfrm>
            <a:off x="1295400" y="4419600"/>
            <a:ext cx="7315200" cy="1306513"/>
            <a:chOff x="1104" y="2109"/>
            <a:chExt cx="3504" cy="823"/>
          </a:xfrm>
        </p:grpSpPr>
        <p:sp>
          <p:nvSpPr>
            <p:cNvPr id="22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3560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50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2</a:t>
              </a:r>
            </a:p>
          </p:txBody>
        </p:sp>
        <p:sp>
          <p:nvSpPr>
            <p:cNvPr id="23561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23562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>
                <a:solidFill>
                  <a:srgbClr val="000000"/>
                </a:solidFill>
              </a:endParaRPr>
            </a:p>
          </p:txBody>
        </p:sp>
      </p:grpSp>
      <p:sp>
        <p:nvSpPr>
          <p:cNvPr id="23558" name="Text Box 8"/>
          <p:cNvSpPr txBox="1">
            <a:spLocks noChangeArrowheads="1"/>
          </p:cNvSpPr>
          <p:nvPr/>
        </p:nvSpPr>
        <p:spPr bwMode="gray">
          <a:xfrm>
            <a:off x="2514600" y="4800600"/>
            <a:ext cx="617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h-TH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สินทรัพย์ </a:t>
            </a:r>
            <a:r>
              <a:rPr lang="en-US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หนี้สิน </a:t>
            </a:r>
            <a:r>
              <a:rPr lang="en-US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= </a:t>
            </a:r>
            <a:r>
              <a:rPr lang="th-TH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ส่วนของเจ้าของ (ทุน)  ในกรณีที่มีหนี้สิน</a:t>
            </a:r>
            <a:endParaRPr lang="en-US" sz="2800" b="1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1295400" y="2438400"/>
            <a:ext cx="7467600" cy="2667000"/>
            <a:chOff x="1104" y="1200"/>
            <a:chExt cx="3504" cy="823"/>
          </a:xfrm>
        </p:grpSpPr>
        <p:sp>
          <p:nvSpPr>
            <p:cNvPr id="17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th-TH" dirty="0">
                  <a:latin typeface="Arial" charset="0"/>
                </a:rPr>
                <a:t>สิน     </a:t>
              </a:r>
              <a:r>
                <a:rPr lang="en-US" dirty="0">
                  <a:latin typeface="Arial" charset="0"/>
                </a:rPr>
                <a:t>11</a:t>
              </a:r>
            </a:p>
          </p:txBody>
        </p:sp>
        <p:sp>
          <p:nvSpPr>
            <p:cNvPr id="2458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3384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th-TH" sz="3600" b="1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24587" name="Text Box 8"/>
            <p:cNvSpPr txBox="1">
              <a:spLocks noChangeArrowheads="1"/>
            </p:cNvSpPr>
            <p:nvPr/>
          </p:nvSpPr>
          <p:spPr bwMode="gray">
            <a:xfrm>
              <a:off x="1767" y="1440"/>
              <a:ext cx="271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th-TH" sz="28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</p:grp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667000" y="1447800"/>
            <a:ext cx="4572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400" b="1">
                <a:latin typeface="Angsana New" pitchFamily="18" charset="-34"/>
                <a:cs typeface="Angsana New" pitchFamily="18" charset="-34"/>
              </a:rPr>
              <a:t>งบดุล (</a:t>
            </a:r>
            <a:r>
              <a:rPr lang="en-US" sz="4400" b="1">
                <a:latin typeface="Angsana New" pitchFamily="18" charset="-34"/>
                <a:cs typeface="Angsana New" pitchFamily="18" charset="-34"/>
              </a:rPr>
              <a:t>Balance sheets</a:t>
            </a:r>
            <a:r>
              <a:rPr lang="th-TH" sz="4400" b="1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24581" name="Rectangle 26"/>
          <p:cNvSpPr>
            <a:spLocks noChangeArrowheads="1"/>
          </p:cNvSpPr>
          <p:nvPr/>
        </p:nvSpPr>
        <p:spPr bwMode="auto">
          <a:xfrm>
            <a:off x="1676400" y="2667000"/>
            <a:ext cx="66294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2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หมายถึง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  รายงานการเงินที่ใช้แสดงฐานะการเงินของกิจการ ณ วันใดวันหนึ่งว่ามีสินทรัพย์</a:t>
            </a:r>
            <a:r>
              <a:rPr lang="en-US" sz="3200" b="1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หนี้สินและส่วนของเจ้าของ  เป็นจำนวนเท่าใด  งบดุลมีชื่อเรียกอีกอย่างหนึ่งว่า “งบแสดง</a:t>
            </a:r>
            <a:r>
              <a:rPr lang="th-TH" sz="32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ฐานะการเงิน” (</a:t>
            </a:r>
            <a:r>
              <a:rPr lang="en-US" sz="32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Statement  of</a:t>
            </a:r>
            <a:r>
              <a:rPr lang="th-TH" sz="32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32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 Financial  Position</a:t>
            </a:r>
            <a:r>
              <a:rPr lang="th-TH" sz="3200" b="1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rPr>
              <a:t>) </a:t>
            </a:r>
            <a:endParaRPr lang="en-US" sz="3200" b="1">
              <a:solidFill>
                <a:srgbClr val="FFFF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914400" y="3200400"/>
            <a:ext cx="28956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400" b="1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ด้านซ้าย (</a:t>
            </a:r>
            <a:r>
              <a:rPr lang="en-US" sz="4400" b="1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Debit)</a:t>
            </a:r>
            <a:endParaRPr lang="th-TH" sz="44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334000" y="3200400"/>
            <a:ext cx="2743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4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ด้านขวา(</a:t>
            </a:r>
            <a:r>
              <a:rPr lang="en-US" sz="4400" b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Credit)</a:t>
            </a:r>
            <a:endParaRPr lang="th-TH" sz="44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533400" y="3962400"/>
            <a:ext cx="8153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4419600" y="3962400"/>
            <a:ext cx="0" cy="2438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066800" y="42672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400" b="1">
                <a:solidFill>
                  <a:srgbClr val="CC99FF"/>
                </a:solidFill>
                <a:latin typeface="AngsanaUPC" pitchFamily="18" charset="-34"/>
              </a:rPr>
              <a:t>สินทรัพย์</a:t>
            </a:r>
            <a:endParaRPr lang="th-TH" sz="1600" b="1">
              <a:solidFill>
                <a:srgbClr val="CC99FF"/>
              </a:solidFill>
              <a:latin typeface="AngsanaUPC" pitchFamily="18" charset="-34"/>
            </a:endParaRP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5105400" y="4191000"/>
            <a:ext cx="2057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800" b="1">
                <a:solidFill>
                  <a:srgbClr val="FFFF00"/>
                </a:solidFill>
                <a:latin typeface="AngsanaUPC" pitchFamily="18" charset="-34"/>
              </a:rPr>
              <a:t>หนี้สิน  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733800" y="4343400"/>
            <a:ext cx="1371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600">
                <a:solidFill>
                  <a:srgbClr val="FF9900"/>
                </a:solidFill>
                <a:latin typeface="Verdana" pitchFamily="34" charset="0"/>
              </a:rPr>
              <a:t>=</a:t>
            </a:r>
            <a:endParaRPr lang="th-TH" sz="4400">
              <a:latin typeface="Verdana" pitchFamily="34" charset="0"/>
            </a:endParaRP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6400800" y="4191000"/>
            <a:ext cx="60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400">
                <a:solidFill>
                  <a:srgbClr val="FFFF00"/>
                </a:solidFill>
                <a:latin typeface="Verdana" pitchFamily="34" charset="0"/>
              </a:rPr>
              <a:t>+</a:t>
            </a:r>
            <a:endParaRPr lang="th-TH" sz="4400">
              <a:latin typeface="Verdana" pitchFamily="34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6934200" y="4343400"/>
            <a:ext cx="190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3600" b="1">
                <a:solidFill>
                  <a:srgbClr val="FFFF00"/>
                </a:solidFill>
                <a:latin typeface="AngsanaUPC" pitchFamily="18" charset="-34"/>
              </a:rPr>
              <a:t>ทุน/ส่วนของเจ้าของ</a:t>
            </a:r>
          </a:p>
        </p:txBody>
      </p:sp>
      <p:sp>
        <p:nvSpPr>
          <p:cNvPr id="57360" name="AutoShape 16"/>
          <p:cNvSpPr>
            <a:spLocks noChangeArrowheads="1"/>
          </p:cNvSpPr>
          <p:nvPr/>
        </p:nvSpPr>
        <p:spPr bwMode="auto">
          <a:xfrm>
            <a:off x="3581400" y="1295400"/>
            <a:ext cx="18288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>
              <a:solidFill>
                <a:schemeClr val="hlink"/>
              </a:solidFill>
              <a:latin typeface="Angsana New" pitchFamily="18" charset="-34"/>
            </a:endParaRPr>
          </a:p>
        </p:txBody>
      </p:sp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3124200" y="1981200"/>
            <a:ext cx="289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3200" b="1">
                <a:latin typeface="Angsana New" pitchFamily="18" charset="-34"/>
                <a:cs typeface="Angsana New" pitchFamily="18" charset="-34"/>
              </a:rPr>
              <a:t>งบดุล (</a:t>
            </a:r>
            <a:r>
              <a:rPr lang="en-US" sz="3200" b="1">
                <a:latin typeface="Angsana New" pitchFamily="18" charset="-34"/>
                <a:cs typeface="Angsana New" pitchFamily="18" charset="-34"/>
              </a:rPr>
              <a:t>Balance sheets</a:t>
            </a:r>
            <a:r>
              <a:rPr lang="th-TH" sz="3200" b="1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57362" name="AutoShape 18"/>
          <p:cNvSpPr>
            <a:spLocks noChangeArrowheads="1"/>
          </p:cNvSpPr>
          <p:nvPr/>
        </p:nvSpPr>
        <p:spPr bwMode="auto">
          <a:xfrm>
            <a:off x="3505200" y="2667000"/>
            <a:ext cx="18288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autoUpdateAnimBg="0"/>
      <p:bldP spid="57349" grpId="0" animBg="1"/>
      <p:bldP spid="57351" grpId="0" animBg="1"/>
      <p:bldP spid="57352" grpId="0" autoUpdateAnimBg="0"/>
      <p:bldP spid="57354" grpId="0" autoUpdateAnimBg="0"/>
      <p:bldP spid="57355" grpId="0" autoUpdateAnimBg="0"/>
      <p:bldP spid="57356" grpId="0" autoUpdateAnimBg="0"/>
      <p:bldP spid="57358" grpId="0" autoUpdateAnimBg="0"/>
      <p:bldP spid="57360" grpId="0" animBg="1" autoUpdateAnimBg="0"/>
      <p:bldP spid="57361" grpId="0" autoUpdateAnimBg="0"/>
      <p:bldP spid="5736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17575"/>
            <a:ext cx="2362200" cy="1139825"/>
          </a:xfrm>
        </p:spPr>
        <p:txBody>
          <a:bodyPr/>
          <a:lstStyle/>
          <a:p>
            <a:pPr eaLnBrk="1" hangingPunct="1"/>
            <a:r>
              <a:rPr lang="th-TH" sz="5400" smtClean="0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สินทรัพย์</a:t>
            </a:r>
            <a:endParaRPr lang="th-TH" sz="54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086600" cy="4114800"/>
          </a:xfrm>
        </p:spPr>
        <p:txBody>
          <a:bodyPr/>
          <a:lstStyle/>
          <a:p>
            <a:pPr eaLnBrk="1" hangingPunct="1"/>
            <a:r>
              <a:rPr lang="th-TH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ด้านซ้าย เดบิต, </a:t>
            </a:r>
            <a:r>
              <a:rPr lang="en-US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Dr.</a:t>
            </a:r>
            <a:r>
              <a:rPr lang="th-TH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,</a:t>
            </a:r>
            <a:r>
              <a:rPr lang="en-US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Debit </a:t>
            </a:r>
            <a:endParaRPr lang="th-TH" sz="5400" smtClean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สินทรัพย์ ลงบัญชีด้านซ้าย</a:t>
            </a:r>
          </a:p>
          <a:p>
            <a:pPr eaLnBrk="1" hangingPunct="1"/>
            <a:r>
              <a:rPr lang="th-TH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สินทรัพย์ เพิ่ม ลงด้านซ้ายเดบิต</a:t>
            </a:r>
          </a:p>
          <a:p>
            <a:pPr eaLnBrk="1" hangingPunct="1"/>
            <a:r>
              <a:rPr lang="th-TH" sz="54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สินทรัพย์ ลด ลงด้านขวาเครดิต</a:t>
            </a:r>
            <a:endParaRPr lang="th-TH" sz="5400" smtClean="0">
              <a:solidFill>
                <a:srgbClr val="CC00CC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505200" y="993775"/>
            <a:ext cx="533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>
                <a:latin typeface="Angsana New" pitchFamily="18" charset="-34"/>
              </a:rPr>
              <a:t>=</a:t>
            </a:r>
            <a:endParaRPr lang="th-TH">
              <a:latin typeface="Angsana New" pitchFamily="18" charset="-34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343400" y="917575"/>
            <a:ext cx="3581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800" b="1">
                <a:latin typeface="Angsana New" pitchFamily="18" charset="-34"/>
                <a:cs typeface="Angsana New" pitchFamily="18" charset="-34"/>
              </a:rPr>
              <a:t>หนี้สิน +  </a:t>
            </a:r>
            <a:r>
              <a:rPr lang="th-TH" sz="6000" b="1">
                <a:latin typeface="Angsana New" pitchFamily="18" charset="-34"/>
              </a:rPr>
              <a:t>ทุน</a:t>
            </a:r>
            <a:endParaRPr lang="th-TH" sz="1400" b="1">
              <a:latin typeface="Angsana New" pitchFamily="18" charset="-34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build="p" autoUpdateAnimBg="0"/>
      <p:bldP spid="29700" grpId="0" autoUpdateAnimBg="0"/>
      <p:bldP spid="2970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069975"/>
            <a:ext cx="3276600" cy="1139825"/>
          </a:xfrm>
        </p:spPr>
        <p:txBody>
          <a:bodyPr/>
          <a:lstStyle/>
          <a:p>
            <a:pPr eaLnBrk="1" hangingPunct="1"/>
            <a:r>
              <a:rPr lang="th-TH" sz="6000" smtClean="0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สินทรัพย์ </a:t>
            </a:r>
            <a:r>
              <a:rPr lang="en-US" sz="6000" smtClean="0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=</a:t>
            </a:r>
            <a:endParaRPr lang="th-TH" sz="60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133600"/>
            <a:ext cx="7696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ด้านขวา เครดิต, </a:t>
            </a:r>
            <a:r>
              <a:rPr lang="en-US" sz="6000" b="1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Cr.</a:t>
            </a:r>
            <a:r>
              <a:rPr lang="th-TH" sz="6000" b="1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 ,</a:t>
            </a:r>
            <a:r>
              <a:rPr lang="en-US" sz="6000" b="1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Credit </a:t>
            </a:r>
            <a:endParaRPr lang="th-TH" sz="6000" b="1" smtClean="0">
              <a:solidFill>
                <a:srgbClr val="CC00CC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หนี้สิน ลงบัญชีด้านขวา</a:t>
            </a:r>
            <a:endParaRPr lang="th-TH" sz="6000" b="1" smtClean="0">
              <a:solidFill>
                <a:srgbClr val="CC00CC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หนี้สิน เพิ่ม ลงด้านขวาเครดิต</a:t>
            </a:r>
            <a:endParaRPr lang="th-TH" sz="6000" b="1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หนี้สิน </a:t>
            </a: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ลด </a:t>
            </a:r>
            <a:r>
              <a:rPr lang="th-TH" sz="6000" b="1" smtClean="0">
                <a:solidFill>
                  <a:srgbClr val="CC00CC"/>
                </a:solidFill>
                <a:latin typeface="Angsana New" pitchFamily="18" charset="-34"/>
                <a:cs typeface="Angsana New" pitchFamily="18" charset="-34"/>
              </a:rPr>
              <a:t>ลงด้านซ้ายเดบิต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724400" y="1066800"/>
            <a:ext cx="2971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000" b="1">
                <a:solidFill>
                  <a:srgbClr val="CC00CC"/>
                </a:solidFill>
              </a:rPr>
              <a:t>หนี้สิน</a:t>
            </a:r>
            <a:r>
              <a:rPr lang="th-TH" sz="6000" b="1"/>
              <a:t> +</a:t>
            </a:r>
            <a:endParaRPr lang="th-TH" sz="4000" b="1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934200" y="990600"/>
            <a:ext cx="1371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600" b="1">
                <a:latin typeface="Angsana New" pitchFamily="18" charset="-34"/>
                <a:cs typeface="Angsana New" pitchFamily="18" charset="-34"/>
              </a:rPr>
              <a:t>ทุน</a:t>
            </a:r>
            <a:endParaRPr lang="th-TH" sz="16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build="p" autoUpdateAnimBg="0"/>
      <p:bldP spid="30724" grpId="0" autoUpdateAnimBg="0"/>
      <p:bldP spid="3072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209800"/>
            <a:ext cx="7239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ด้านขวา เครดิต, </a:t>
            </a:r>
            <a:r>
              <a:rPr lang="en-US" sz="6000" b="1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Cr.</a:t>
            </a:r>
            <a:r>
              <a:rPr lang="th-TH" sz="6000" b="1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 ,</a:t>
            </a:r>
            <a:r>
              <a:rPr lang="en-US" sz="6000" b="1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Credit</a:t>
            </a:r>
            <a:endParaRPr lang="th-TH" sz="6000" b="1" smtClean="0">
              <a:solidFill>
                <a:srgbClr val="FF0066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ทุน</a:t>
            </a:r>
            <a:r>
              <a:rPr lang="th-TH" sz="6000" b="1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 ลงบัญชีด้านขวา</a:t>
            </a:r>
          </a:p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ทุน</a:t>
            </a:r>
            <a:r>
              <a:rPr lang="th-TH" sz="6000" b="1" smtClean="0">
                <a:solidFill>
                  <a:srgbClr val="FF0066"/>
                </a:solidFill>
                <a:latin typeface="Angsana New" pitchFamily="18" charset="-34"/>
                <a:cs typeface="Angsana New" pitchFamily="18" charset="-34"/>
              </a:rPr>
              <a:t> เพิ่ม ลงด้านขวาเครดิต</a:t>
            </a:r>
          </a:p>
          <a:p>
            <a:pPr eaLnBrk="1" hangingPunct="1">
              <a:lnSpc>
                <a:spcPct val="90000"/>
              </a:lnSpc>
            </a:pP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ทุน ลด ลงด้านซ้ายเดบิต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069975"/>
            <a:ext cx="3276600" cy="1139825"/>
          </a:xfrm>
        </p:spPr>
        <p:txBody>
          <a:bodyPr/>
          <a:lstStyle/>
          <a:p>
            <a:pPr eaLnBrk="1" hangingPunct="1"/>
            <a:r>
              <a:rPr lang="th-TH" sz="6000" smtClean="0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สินทรัพย์ </a:t>
            </a:r>
            <a:r>
              <a:rPr lang="en-US" sz="6000" smtClean="0">
                <a:solidFill>
                  <a:srgbClr val="CC99FF"/>
                </a:solidFill>
                <a:latin typeface="Angsana New" pitchFamily="18" charset="-34"/>
                <a:cs typeface="Angsana New" pitchFamily="18" charset="-34"/>
              </a:rPr>
              <a:t>=</a:t>
            </a:r>
            <a:endParaRPr lang="th-TH" sz="60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24400" y="1066800"/>
            <a:ext cx="2971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000" b="1">
                <a:solidFill>
                  <a:srgbClr val="CC00CC"/>
                </a:solidFill>
              </a:rPr>
              <a:t>หนี้สิน</a:t>
            </a:r>
            <a:r>
              <a:rPr lang="th-TH" sz="6000" b="1"/>
              <a:t> +</a:t>
            </a:r>
            <a:endParaRPr lang="th-TH" sz="4000" b="1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black">
          <a:xfrm>
            <a:off x="3505200" y="228600"/>
            <a:ext cx="5257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934200" y="990600"/>
            <a:ext cx="1371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600" b="1">
                <a:latin typeface="Angsana New" pitchFamily="18" charset="-34"/>
                <a:cs typeface="Angsana New" pitchFamily="18" charset="-34"/>
              </a:rPr>
              <a:t>ทุน</a:t>
            </a:r>
            <a:endParaRPr lang="th-TH" sz="1600" b="1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  <p:bldP spid="6" grpId="0" autoUpdateAnimBg="0"/>
      <p:bldP spid="7" grpId="0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1066800"/>
            <a:ext cx="2590800" cy="715963"/>
          </a:xfrm>
        </p:spPr>
        <p:txBody>
          <a:bodyPr/>
          <a:lstStyle/>
          <a:p>
            <a:pPr eaLnBrk="1" hangingPunct="1">
              <a:defRPr/>
            </a:pPr>
            <a:r>
              <a:rPr lang="th-TH" sz="4400" dirty="0" smtClean="0">
                <a:solidFill>
                  <a:schemeClr val="tx2">
                    <a:lumMod val="75000"/>
                  </a:schemeClr>
                </a:solidFill>
              </a:rPr>
              <a:t>สาระการเรียนรู้</a:t>
            </a:r>
            <a:endParaRPr lang="en-US" sz="44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6148" name="Group 31"/>
          <p:cNvGrpSpPr>
            <a:grpSpLocks/>
          </p:cNvGrpSpPr>
          <p:nvPr/>
        </p:nvGrpSpPr>
        <p:grpSpPr bwMode="auto">
          <a:xfrm>
            <a:off x="1600200" y="1905000"/>
            <a:ext cx="6858000" cy="762000"/>
            <a:chOff x="1056" y="1200"/>
            <a:chExt cx="3984" cy="446"/>
          </a:xfrm>
        </p:grpSpPr>
        <p:grpSp>
          <p:nvGrpSpPr>
            <p:cNvPr id="6172" name="Group 3"/>
            <p:cNvGrpSpPr>
              <a:grpSpLocks/>
            </p:cNvGrpSpPr>
            <p:nvPr/>
          </p:nvGrpSpPr>
          <p:grpSpPr bwMode="auto">
            <a:xfrm>
              <a:off x="1056" y="1227"/>
              <a:ext cx="480" cy="419"/>
              <a:chOff x="1110" y="2656"/>
              <a:chExt cx="1549" cy="1351"/>
            </a:xfrm>
          </p:grpSpPr>
          <p:sp>
            <p:nvSpPr>
              <p:cNvPr id="6176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77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566" name="AutoShape 6"/>
              <p:cNvSpPr>
                <a:spLocks noChangeArrowheads="1"/>
              </p:cNvSpPr>
              <p:nvPr/>
            </p:nvSpPr>
            <p:spPr bwMode="gray">
              <a:xfrm>
                <a:off x="1199" y="2737"/>
                <a:ext cx="1336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6173" name="Line 11"/>
            <p:cNvSpPr>
              <a:spLocks noChangeShapeType="1"/>
            </p:cNvSpPr>
            <p:nvPr/>
          </p:nvSpPr>
          <p:spPr bwMode="auto">
            <a:xfrm>
              <a:off x="1440" y="1611"/>
              <a:ext cx="3600" cy="2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174" name="Text Box 12"/>
            <p:cNvSpPr txBox="1">
              <a:spLocks noChangeArrowheads="1"/>
            </p:cNvSpPr>
            <p:nvPr/>
          </p:nvSpPr>
          <p:spPr bwMode="auto">
            <a:xfrm>
              <a:off x="1680" y="1200"/>
              <a:ext cx="2829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/>
                <a:t>ข้อแนะนำทั่วไปเกี่ยวกับการเรียนบัญชี</a:t>
              </a:r>
              <a:endParaRPr lang="en-US" sz="3600" b="1"/>
            </a:p>
          </p:txBody>
        </p:sp>
        <p:sp>
          <p:nvSpPr>
            <p:cNvPr id="6175" name="Text Box 13"/>
            <p:cNvSpPr txBox="1">
              <a:spLocks noChangeArrowheads="1"/>
            </p:cNvSpPr>
            <p:nvPr/>
          </p:nvSpPr>
          <p:spPr bwMode="gray">
            <a:xfrm>
              <a:off x="1184" y="1289"/>
              <a:ext cx="2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5</a:t>
              </a:r>
            </a:p>
          </p:txBody>
        </p:sp>
      </p:grpSp>
      <p:grpSp>
        <p:nvGrpSpPr>
          <p:cNvPr id="6149" name="Group 32"/>
          <p:cNvGrpSpPr>
            <a:grpSpLocks/>
          </p:cNvGrpSpPr>
          <p:nvPr/>
        </p:nvGrpSpPr>
        <p:grpSpPr bwMode="auto">
          <a:xfrm>
            <a:off x="2362200" y="2819400"/>
            <a:ext cx="6019800" cy="647700"/>
            <a:chOff x="1440" y="1861"/>
            <a:chExt cx="3095" cy="341"/>
          </a:xfrm>
        </p:grpSpPr>
        <p:sp>
          <p:nvSpPr>
            <p:cNvPr id="6170" name="Line 14"/>
            <p:cNvSpPr>
              <a:spLocks noChangeShapeType="1"/>
            </p:cNvSpPr>
            <p:nvPr/>
          </p:nvSpPr>
          <p:spPr bwMode="auto">
            <a:xfrm>
              <a:off x="1440" y="2187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171" name="Text Box 15"/>
            <p:cNvSpPr txBox="1">
              <a:spLocks noChangeArrowheads="1"/>
            </p:cNvSpPr>
            <p:nvPr/>
          </p:nvSpPr>
          <p:spPr bwMode="auto">
            <a:xfrm>
              <a:off x="1590" y="1861"/>
              <a:ext cx="2945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/>
                <a:t>สินทรัพย์ หนี้สิน และส่วนของเจ้าของ (ทุน)</a:t>
              </a:r>
              <a:endParaRPr lang="en-US" sz="3600" b="1"/>
            </a:p>
          </p:txBody>
        </p:sp>
      </p:grpSp>
      <p:grpSp>
        <p:nvGrpSpPr>
          <p:cNvPr id="6150" name="Group 33"/>
          <p:cNvGrpSpPr>
            <a:grpSpLocks/>
          </p:cNvGrpSpPr>
          <p:nvPr/>
        </p:nvGrpSpPr>
        <p:grpSpPr bwMode="auto">
          <a:xfrm>
            <a:off x="1676400" y="3733800"/>
            <a:ext cx="6629400" cy="665163"/>
            <a:chOff x="1056" y="2365"/>
            <a:chExt cx="3921" cy="419"/>
          </a:xfrm>
        </p:grpSpPr>
        <p:grpSp>
          <p:nvGrpSpPr>
            <p:cNvPr id="6163" name="Group 17"/>
            <p:cNvGrpSpPr>
              <a:grpSpLocks/>
            </p:cNvGrpSpPr>
            <p:nvPr/>
          </p:nvGrpSpPr>
          <p:grpSpPr bwMode="auto">
            <a:xfrm>
              <a:off x="1056" y="2365"/>
              <a:ext cx="480" cy="419"/>
              <a:chOff x="1110" y="2656"/>
              <a:chExt cx="1549" cy="1351"/>
            </a:xfrm>
          </p:grpSpPr>
          <p:sp>
            <p:nvSpPr>
              <p:cNvPr id="6167" name="AutoShape 1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68" name="AutoShape 1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580" name="AutoShape 20"/>
              <p:cNvSpPr>
                <a:spLocks noChangeArrowheads="1"/>
              </p:cNvSpPr>
              <p:nvPr/>
            </p:nvSpPr>
            <p:spPr bwMode="gray">
              <a:xfrm>
                <a:off x="1201" y="2737"/>
                <a:ext cx="1348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6164" name="Line 25"/>
            <p:cNvSpPr>
              <a:spLocks noChangeShapeType="1"/>
            </p:cNvSpPr>
            <p:nvPr/>
          </p:nvSpPr>
          <p:spPr bwMode="auto">
            <a:xfrm>
              <a:off x="1440" y="2749"/>
              <a:ext cx="35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165" name="Text Box 26"/>
            <p:cNvSpPr txBox="1">
              <a:spLocks noChangeArrowheads="1"/>
            </p:cNvSpPr>
            <p:nvPr/>
          </p:nvSpPr>
          <p:spPr bwMode="auto">
            <a:xfrm>
              <a:off x="1687" y="2365"/>
              <a:ext cx="999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/>
                <a:t>สมการบัญชี</a:t>
              </a:r>
              <a:endParaRPr lang="en-US" sz="2800" b="1"/>
            </a:p>
          </p:txBody>
        </p:sp>
        <p:sp>
          <p:nvSpPr>
            <p:cNvPr id="6166" name="Text Box 27"/>
            <p:cNvSpPr txBox="1">
              <a:spLocks noChangeArrowheads="1"/>
            </p:cNvSpPr>
            <p:nvPr/>
          </p:nvSpPr>
          <p:spPr bwMode="gray">
            <a:xfrm>
              <a:off x="1186" y="2427"/>
              <a:ext cx="21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7</a:t>
              </a:r>
            </a:p>
          </p:txBody>
        </p:sp>
      </p:grpSp>
      <p:grpSp>
        <p:nvGrpSpPr>
          <p:cNvPr id="6151" name="Group 34"/>
          <p:cNvGrpSpPr>
            <a:grpSpLocks/>
          </p:cNvGrpSpPr>
          <p:nvPr/>
        </p:nvGrpSpPr>
        <p:grpSpPr bwMode="auto">
          <a:xfrm>
            <a:off x="1676400" y="4495800"/>
            <a:ext cx="6553200" cy="838200"/>
            <a:chOff x="1056" y="2832"/>
            <a:chExt cx="4128" cy="528"/>
          </a:xfrm>
        </p:grpSpPr>
        <p:grpSp>
          <p:nvGrpSpPr>
            <p:cNvPr id="6156" name="Group 21"/>
            <p:cNvGrpSpPr>
              <a:grpSpLocks/>
            </p:cNvGrpSpPr>
            <p:nvPr/>
          </p:nvGrpSpPr>
          <p:grpSpPr bwMode="auto">
            <a:xfrm>
              <a:off x="1056" y="2941"/>
              <a:ext cx="480" cy="419"/>
              <a:chOff x="3174" y="2656"/>
              <a:chExt cx="1549" cy="1351"/>
            </a:xfrm>
          </p:grpSpPr>
          <p:sp>
            <p:nvSpPr>
              <p:cNvPr id="6160" name="AutoShape 2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161" name="AutoShape 2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6584" name="AutoShape 24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6157" name="Line 28"/>
            <p:cNvSpPr>
              <a:spLocks noChangeShapeType="1"/>
            </p:cNvSpPr>
            <p:nvPr/>
          </p:nvSpPr>
          <p:spPr bwMode="auto">
            <a:xfrm>
              <a:off x="1488" y="3264"/>
              <a:ext cx="3696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158" name="Text Box 29"/>
            <p:cNvSpPr txBox="1">
              <a:spLocks noChangeArrowheads="1"/>
            </p:cNvSpPr>
            <p:nvPr/>
          </p:nvSpPr>
          <p:spPr bwMode="auto">
            <a:xfrm>
              <a:off x="1824" y="2832"/>
              <a:ext cx="960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4000" b="1"/>
                <a:t>งบดุล</a:t>
              </a:r>
              <a:endParaRPr lang="en-US" sz="4000" b="1"/>
            </a:p>
          </p:txBody>
        </p:sp>
        <p:sp>
          <p:nvSpPr>
            <p:cNvPr id="6159" name="Text Box 30"/>
            <p:cNvSpPr txBox="1">
              <a:spLocks noChangeArrowheads="1"/>
            </p:cNvSpPr>
            <p:nvPr/>
          </p:nvSpPr>
          <p:spPr bwMode="gray">
            <a:xfrm>
              <a:off x="1179" y="3003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8</a:t>
              </a:r>
            </a:p>
          </p:txBody>
        </p:sp>
      </p:grpSp>
      <p:sp>
        <p:nvSpPr>
          <p:cNvPr id="6152" name="AutoShape 5"/>
          <p:cNvSpPr>
            <a:spLocks noChangeArrowheads="1"/>
          </p:cNvSpPr>
          <p:nvPr/>
        </p:nvSpPr>
        <p:spPr bwMode="gray">
          <a:xfrm>
            <a:off x="1676400" y="2851150"/>
            <a:ext cx="755650" cy="654050"/>
          </a:xfrm>
          <a:prstGeom prst="hexagon">
            <a:avLst>
              <a:gd name="adj" fmla="val 28910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gray">
          <a:xfrm>
            <a:off x="1720850" y="2890838"/>
            <a:ext cx="663575" cy="574675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gray">
          <a:xfrm>
            <a:off x="1871663" y="2949575"/>
            <a:ext cx="357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400" b="1"/>
              <a:t>6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 bwMode="black">
          <a:xfrm>
            <a:off x="13716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grpSp>
        <p:nvGrpSpPr>
          <p:cNvPr id="7171" name="Group 11"/>
          <p:cNvGrpSpPr>
            <a:grpSpLocks/>
          </p:cNvGrpSpPr>
          <p:nvPr/>
        </p:nvGrpSpPr>
        <p:grpSpPr bwMode="auto">
          <a:xfrm>
            <a:off x="1371600" y="1752600"/>
            <a:ext cx="7056438" cy="3833813"/>
            <a:chOff x="864" y="1104"/>
            <a:chExt cx="4445" cy="2415"/>
          </a:xfrm>
        </p:grpSpPr>
        <p:sp>
          <p:nvSpPr>
            <p:cNvPr id="71683" name="AutoShape 3"/>
            <p:cNvSpPr>
              <a:spLocks noChangeArrowheads="1"/>
            </p:cNvSpPr>
            <p:nvPr/>
          </p:nvSpPr>
          <p:spPr bwMode="gray">
            <a:xfrm>
              <a:off x="864" y="1104"/>
              <a:ext cx="2415" cy="2415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0784"/>
                    <a:invGamma/>
                    <a:alpha val="12000"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0784"/>
                    <a:invGamma/>
                    <a:alpha val="12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71684" name="Oval 4"/>
            <p:cNvSpPr>
              <a:spLocks noChangeArrowheads="1"/>
            </p:cNvSpPr>
            <p:nvPr/>
          </p:nvSpPr>
          <p:spPr bwMode="gray">
            <a:xfrm>
              <a:off x="1056" y="1296"/>
              <a:ext cx="2016" cy="2016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56471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71685" name="AutoShape 5"/>
            <p:cNvSpPr>
              <a:spLocks noChangeArrowheads="1"/>
            </p:cNvSpPr>
            <p:nvPr/>
          </p:nvSpPr>
          <p:spPr bwMode="gray">
            <a:xfrm>
              <a:off x="2592" y="1296"/>
              <a:ext cx="2382" cy="3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h-TH" sz="2800" b="1" dirty="0">
                  <a:solidFill>
                    <a:srgbClr val="000000"/>
                  </a:solidFill>
                  <a:latin typeface="Arial" charset="0"/>
                </a:rPr>
                <a:t>สมัยบาบิโลเนียและอียิปต์</a:t>
              </a:r>
              <a:endParaRPr lang="en-US" sz="28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1686" name="AutoShape 6"/>
            <p:cNvSpPr>
              <a:spLocks noChangeArrowheads="1"/>
            </p:cNvSpPr>
            <p:nvPr/>
          </p:nvSpPr>
          <p:spPr bwMode="gray">
            <a:xfrm>
              <a:off x="2784" y="1728"/>
              <a:ext cx="2382" cy="31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h-TH" sz="3600" dirty="0">
                  <a:solidFill>
                    <a:srgbClr val="000000"/>
                  </a:solidFill>
                  <a:latin typeface="Arial" charset="0"/>
                </a:rPr>
                <a:t>สมัยกรีก</a:t>
              </a:r>
              <a:endParaRPr lang="en-US" sz="36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1687" name="AutoShape 7"/>
            <p:cNvSpPr>
              <a:spLocks noChangeArrowheads="1"/>
            </p:cNvSpPr>
            <p:nvPr/>
          </p:nvSpPr>
          <p:spPr bwMode="gray">
            <a:xfrm>
              <a:off x="2928" y="2160"/>
              <a:ext cx="2381" cy="3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h-TH" sz="3200" b="1" dirty="0">
                  <a:solidFill>
                    <a:srgbClr val="000000"/>
                  </a:solidFill>
                  <a:latin typeface="Arial" charset="0"/>
                </a:rPr>
                <a:t>สมัยโรมัน</a:t>
              </a:r>
              <a:endParaRPr lang="en-US" sz="3200" b="1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1688" name="AutoShape 8"/>
            <p:cNvSpPr>
              <a:spLocks noChangeArrowheads="1"/>
            </p:cNvSpPr>
            <p:nvPr/>
          </p:nvSpPr>
          <p:spPr bwMode="gray">
            <a:xfrm>
              <a:off x="2784" y="2544"/>
              <a:ext cx="2382" cy="3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h-TH" sz="2800" b="1" dirty="0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ศตวรรษที่ </a:t>
              </a:r>
              <a:r>
                <a:rPr lang="en-US" sz="2800" b="1" dirty="0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15 </a:t>
              </a:r>
            </a:p>
          </p:txBody>
        </p:sp>
        <p:sp>
          <p:nvSpPr>
            <p:cNvPr id="71689" name="AutoShape 9"/>
            <p:cNvSpPr>
              <a:spLocks noChangeArrowheads="1"/>
            </p:cNvSpPr>
            <p:nvPr/>
          </p:nvSpPr>
          <p:spPr bwMode="gray">
            <a:xfrm>
              <a:off x="2571" y="2978"/>
              <a:ext cx="2382" cy="3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th-TH" sz="2800" b="1" dirty="0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ศตวรรษที่ </a:t>
              </a:r>
              <a:r>
                <a:rPr lang="en-US" sz="2800" b="1" dirty="0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20 </a:t>
              </a:r>
            </a:p>
          </p:txBody>
        </p:sp>
        <p:sp>
          <p:nvSpPr>
            <p:cNvPr id="71690" name="Text Box 10"/>
            <p:cNvSpPr txBox="1">
              <a:spLocks noChangeArrowheads="1"/>
            </p:cNvSpPr>
            <p:nvPr/>
          </p:nvSpPr>
          <p:spPr bwMode="gray">
            <a:xfrm>
              <a:off x="1375" y="1920"/>
              <a:ext cx="1347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marL="0" lvl="1" algn="ctr" eaLnBrk="0" hangingPunct="0">
                <a:defRPr/>
              </a:pPr>
              <a:r>
                <a:rPr lang="th-TH" sz="4400" b="1" dirty="0">
                  <a:solidFill>
                    <a:srgbClr val="FFC000"/>
                  </a:solidFill>
                  <a:latin typeface="Arial" charset="0"/>
                </a:rPr>
                <a:t>วิวัฒนาการ</a:t>
              </a:r>
            </a:p>
            <a:p>
              <a:pPr marL="0" lvl="1" algn="ctr" eaLnBrk="0" hangingPunct="0">
                <a:defRPr/>
              </a:pPr>
              <a:r>
                <a:rPr lang="th-TH" sz="4400" b="1" dirty="0">
                  <a:solidFill>
                    <a:srgbClr val="FFC000"/>
                  </a:solidFill>
                  <a:latin typeface="Arial" charset="0"/>
                </a:rPr>
                <a:t>ทางการบัญชี</a:t>
              </a:r>
              <a:endParaRPr lang="en-US" sz="4400" b="1" dirty="0">
                <a:solidFill>
                  <a:srgbClr val="FFC000"/>
                </a:solidFill>
                <a:latin typeface="Arial" charset="0"/>
              </a:endParaRPr>
            </a:p>
            <a:p>
              <a:pPr algn="ctr" eaLnBrk="0" hangingPunct="0">
                <a:defRPr/>
              </a:pPr>
              <a:endPara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467600" cy="715963"/>
          </a:xfrm>
        </p:spPr>
        <p:txBody>
          <a:bodyPr/>
          <a:lstStyle/>
          <a:p>
            <a:pPr eaLnBrk="1" hangingPunct="1"/>
            <a:r>
              <a:rPr lang="th-TH" sz="3200" smtClean="0">
                <a:solidFill>
                  <a:srgbClr val="FFFF00"/>
                </a:solidFill>
              </a:rPr>
              <a:t>หน่วยที่ </a:t>
            </a:r>
            <a:r>
              <a:rPr lang="en-US" sz="32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1  </a:t>
            </a:r>
            <a:r>
              <a:rPr lang="th-TH" sz="3200" smtClean="0">
                <a:solidFill>
                  <a:srgbClr val="FFFF00"/>
                </a:solidFill>
              </a:rPr>
              <a:t>ความรู้เบื้องต้นเกี่ยวกับการบัญชี</a:t>
            </a:r>
            <a:endParaRPr lang="en-US" sz="32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ความรู้เบื้องต้นเกี่ยวกับการบัญชี</a:t>
            </a:r>
            <a:endParaRPr lang="en-US" sz="4000" smtClean="0"/>
          </a:p>
        </p:txBody>
      </p:sp>
      <p:grpSp>
        <p:nvGrpSpPr>
          <p:cNvPr id="8196" name="Group 3"/>
          <p:cNvGrpSpPr>
            <a:grpSpLocks/>
          </p:cNvGrpSpPr>
          <p:nvPr/>
        </p:nvGrpSpPr>
        <p:grpSpPr bwMode="auto">
          <a:xfrm>
            <a:off x="2605088" y="1828800"/>
            <a:ext cx="5929312" cy="3946525"/>
            <a:chOff x="1017" y="1152"/>
            <a:chExt cx="3735" cy="2486"/>
          </a:xfrm>
        </p:grpSpPr>
        <p:grpSp>
          <p:nvGrpSpPr>
            <p:cNvPr id="8198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8215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16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17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8199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8212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13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14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8200" name="Text Box 12"/>
            <p:cNvSpPr txBox="1">
              <a:spLocks noChangeArrowheads="1"/>
            </p:cNvSpPr>
            <p:nvPr/>
          </p:nvSpPr>
          <p:spPr bwMode="gray">
            <a:xfrm>
              <a:off x="2388" y="1546"/>
              <a:ext cx="997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sz="3600" b="1">
                  <a:solidFill>
                    <a:srgbClr val="FFFFFF"/>
                  </a:solidFill>
                </a:rPr>
                <a:t>การสรุปผล</a:t>
              </a:r>
              <a:endParaRPr lang="en-US" sz="3600" b="1">
                <a:solidFill>
                  <a:srgbClr val="FFFFFF"/>
                </a:solidFill>
              </a:endParaRPr>
            </a:p>
          </p:txBody>
        </p:sp>
        <p:sp>
          <p:nvSpPr>
            <p:cNvPr id="8201" name="Text Box 13"/>
            <p:cNvSpPr txBox="1">
              <a:spLocks noChangeArrowheads="1"/>
            </p:cNvSpPr>
            <p:nvPr/>
          </p:nvSpPr>
          <p:spPr bwMode="gray">
            <a:xfrm>
              <a:off x="1265" y="2170"/>
              <a:ext cx="103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sz="3200" b="1"/>
                <a:t>การจดบันทึก</a:t>
              </a:r>
              <a:endParaRPr lang="en-US" sz="3200">
                <a:solidFill>
                  <a:srgbClr val="FFFFFF"/>
                </a:solidFill>
              </a:endParaRPr>
            </a:p>
          </p:txBody>
        </p:sp>
        <p:grpSp>
          <p:nvGrpSpPr>
            <p:cNvPr id="8202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8209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10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11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6D440E"/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8203" name="Text Box 18"/>
            <p:cNvSpPr txBox="1">
              <a:spLocks noChangeArrowheads="1"/>
            </p:cNvSpPr>
            <p:nvPr/>
          </p:nvSpPr>
          <p:spPr bwMode="gray">
            <a:xfrm>
              <a:off x="3448" y="2170"/>
              <a:ext cx="1081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sz="3600" b="1">
                  <a:solidFill>
                    <a:srgbClr val="FFFFFF"/>
                  </a:solidFill>
                </a:rPr>
                <a:t>การรวบรวม</a:t>
              </a:r>
              <a:endParaRPr lang="en-US" sz="2000">
                <a:solidFill>
                  <a:srgbClr val="FFFFFF"/>
                </a:solidFill>
              </a:endParaRPr>
            </a:p>
          </p:txBody>
        </p:sp>
        <p:grpSp>
          <p:nvGrpSpPr>
            <p:cNvPr id="8204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8206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07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8208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2F5E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8205" name="Text Box 23"/>
            <p:cNvSpPr txBox="1">
              <a:spLocks noChangeArrowheads="1"/>
            </p:cNvSpPr>
            <p:nvPr/>
          </p:nvSpPr>
          <p:spPr bwMode="gray">
            <a:xfrm>
              <a:off x="2456" y="2746"/>
              <a:ext cx="88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sz="3200" b="1">
                  <a:solidFill>
                    <a:srgbClr val="FFFFFF"/>
                  </a:solidFill>
                </a:rPr>
                <a:t>จัดประเภท</a:t>
              </a:r>
              <a:endParaRPr lang="en-US" sz="3200" b="1">
                <a:solidFill>
                  <a:srgbClr val="FFFFFF"/>
                </a:solidFill>
              </a:endParaRPr>
            </a:p>
          </p:txBody>
        </p:sp>
      </p:grpSp>
      <p:sp>
        <p:nvSpPr>
          <p:cNvPr id="26" name="Right Arrow 25"/>
          <p:cNvSpPr/>
          <p:nvPr/>
        </p:nvSpPr>
        <p:spPr>
          <a:xfrm>
            <a:off x="228600" y="838200"/>
            <a:ext cx="4343400" cy="1524000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ความหมายของการบัญชี</a:t>
            </a:r>
            <a:endParaRPr lang="en-US" sz="3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467600" cy="715963"/>
          </a:xfrm>
        </p:spPr>
        <p:txBody>
          <a:bodyPr/>
          <a:lstStyle/>
          <a:p>
            <a:pPr eaLnBrk="1" hangingPunct="1"/>
            <a:r>
              <a:rPr lang="th-TH" sz="3200" smtClean="0">
                <a:solidFill>
                  <a:srgbClr val="FFFF00"/>
                </a:solidFill>
              </a:rPr>
              <a:t>หน่วยที่ </a:t>
            </a:r>
            <a:r>
              <a:rPr lang="en-US" sz="320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1  </a:t>
            </a:r>
            <a:r>
              <a:rPr lang="th-TH" sz="3200" smtClean="0">
                <a:solidFill>
                  <a:srgbClr val="FFFF00"/>
                </a:solidFill>
              </a:rPr>
              <a:t>ความรู้เบื้องต้นเกี่ยวกับการบัญชี</a:t>
            </a:r>
            <a:endParaRPr lang="en-US" sz="3200" smtClean="0">
              <a:solidFill>
                <a:srgbClr val="FFFF00"/>
              </a:solidFill>
            </a:endParaRPr>
          </a:p>
        </p:txBody>
      </p:sp>
      <p:grpSp>
        <p:nvGrpSpPr>
          <p:cNvPr id="9220" name="Group 20"/>
          <p:cNvGrpSpPr>
            <a:grpSpLocks/>
          </p:cNvGrpSpPr>
          <p:nvPr/>
        </p:nvGrpSpPr>
        <p:grpSpPr bwMode="auto">
          <a:xfrm>
            <a:off x="76200" y="3124200"/>
            <a:ext cx="4341813" cy="3322638"/>
            <a:chOff x="912" y="1950"/>
            <a:chExt cx="1492" cy="1681"/>
          </a:xfrm>
        </p:grpSpPr>
        <p:sp>
          <p:nvSpPr>
            <p:cNvPr id="9239" name="AutoShape 4"/>
            <p:cNvSpPr>
              <a:spLocks noChangeArrowheads="1"/>
            </p:cNvSpPr>
            <p:nvPr/>
          </p:nvSpPr>
          <p:spPr bwMode="grayWhite">
            <a:xfrm>
              <a:off x="912" y="1950"/>
              <a:ext cx="1440" cy="16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E3F1FF"/>
                </a:gs>
              </a:gsLst>
              <a:lin ang="5400000" scaled="1"/>
            </a:gradFill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th-TH">
                <a:latin typeface="Verdana" pitchFamily="34" charset="0"/>
              </a:endParaRPr>
            </a:p>
          </p:txBody>
        </p:sp>
        <p:sp>
          <p:nvSpPr>
            <p:cNvPr id="9240" name="Text Box 5"/>
            <p:cNvSpPr txBox="1">
              <a:spLocks noChangeArrowheads="1"/>
            </p:cNvSpPr>
            <p:nvPr/>
          </p:nvSpPr>
          <p:spPr bwMode="auto">
            <a:xfrm>
              <a:off x="938" y="2027"/>
              <a:ext cx="1466" cy="1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sz="2800" b="1">
                  <a:solidFill>
                    <a:srgbClr val="FF0000"/>
                  </a:solidFill>
                </a:rPr>
                <a:t>จุดประสงค์ของการบัญชี</a:t>
              </a:r>
            </a:p>
            <a:p>
              <a:pPr algn="ctr"/>
              <a:r>
                <a:rPr lang="en-US">
                  <a:solidFill>
                    <a:srgbClr val="FF0000"/>
                  </a:solidFill>
                </a:rPr>
                <a:t> </a:t>
              </a:r>
              <a:endParaRPr lang="th-TH">
                <a:solidFill>
                  <a:srgbClr val="FF0000"/>
                </a:solidFill>
              </a:endParaRPr>
            </a:p>
            <a:p>
              <a:pPr eaLnBrk="1" hangingPunct="1"/>
              <a:r>
                <a:rPr lang="en-US" sz="1400"/>
                <a:t> 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1.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เพื่อจดบันทึกข้อมูลทางการเงินเรียงตามลำดับก่อน-หลัง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/>
              </a:r>
              <a:b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</a:b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2.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เพื่อให้ทราบผลการดำเนินงาน</a:t>
              </a:r>
              <a:endParaRPr lang="en-US" sz="20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  <a:p>
              <a:pPr eaLnBrk="1" hangingPunct="1"/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3.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เพื่อให้ทราบฐานะการเงินของกิจการ</a:t>
              </a:r>
              <a:endParaRPr lang="en-US" sz="20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  <a:p>
              <a:pPr eaLnBrk="1" hangingPunct="1"/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4.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เพื่อให้ถูกต้องตามที่กฎหมาย</a:t>
              </a:r>
              <a:endParaRPr lang="en-US" sz="20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  <a:p>
              <a:pPr eaLnBrk="1" hangingPunct="1"/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5.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เพื่อรายงานการบริหารงานและประเมินผลงานของกิจการ</a:t>
              </a:r>
              <a:endParaRPr lang="en-US" sz="20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  <a:p>
              <a:pPr eaLnBrk="1" hangingPunct="1"/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6. 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เพื่อใช้เป็นแหล่งข้อมูลทางการเงินของบุคคลทั้งภายใน</a:t>
              </a:r>
              <a:endParaRPr lang="en-US" sz="20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  <a:p>
              <a:pPr eaLnBrk="1" hangingPunct="1"/>
              <a:r>
                <a:rPr lang="en-US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      </a:t>
              </a:r>
              <a:r>
                <a:rPr lang="th-TH" sz="20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และ ภายนอกกิจการ</a:t>
              </a:r>
              <a:endParaRPr lang="en-US" sz="20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endParaRPr>
            </a:p>
            <a:p>
              <a:endParaRPr lang="en-US" sz="1400">
                <a:solidFill>
                  <a:srgbClr val="000000"/>
                </a:solidFill>
              </a:endParaRPr>
            </a:p>
          </p:txBody>
        </p:sp>
      </p:grpSp>
      <p:sp>
        <p:nvSpPr>
          <p:cNvPr id="9221" name="AutoShape 6"/>
          <p:cNvSpPr>
            <a:spLocks noChangeAspect="1" noChangeArrowheads="1" noTextEdit="1"/>
          </p:cNvSpPr>
          <p:nvPr/>
        </p:nvSpPr>
        <p:spPr bwMode="gray">
          <a:xfrm>
            <a:off x="3527425" y="2995613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222" name="AutoShape 8"/>
          <p:cNvSpPr>
            <a:spLocks noChangeAspect="1" noChangeArrowheads="1" noTextEdit="1"/>
          </p:cNvSpPr>
          <p:nvPr/>
        </p:nvSpPr>
        <p:spPr bwMode="gray">
          <a:xfrm flipH="1">
            <a:off x="5173663" y="29956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grpSp>
        <p:nvGrpSpPr>
          <p:cNvPr id="9223" name="Group 21"/>
          <p:cNvGrpSpPr>
            <a:grpSpLocks/>
          </p:cNvGrpSpPr>
          <p:nvPr/>
        </p:nvGrpSpPr>
        <p:grpSpPr bwMode="auto">
          <a:xfrm>
            <a:off x="4724400" y="3124200"/>
            <a:ext cx="4191000" cy="4276725"/>
            <a:chOff x="3673" y="1904"/>
            <a:chExt cx="1466" cy="2619"/>
          </a:xfrm>
        </p:grpSpPr>
        <p:sp>
          <p:nvSpPr>
            <p:cNvPr id="9237" name="AutoShape 3"/>
            <p:cNvSpPr>
              <a:spLocks noChangeArrowheads="1"/>
            </p:cNvSpPr>
            <p:nvPr/>
          </p:nvSpPr>
          <p:spPr bwMode="grayWhite">
            <a:xfrm>
              <a:off x="3699" y="1904"/>
              <a:ext cx="1440" cy="200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E3F1FF"/>
                </a:gs>
              </a:gsLst>
              <a:lin ang="5400000" scaled="1"/>
            </a:gradFill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th-TH">
                <a:latin typeface="Verdana" pitchFamily="34" charset="0"/>
              </a:endParaRPr>
            </a:p>
          </p:txBody>
        </p:sp>
        <p:sp>
          <p:nvSpPr>
            <p:cNvPr id="9238" name="Text Box 19"/>
            <p:cNvSpPr txBox="1">
              <a:spLocks noChangeArrowheads="1"/>
            </p:cNvSpPr>
            <p:nvPr/>
          </p:nvSpPr>
          <p:spPr bwMode="auto">
            <a:xfrm>
              <a:off x="3673" y="1997"/>
              <a:ext cx="1466" cy="2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sz="2400" b="1">
                  <a:solidFill>
                    <a:srgbClr val="C00000"/>
                  </a:solidFill>
                </a:rPr>
                <a:t>ประโยชน์ของข้อมูลการบัญชี</a:t>
              </a:r>
            </a:p>
            <a:p>
              <a:r>
                <a:rPr lang="th-TH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    </a:t>
              </a:r>
              <a:r>
                <a:rPr lang="en-US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1.</a:t>
              </a:r>
              <a:r>
                <a:rPr lang="th-TH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เป็นเครื่องมือวัดความสำเร็จในการดำเนินธุรกิจ</a:t>
              </a:r>
            </a:p>
            <a:p>
              <a:r>
                <a:rPr lang="th-TH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   </a:t>
              </a:r>
              <a:r>
                <a:rPr lang="en-US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2</a:t>
              </a:r>
              <a:r>
                <a:rPr lang="en-US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. </a:t>
              </a:r>
              <a:r>
                <a:rPr lang="th-TH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เป็นเครื่องมือช่วยในการวางแผนและตัดสินใจธุรกิจ</a:t>
              </a:r>
            </a:p>
            <a:p>
              <a:r>
                <a:rPr lang="th-TH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   </a:t>
              </a:r>
              <a:r>
                <a:rPr lang="en-US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3.</a:t>
              </a:r>
              <a:r>
                <a:rPr lang="th-TH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เพื่อเป็นเครื่องมือในการวางแผนกำไร และ ควบคุม</a:t>
              </a:r>
            </a:p>
            <a:p>
              <a:r>
                <a:rPr lang="th-TH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       ค่าใช้จ่ายของบริษัท </a:t>
              </a:r>
              <a:r>
                <a:rPr lang="en-US" sz="20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  </a:t>
              </a:r>
              <a:endParaRPr lang="th-TH" sz="2000" b="1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  <a:p>
              <a:r>
                <a:rPr lang="th-TH" sz="2000"/>
                <a:t>  </a:t>
              </a:r>
              <a:r>
                <a:rPr lang="en-US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4.</a:t>
              </a:r>
              <a:r>
                <a:rPr lang="th-TH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เพื่อเป็นเครื่องมือในการหาแหล่งเงินทุน</a:t>
              </a:r>
            </a:p>
            <a:p>
              <a:r>
                <a:rPr lang="th-TH" sz="2400" b="1"/>
                <a:t>  </a:t>
              </a:r>
              <a:r>
                <a:rPr lang="en-US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5.</a:t>
              </a:r>
              <a:r>
                <a:rPr lang="th-TH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เพื่อให้กิจการมีระบบการควบคุมภายในที่ดี</a:t>
              </a:r>
            </a:p>
            <a:p>
              <a:r>
                <a:rPr lang="th-TH" sz="2400"/>
                <a:t>  </a:t>
              </a:r>
              <a:r>
                <a:rPr lang="en-US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6.</a:t>
              </a:r>
              <a:r>
                <a:rPr lang="th-TH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เพื่อประโยชน์ในการวางแผน เพื่อเสียภาษี</a:t>
              </a:r>
            </a:p>
            <a:p>
              <a:r>
                <a:rPr lang="th-TH" sz="2400" b="1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  </a:t>
              </a:r>
            </a:p>
            <a:p>
              <a:pPr algn="ctr"/>
              <a:endParaRPr lang="th-TH" sz="2000" b="1">
                <a:solidFill>
                  <a:srgbClr val="002060"/>
                </a:solidFill>
              </a:endParaRPr>
            </a:p>
            <a:p>
              <a:pPr algn="ctr"/>
              <a:endParaRPr lang="th-TH" sz="2000" b="1">
                <a:solidFill>
                  <a:srgbClr val="002060"/>
                </a:solidFill>
              </a:endParaRPr>
            </a:p>
            <a:p>
              <a:endParaRPr 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9224" name="Group 23"/>
          <p:cNvGrpSpPr>
            <a:grpSpLocks/>
          </p:cNvGrpSpPr>
          <p:nvPr/>
        </p:nvGrpSpPr>
        <p:grpSpPr bwMode="auto">
          <a:xfrm>
            <a:off x="3048000" y="838200"/>
            <a:ext cx="2998788" cy="2868613"/>
            <a:chOff x="3352800" y="1371600"/>
            <a:chExt cx="2998788" cy="2868613"/>
          </a:xfrm>
        </p:grpSpPr>
        <p:sp>
          <p:nvSpPr>
            <p:cNvPr id="67591" name="Freeform 7"/>
            <p:cNvSpPr>
              <a:spLocks/>
            </p:cNvSpPr>
            <p:nvPr/>
          </p:nvSpPr>
          <p:spPr bwMode="gray">
            <a:xfrm>
              <a:off x="3581400" y="2895600"/>
              <a:ext cx="903288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grpSp>
          <p:nvGrpSpPr>
            <p:cNvPr id="9226" name="Group 22"/>
            <p:cNvGrpSpPr>
              <a:grpSpLocks/>
            </p:cNvGrpSpPr>
            <p:nvPr/>
          </p:nvGrpSpPr>
          <p:grpSpPr bwMode="auto">
            <a:xfrm>
              <a:off x="3352800" y="1371600"/>
              <a:ext cx="2998788" cy="1601788"/>
              <a:chOff x="2112" y="864"/>
              <a:chExt cx="1889" cy="1009"/>
            </a:xfrm>
          </p:grpSpPr>
          <p:grpSp>
            <p:nvGrpSpPr>
              <p:cNvPr id="9228" name="Group 10"/>
              <p:cNvGrpSpPr>
                <a:grpSpLocks/>
              </p:cNvGrpSpPr>
              <p:nvPr/>
            </p:nvGrpSpPr>
            <p:grpSpPr bwMode="auto">
              <a:xfrm>
                <a:off x="2112" y="864"/>
                <a:ext cx="1889" cy="1009"/>
                <a:chOff x="1997" y="1314"/>
                <a:chExt cx="1889" cy="1009"/>
              </a:xfrm>
            </p:grpSpPr>
            <p:grpSp>
              <p:nvGrpSpPr>
                <p:cNvPr id="9230" name="Group 11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7596" name="Oval 12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7"/>
                    <a:ext cx="1905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latin typeface="Arial" charset="0"/>
                    </a:endParaRPr>
                  </a:p>
                </p:txBody>
              </p:sp>
              <p:sp>
                <p:nvSpPr>
                  <p:cNvPr id="67597" name="Oval 13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27"/>
                    <a:ext cx="1905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latin typeface="Arial" charset="0"/>
                    </a:endParaRPr>
                  </a:p>
                </p:txBody>
              </p:sp>
            </p:grpSp>
            <p:sp>
              <p:nvSpPr>
                <p:cNvPr id="67598" name="Oval 14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1" cy="8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67599" name="Oval 15"/>
                <p:cNvSpPr>
                  <a:spLocks noChangeArrowheads="1"/>
                </p:cNvSpPr>
                <p:nvPr/>
              </p:nvSpPr>
              <p:spPr bwMode="gray">
                <a:xfrm>
                  <a:off x="2108" y="1319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67600" name="Oval 16"/>
                <p:cNvSpPr>
                  <a:spLocks noChangeArrowheads="1"/>
                </p:cNvSpPr>
                <p:nvPr/>
              </p:nvSpPr>
              <p:spPr bwMode="gray">
                <a:xfrm>
                  <a:off x="2125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67601" name="Oval 17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sp>
            <p:nvSpPr>
              <p:cNvPr id="9229" name="Text Box 18"/>
              <p:cNvSpPr txBox="1">
                <a:spLocks noChangeArrowheads="1"/>
              </p:cNvSpPr>
              <p:nvPr/>
            </p:nvSpPr>
            <p:spPr bwMode="auto">
              <a:xfrm>
                <a:off x="2352" y="960"/>
                <a:ext cx="1508" cy="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/>
                <a:r>
                  <a:rPr lang="th-TH" sz="2800" b="1">
                    <a:solidFill>
                      <a:srgbClr val="000000"/>
                    </a:solidFill>
                  </a:rPr>
                  <a:t>จุดประสงค์และ</a:t>
                </a:r>
              </a:p>
              <a:p>
                <a:pPr algn="ctr"/>
                <a:r>
                  <a:rPr lang="th-TH" sz="2800" b="1">
                    <a:solidFill>
                      <a:srgbClr val="000000"/>
                    </a:solidFill>
                  </a:rPr>
                  <a:t>ประโยชน์ของการบัญชี</a:t>
                </a:r>
                <a:endParaRPr lang="en-US" sz="2800" b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7593" name="Freeform 9"/>
            <p:cNvSpPr>
              <a:spLocks/>
            </p:cNvSpPr>
            <p:nvPr/>
          </p:nvSpPr>
          <p:spPr bwMode="gray">
            <a:xfrm flipH="1">
              <a:off x="5180013" y="2998788"/>
              <a:ext cx="903287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31765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990600"/>
            <a:ext cx="5486400" cy="715963"/>
          </a:xfrm>
        </p:spPr>
        <p:txBody>
          <a:bodyPr/>
          <a:lstStyle/>
          <a:p>
            <a:pPr algn="ctr" eaLnBrk="1" hangingPunct="1"/>
            <a:r>
              <a:rPr lang="th-TH" smtClean="0">
                <a:solidFill>
                  <a:srgbClr val="FFFFFF"/>
                </a:solidFill>
              </a:rPr>
              <a:t>ข้อแนะนำทั่วไปเกี่ยวกับการเรียนบัญชี</a:t>
            </a:r>
            <a:endParaRPr lang="en-US" smtClean="0">
              <a:solidFill>
                <a:srgbClr val="FFFFFF"/>
              </a:solidFill>
            </a:endParaRPr>
          </a:p>
        </p:txBody>
      </p:sp>
      <p:grpSp>
        <p:nvGrpSpPr>
          <p:cNvPr id="10244" name="Group 3"/>
          <p:cNvGrpSpPr>
            <a:grpSpLocks/>
          </p:cNvGrpSpPr>
          <p:nvPr/>
        </p:nvGrpSpPr>
        <p:grpSpPr bwMode="auto">
          <a:xfrm>
            <a:off x="1752600" y="1885950"/>
            <a:ext cx="6019800" cy="1306513"/>
            <a:chOff x="1104" y="1200"/>
            <a:chExt cx="3792" cy="823"/>
          </a:xfrm>
        </p:grpSpPr>
        <p:sp>
          <p:nvSpPr>
            <p:cNvPr id="69636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261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9639" name="Text Box 7"/>
            <p:cNvSpPr txBox="1">
              <a:spLocks noChangeArrowheads="1"/>
            </p:cNvSpPr>
            <p:nvPr/>
          </p:nvSpPr>
          <p:spPr bwMode="gray">
            <a:xfrm>
              <a:off x="1390" y="1460"/>
              <a:ext cx="24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</a:p>
          </p:txBody>
        </p:sp>
        <p:sp>
          <p:nvSpPr>
            <p:cNvPr id="10266" name="Text Box 8"/>
            <p:cNvSpPr txBox="1">
              <a:spLocks noChangeArrowheads="1"/>
            </p:cNvSpPr>
            <p:nvPr/>
          </p:nvSpPr>
          <p:spPr bwMode="gray">
            <a:xfrm>
              <a:off x="1920" y="1356"/>
              <a:ext cx="297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th-TH" sz="2400" b="1">
                  <a:solidFill>
                    <a:srgbClr val="000000"/>
                  </a:solidFill>
                </a:rPr>
                <a:t>ควรอ่านหนังสือในแต่ละบทอย่างน้อย  </a:t>
              </a:r>
              <a:r>
                <a:rPr lang="en-US" sz="2400" b="1">
                  <a:solidFill>
                    <a:srgbClr val="000000"/>
                  </a:solidFill>
                  <a:latin typeface="Angsana New" pitchFamily="18" charset="-34"/>
                  <a:cs typeface="Angsana New" pitchFamily="18" charset="-34"/>
                </a:rPr>
                <a:t>2 </a:t>
              </a:r>
              <a:r>
                <a:rPr lang="en-US" sz="2400" b="1">
                  <a:solidFill>
                    <a:srgbClr val="000000"/>
                  </a:solidFill>
                </a:rPr>
                <a:t> </a:t>
              </a:r>
              <a:r>
                <a:rPr lang="th-TH" sz="2400" b="1">
                  <a:solidFill>
                    <a:srgbClr val="000000"/>
                  </a:solidFill>
                </a:rPr>
                <a:t>ครั้ง</a:t>
              </a:r>
              <a:endParaRPr lang="en-US" sz="2400" b="1">
                <a:solidFill>
                  <a:srgbClr val="000000"/>
                </a:solidFill>
              </a:endParaRPr>
            </a:p>
            <a:p>
              <a:pPr eaLnBrk="1" hangingPunct="1"/>
              <a:r>
                <a:rPr lang="th-TH" sz="2400" b="1">
                  <a:solidFill>
                    <a:srgbClr val="000000"/>
                  </a:solidFill>
                </a:rPr>
                <a:t>เรื่องใดที่ยังไม่เข้าใจให้ถามครูผู้สอนทันที</a:t>
              </a: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0245" name="Group 9"/>
          <p:cNvGrpSpPr>
            <a:grpSpLocks/>
          </p:cNvGrpSpPr>
          <p:nvPr/>
        </p:nvGrpSpPr>
        <p:grpSpPr bwMode="auto">
          <a:xfrm>
            <a:off x="1752600" y="3328988"/>
            <a:ext cx="5562600" cy="1306512"/>
            <a:chOff x="1104" y="2109"/>
            <a:chExt cx="3504" cy="823"/>
          </a:xfrm>
        </p:grpSpPr>
        <p:sp>
          <p:nvSpPr>
            <p:cNvPr id="69642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256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257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9645" name="Text Box 13"/>
            <p:cNvSpPr txBox="1">
              <a:spLocks noChangeArrowheads="1"/>
            </p:cNvSpPr>
            <p:nvPr/>
          </p:nvSpPr>
          <p:spPr bwMode="gray">
            <a:xfrm>
              <a:off x="1390" y="2370"/>
              <a:ext cx="24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</a:t>
              </a:r>
            </a:p>
          </p:txBody>
        </p:sp>
        <p:sp>
          <p:nvSpPr>
            <p:cNvPr id="10259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>
                <a:solidFill>
                  <a:srgbClr val="000000"/>
                </a:solidFill>
              </a:endParaRPr>
            </a:p>
          </p:txBody>
        </p:sp>
      </p:grpSp>
      <p:grpSp>
        <p:nvGrpSpPr>
          <p:cNvPr id="10246" name="Group 15"/>
          <p:cNvGrpSpPr>
            <a:grpSpLocks/>
          </p:cNvGrpSpPr>
          <p:nvPr/>
        </p:nvGrpSpPr>
        <p:grpSpPr bwMode="auto">
          <a:xfrm>
            <a:off x="1752600" y="4789488"/>
            <a:ext cx="5562600" cy="1306512"/>
            <a:chOff x="1104" y="3029"/>
            <a:chExt cx="3504" cy="823"/>
          </a:xfrm>
        </p:grpSpPr>
        <p:sp>
          <p:nvSpPr>
            <p:cNvPr id="69648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251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A56715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252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6CB92"/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9651" name="Text Box 19"/>
            <p:cNvSpPr txBox="1">
              <a:spLocks noChangeArrowheads="1"/>
            </p:cNvSpPr>
            <p:nvPr/>
          </p:nvSpPr>
          <p:spPr bwMode="gray">
            <a:xfrm>
              <a:off x="1390" y="3289"/>
              <a:ext cx="24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</a:t>
              </a:r>
            </a:p>
          </p:txBody>
        </p:sp>
        <p:sp>
          <p:nvSpPr>
            <p:cNvPr id="10254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>
                  <a:solidFill>
                    <a:srgbClr val="000000"/>
                  </a:solidFill>
                </a:rPr>
                <a:t>.</a:t>
              </a:r>
            </a:p>
          </p:txBody>
        </p:sp>
      </p:grpSp>
      <p:sp>
        <p:nvSpPr>
          <p:cNvPr id="10247" name="Rectangle 21"/>
          <p:cNvSpPr>
            <a:spLocks noChangeArrowheads="1"/>
          </p:cNvSpPr>
          <p:nvPr/>
        </p:nvSpPr>
        <p:spPr bwMode="auto">
          <a:xfrm>
            <a:off x="3048000" y="3505200"/>
            <a:ext cx="42084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800" b="1">
                <a:solidFill>
                  <a:srgbClr val="000000"/>
                </a:solidFill>
              </a:rPr>
              <a:t>ควรทำแบบฝึกด้วยตนเองอย่างสม่ำเสมอ   </a:t>
            </a:r>
            <a:endParaRPr lang="en-US" sz="2800" b="1">
              <a:solidFill>
                <a:srgbClr val="000000"/>
              </a:solidFill>
            </a:endParaRPr>
          </a:p>
          <a:p>
            <a:r>
              <a:rPr lang="th-TH" sz="2800" b="1">
                <a:solidFill>
                  <a:srgbClr val="000000"/>
                </a:solidFill>
              </a:rPr>
              <a:t>ถูกต้อง   รวดเร็ว</a:t>
            </a:r>
            <a:endParaRPr lang="en-US" sz="2800"/>
          </a:p>
        </p:txBody>
      </p:sp>
      <p:sp>
        <p:nvSpPr>
          <p:cNvPr id="10248" name="Rectangle 22"/>
          <p:cNvSpPr>
            <a:spLocks noChangeArrowheads="1"/>
          </p:cNvSpPr>
          <p:nvPr/>
        </p:nvSpPr>
        <p:spPr bwMode="auto">
          <a:xfrm>
            <a:off x="3124200" y="4953000"/>
            <a:ext cx="38227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800" b="1">
                <a:solidFill>
                  <a:srgbClr val="000000"/>
                </a:solidFill>
              </a:rPr>
              <a:t>การเขียนหนังสือและตัวเลขให้อ่านง่าย</a:t>
            </a:r>
            <a:endParaRPr lang="en-US" sz="2800" b="1">
              <a:solidFill>
                <a:srgbClr val="000000"/>
              </a:solidFill>
            </a:endParaRPr>
          </a:p>
          <a:p>
            <a:r>
              <a:rPr lang="th-TH" sz="2800" b="1">
                <a:solidFill>
                  <a:srgbClr val="000000"/>
                </a:solidFill>
              </a:rPr>
              <a:t>ชัดเจนและสะอาด </a:t>
            </a:r>
            <a:endParaRPr lang="en-US" sz="2800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black">
          <a:xfrm>
            <a:off x="13716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143000"/>
            <a:ext cx="5486400" cy="715963"/>
          </a:xfrm>
        </p:spPr>
        <p:txBody>
          <a:bodyPr/>
          <a:lstStyle/>
          <a:p>
            <a:pPr algn="ctr" eaLnBrk="1" hangingPunct="1"/>
            <a:r>
              <a:rPr lang="th-TH" smtClean="0">
                <a:solidFill>
                  <a:srgbClr val="FFFFFF"/>
                </a:solidFill>
              </a:rPr>
              <a:t>การเขียนตัวเลขให้ปฏิบัติ ดังนี้</a:t>
            </a:r>
            <a:endParaRPr lang="en-US" smtClean="0">
              <a:solidFill>
                <a:srgbClr val="FFFFFF"/>
              </a:solidFill>
            </a:endParaRPr>
          </a:p>
        </p:txBody>
      </p:sp>
      <p:grpSp>
        <p:nvGrpSpPr>
          <p:cNvPr id="1029" name="Group 3"/>
          <p:cNvGrpSpPr>
            <a:grpSpLocks/>
          </p:cNvGrpSpPr>
          <p:nvPr/>
        </p:nvGrpSpPr>
        <p:grpSpPr bwMode="auto">
          <a:xfrm>
            <a:off x="1219200" y="1885950"/>
            <a:ext cx="6172200" cy="1306513"/>
            <a:chOff x="1104" y="1200"/>
            <a:chExt cx="3792" cy="823"/>
          </a:xfrm>
        </p:grpSpPr>
        <p:sp>
          <p:nvSpPr>
            <p:cNvPr id="69636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49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9639" name="Text Box 7"/>
            <p:cNvSpPr txBox="1">
              <a:spLocks noChangeArrowheads="1"/>
            </p:cNvSpPr>
            <p:nvPr/>
          </p:nvSpPr>
          <p:spPr bwMode="gray">
            <a:xfrm>
              <a:off x="1390" y="1460"/>
              <a:ext cx="24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</a:p>
          </p:txBody>
        </p:sp>
        <p:sp>
          <p:nvSpPr>
            <p:cNvPr id="1054" name="Text Box 8"/>
            <p:cNvSpPr txBox="1">
              <a:spLocks noChangeArrowheads="1"/>
            </p:cNvSpPr>
            <p:nvPr/>
          </p:nvSpPr>
          <p:spPr bwMode="gray">
            <a:xfrm>
              <a:off x="1920" y="1356"/>
              <a:ext cx="29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th-TH">
                <a:solidFill>
                  <a:srgbClr val="000000"/>
                </a:solidFill>
              </a:endParaRPr>
            </a:p>
          </p:txBody>
        </p:sp>
      </p:grpSp>
      <p:grpSp>
        <p:nvGrpSpPr>
          <p:cNvPr id="1030" name="Group 9"/>
          <p:cNvGrpSpPr>
            <a:grpSpLocks/>
          </p:cNvGrpSpPr>
          <p:nvPr/>
        </p:nvGrpSpPr>
        <p:grpSpPr bwMode="auto">
          <a:xfrm>
            <a:off x="1219200" y="3328988"/>
            <a:ext cx="5715000" cy="1306512"/>
            <a:chOff x="1104" y="2109"/>
            <a:chExt cx="3504" cy="823"/>
          </a:xfrm>
        </p:grpSpPr>
        <p:sp>
          <p:nvSpPr>
            <p:cNvPr id="69642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44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45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9645" name="Text Box 13"/>
            <p:cNvSpPr txBox="1">
              <a:spLocks noChangeArrowheads="1"/>
            </p:cNvSpPr>
            <p:nvPr/>
          </p:nvSpPr>
          <p:spPr bwMode="gray">
            <a:xfrm>
              <a:off x="1390" y="2370"/>
              <a:ext cx="23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</a:t>
              </a:r>
            </a:p>
          </p:txBody>
        </p:sp>
        <p:sp>
          <p:nvSpPr>
            <p:cNvPr id="1047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>
                <a:solidFill>
                  <a:srgbClr val="000000"/>
                </a:solidFill>
              </a:endParaRPr>
            </a:p>
          </p:txBody>
        </p:sp>
      </p:grpSp>
      <p:grpSp>
        <p:nvGrpSpPr>
          <p:cNvPr id="1031" name="Group 15"/>
          <p:cNvGrpSpPr>
            <a:grpSpLocks/>
          </p:cNvGrpSpPr>
          <p:nvPr/>
        </p:nvGrpSpPr>
        <p:grpSpPr bwMode="auto">
          <a:xfrm>
            <a:off x="1219200" y="4789488"/>
            <a:ext cx="5791200" cy="1306512"/>
            <a:chOff x="1104" y="3029"/>
            <a:chExt cx="3504" cy="823"/>
          </a:xfrm>
        </p:grpSpPr>
        <p:sp>
          <p:nvSpPr>
            <p:cNvPr id="69648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39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A56715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40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6CB92"/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9651" name="Text Box 19"/>
            <p:cNvSpPr txBox="1">
              <a:spLocks noChangeArrowheads="1"/>
            </p:cNvSpPr>
            <p:nvPr/>
          </p:nvSpPr>
          <p:spPr bwMode="gray">
            <a:xfrm>
              <a:off x="1390" y="3289"/>
              <a:ext cx="24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</a:t>
              </a:r>
            </a:p>
          </p:txBody>
        </p:sp>
        <p:sp>
          <p:nvSpPr>
            <p:cNvPr id="1042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>
                  <a:solidFill>
                    <a:srgbClr val="000000"/>
                  </a:solidFill>
                </a:rPr>
                <a:t>.</a:t>
              </a:r>
            </a:p>
          </p:txBody>
        </p:sp>
      </p:grpSp>
      <p:sp>
        <p:nvSpPr>
          <p:cNvPr id="24" name="Rectangle 2"/>
          <p:cNvSpPr txBox="1">
            <a:spLocks noChangeArrowheads="1"/>
          </p:cNvSpPr>
          <p:nvPr/>
        </p:nvSpPr>
        <p:spPr bwMode="black">
          <a:xfrm>
            <a:off x="13716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33" name="Rectangle 24"/>
          <p:cNvSpPr>
            <a:spLocks noChangeArrowheads="1"/>
          </p:cNvSpPr>
          <p:nvPr/>
        </p:nvSpPr>
        <p:spPr bwMode="auto">
          <a:xfrm>
            <a:off x="2438400" y="2133600"/>
            <a:ext cx="4495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ตัวเลขทุกจำนวนตั้งแต่ 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หลักขึ้นไปให้ใส่เครื่องหมาย  (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) โดยนับจากจุดทศนิยมไปทางซ้ายมือทุก 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ตัว </a:t>
            </a:r>
            <a:endParaRPr lang="en-US" sz="2400" b="1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34" name="Rectangle 25"/>
          <p:cNvSpPr>
            <a:spLocks noChangeArrowheads="1"/>
          </p:cNvSpPr>
          <p:nvPr/>
        </p:nvSpPr>
        <p:spPr bwMode="auto">
          <a:xfrm>
            <a:off x="2438400" y="3657600"/>
            <a:ext cx="3873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800" b="1">
                <a:solidFill>
                  <a:srgbClr val="000000"/>
                </a:solidFill>
              </a:rPr>
              <a:t>การเขียนเลขให้เขียนตรงหลักกันเสมอ </a:t>
            </a:r>
            <a:endParaRPr lang="en-US" sz="2800" b="1">
              <a:solidFill>
                <a:srgbClr val="000000"/>
              </a:solidFill>
            </a:endParaRPr>
          </a:p>
        </p:txBody>
      </p:sp>
      <p:sp>
        <p:nvSpPr>
          <p:cNvPr id="1035" name="Rectangle 1"/>
          <p:cNvSpPr>
            <a:spLocks noChangeArrowheads="1"/>
          </p:cNvSpPr>
          <p:nvPr/>
        </p:nvSpPr>
        <p:spPr bwMode="auto">
          <a:xfrm>
            <a:off x="1981200" y="4953000"/>
            <a:ext cx="4495800" cy="12001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lvl="1" eaLnBrk="0" hangingPunct="0">
              <a:tabLst>
                <a:tab pos="1152525" algn="r"/>
                <a:tab pos="2636838" algn="ctr"/>
                <a:tab pos="5273675" algn="r"/>
              </a:tabLst>
            </a:pPr>
            <a:r>
              <a:rPr lang="th-TH" sz="24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การเขียนตัวเลขในช่องจำนวนเงิน  ให้เขียนหลักหน่วยของจำนวนบาทใกล้เส้นแบ่งช่องบาทและสตางค์เสมอ</a:t>
            </a:r>
            <a:r>
              <a:rPr lang="en-US" sz="1100" b="1">
                <a:solidFill>
                  <a:srgbClr val="000000"/>
                </a:solidFill>
                <a:ea typeface="Times New Roman" pitchFamily="18" charset="0"/>
                <a:cs typeface="Angsana New" pitchFamily="18" charset="-34"/>
              </a:rPr>
              <a:t> </a:t>
            </a:r>
            <a:endParaRPr lang="en-US" sz="2800" b="1">
              <a:solidFill>
                <a:srgbClr val="000000"/>
              </a:solidFill>
              <a:ea typeface="Times New Roman" pitchFamily="18" charset="0"/>
              <a:cs typeface="Angsana New" pitchFamily="18" charset="-34"/>
            </a:endParaRPr>
          </a:p>
        </p:txBody>
      </p:sp>
      <p:grpSp>
        <p:nvGrpSpPr>
          <p:cNvPr id="1036" name="Group 2"/>
          <p:cNvGrpSpPr>
            <a:grpSpLocks/>
          </p:cNvGrpSpPr>
          <p:nvPr/>
        </p:nvGrpSpPr>
        <p:grpSpPr bwMode="auto">
          <a:xfrm>
            <a:off x="7162800" y="3124200"/>
            <a:ext cx="1646238" cy="1500188"/>
            <a:chOff x="4752" y="11808"/>
            <a:chExt cx="2592" cy="2592"/>
          </a:xfrm>
        </p:grpSpPr>
        <p:graphicFrame>
          <p:nvGraphicFramePr>
            <p:cNvPr id="1026" name="Object 3"/>
            <p:cNvGraphicFramePr>
              <a:graphicFrameLocks noChangeAspect="1"/>
            </p:cNvGraphicFramePr>
            <p:nvPr/>
          </p:nvGraphicFramePr>
          <p:xfrm>
            <a:off x="4752" y="11808"/>
            <a:ext cx="2592" cy="25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" r:id="rId3" imgW="2106360" imgH="2438280" progId="">
                    <p:embed/>
                  </p:oleObj>
                </mc:Choice>
                <mc:Fallback>
                  <p:oleObj r:id="rId3" imgW="2106360" imgH="2438280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2" y="11808"/>
                          <a:ext cx="2592" cy="259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7" name="Text Box 4"/>
            <p:cNvSpPr txBox="1">
              <a:spLocks noChangeArrowheads="1"/>
            </p:cNvSpPr>
            <p:nvPr/>
          </p:nvSpPr>
          <p:spPr bwMode="auto">
            <a:xfrm>
              <a:off x="5040" y="12240"/>
              <a:ext cx="1584" cy="187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>
                <a:spcAft>
                  <a:spcPts val="1000"/>
                </a:spcAft>
              </a:pPr>
              <a:r>
                <a:rPr lang="en-US" sz="1100">
                  <a:solidFill>
                    <a:srgbClr val="000000"/>
                  </a:solidFill>
                  <a:latin typeface="Calibri" pitchFamily="34" charset="0"/>
                  <a:ea typeface="Arial" pitchFamily="34" charset="0"/>
                  <a:cs typeface="Cordia New" pitchFamily="34" charset="-34"/>
                </a:rPr>
                <a:t>4,725.50</a:t>
              </a:r>
            </a:p>
            <a:p>
              <a:pPr algn="r" eaLnBrk="1" hangingPunct="1"/>
              <a:r>
                <a:rPr lang="en-US" sz="1600">
                  <a:solidFill>
                    <a:srgbClr val="000000"/>
                  </a:solidFill>
                  <a:latin typeface="AngsanaUPC" pitchFamily="18" charset="-34"/>
                  <a:ea typeface="Arial" pitchFamily="34" charset="0"/>
                  <a:cs typeface="AngsanaUPC" pitchFamily="18" charset="-34"/>
                </a:rPr>
                <a:t>      25,300.25</a:t>
              </a:r>
            </a:p>
            <a:p>
              <a:pPr algn="r" eaLnBrk="1" hangingPunct="1">
                <a:spcAft>
                  <a:spcPts val="1000"/>
                </a:spcAft>
              </a:pPr>
              <a:r>
                <a:rPr lang="en-US" sz="1100">
                  <a:solidFill>
                    <a:srgbClr val="000000"/>
                  </a:solidFill>
                  <a:latin typeface="Calibri" pitchFamily="34" charset="0"/>
                  <a:ea typeface="Arial" pitchFamily="34" charset="0"/>
                  <a:cs typeface="Cordia New" pitchFamily="34" charset="-34"/>
                </a:rPr>
                <a:t>    123,500.75</a:t>
              </a:r>
              <a:endParaRPr lang="en-US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143000"/>
            <a:ext cx="5486400" cy="715963"/>
          </a:xfrm>
        </p:spPr>
        <p:txBody>
          <a:bodyPr/>
          <a:lstStyle/>
          <a:p>
            <a:pPr algn="ctr" eaLnBrk="1" hangingPunct="1"/>
            <a:r>
              <a:rPr lang="th-TH" smtClean="0">
                <a:solidFill>
                  <a:srgbClr val="FFFFFF"/>
                </a:solidFill>
              </a:rPr>
              <a:t>การเขียนตัวเลขให้ปฏิบัติ ดังนี้</a:t>
            </a:r>
            <a:endParaRPr lang="en-US" smtClean="0">
              <a:solidFill>
                <a:srgbClr val="FFFFFF"/>
              </a:solidFill>
            </a:endParaRPr>
          </a:p>
        </p:txBody>
      </p:sp>
      <p:grpSp>
        <p:nvGrpSpPr>
          <p:cNvPr id="11268" name="Group 3"/>
          <p:cNvGrpSpPr>
            <a:grpSpLocks/>
          </p:cNvGrpSpPr>
          <p:nvPr/>
        </p:nvGrpSpPr>
        <p:grpSpPr bwMode="auto">
          <a:xfrm>
            <a:off x="1219200" y="1885950"/>
            <a:ext cx="6172200" cy="1306513"/>
            <a:chOff x="1104" y="1200"/>
            <a:chExt cx="3792" cy="823"/>
          </a:xfrm>
        </p:grpSpPr>
        <p:sp>
          <p:nvSpPr>
            <p:cNvPr id="69636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279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9639" name="Text Box 7"/>
            <p:cNvSpPr txBox="1">
              <a:spLocks noChangeArrowheads="1"/>
            </p:cNvSpPr>
            <p:nvPr/>
          </p:nvSpPr>
          <p:spPr bwMode="gray">
            <a:xfrm>
              <a:off x="1393" y="1460"/>
              <a:ext cx="237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</a:t>
              </a:r>
            </a:p>
          </p:txBody>
        </p:sp>
        <p:sp>
          <p:nvSpPr>
            <p:cNvPr id="11284" name="Text Box 8"/>
            <p:cNvSpPr txBox="1">
              <a:spLocks noChangeArrowheads="1"/>
            </p:cNvSpPr>
            <p:nvPr/>
          </p:nvSpPr>
          <p:spPr bwMode="gray">
            <a:xfrm>
              <a:off x="1920" y="1356"/>
              <a:ext cx="29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th-TH">
                <a:solidFill>
                  <a:srgbClr val="000000"/>
                </a:solidFill>
              </a:endParaRPr>
            </a:p>
          </p:txBody>
        </p:sp>
      </p:grpSp>
      <p:grpSp>
        <p:nvGrpSpPr>
          <p:cNvPr id="11269" name="Group 9"/>
          <p:cNvGrpSpPr>
            <a:grpSpLocks/>
          </p:cNvGrpSpPr>
          <p:nvPr/>
        </p:nvGrpSpPr>
        <p:grpSpPr bwMode="auto">
          <a:xfrm>
            <a:off x="1219200" y="3722688"/>
            <a:ext cx="5715000" cy="1306512"/>
            <a:chOff x="1104" y="2109"/>
            <a:chExt cx="3504" cy="823"/>
          </a:xfrm>
        </p:grpSpPr>
        <p:sp>
          <p:nvSpPr>
            <p:cNvPr id="69642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1274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275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2 w 596"/>
                <a:gd name="T1" fmla="*/ 0 h 598"/>
                <a:gd name="T2" fmla="*/ 0 w 596"/>
                <a:gd name="T3" fmla="*/ 12 h 598"/>
                <a:gd name="T4" fmla="*/ 0 w 596"/>
                <a:gd name="T5" fmla="*/ 59 h 598"/>
                <a:gd name="T6" fmla="*/ 16 w 596"/>
                <a:gd name="T7" fmla="*/ 17 h 598"/>
                <a:gd name="T8" fmla="*/ 60 w 596"/>
                <a:gd name="T9" fmla="*/ 0 h 598"/>
                <a:gd name="T10" fmla="*/ 12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9645" name="Text Box 13"/>
            <p:cNvSpPr txBox="1">
              <a:spLocks noChangeArrowheads="1"/>
            </p:cNvSpPr>
            <p:nvPr/>
          </p:nvSpPr>
          <p:spPr bwMode="gray">
            <a:xfrm>
              <a:off x="1393" y="2370"/>
              <a:ext cx="23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5</a:t>
              </a:r>
            </a:p>
          </p:txBody>
        </p:sp>
        <p:sp>
          <p:nvSpPr>
            <p:cNvPr id="11277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>
                <a:solidFill>
                  <a:srgbClr val="000000"/>
                </a:solidFill>
              </a:endParaRPr>
            </a:p>
          </p:txBody>
        </p:sp>
      </p:grpSp>
      <p:sp>
        <p:nvSpPr>
          <p:cNvPr id="24" name="Rectangle 2"/>
          <p:cNvSpPr txBox="1">
            <a:spLocks noChangeArrowheads="1"/>
          </p:cNvSpPr>
          <p:nvPr/>
        </p:nvSpPr>
        <p:spPr bwMode="black">
          <a:xfrm>
            <a:off x="1371600" y="152400"/>
            <a:ext cx="7467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หน่วยที่ </a:t>
            </a:r>
            <a:r>
              <a:rPr lang="en-US" sz="3200" b="1" kern="0" dirty="0">
                <a:solidFill>
                  <a:srgbClr val="FFFF00"/>
                </a:solidFill>
                <a:latin typeface="Angsana New" pitchFamily="18" charset="-34"/>
                <a:ea typeface="+mj-ea"/>
                <a:cs typeface="Angsana New" pitchFamily="18" charset="-34"/>
              </a:rPr>
              <a:t>1  </a:t>
            </a: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ความรู้เบื้องต้นเกี่ยวกับการบัญชี</a:t>
            </a:r>
            <a:endParaRPr lang="en-US" sz="3200" b="1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71" name="Rectangle 24"/>
          <p:cNvSpPr>
            <a:spLocks noChangeArrowheads="1"/>
          </p:cNvSpPr>
          <p:nvPr/>
        </p:nvSpPr>
        <p:spPr bwMode="auto">
          <a:xfrm>
            <a:off x="2667000" y="2133600"/>
            <a:ext cx="3962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จำนวนสตางค์ที่จะเขียนในช่องสตางค์  </a:t>
            </a:r>
            <a:endParaRPr lang="en-US" sz="2400" b="1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ถ้าไม่มีให้ใช้ 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–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หรือ (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00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แต่มักนิยมใช้ (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–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en-US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400" b="1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en-US" sz="2400" b="1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272" name="Rectangle 3"/>
          <p:cNvSpPr>
            <a:spLocks noChangeArrowheads="1"/>
          </p:cNvSpPr>
          <p:nvPr/>
        </p:nvSpPr>
        <p:spPr bwMode="auto">
          <a:xfrm>
            <a:off x="2514600" y="3886200"/>
            <a:ext cx="4325938" cy="101600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tabLst>
                <a:tab pos="914400" algn="r"/>
                <a:tab pos="2636838" algn="ctr"/>
                <a:tab pos="5273675" algn="r"/>
              </a:tabLst>
            </a:pPr>
            <a:r>
              <a:rPr lang="th-TH" sz="20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ถ้าเขียนตัวเลขผิด  ให้ใช้ปากกาขีดฆ่า  โดยใช้ไม้บรรทัดขีดทับ</a:t>
            </a:r>
          </a:p>
          <a:p>
            <a:pPr eaLnBrk="0" hangingPunct="0">
              <a:tabLst>
                <a:tab pos="914400" algn="r"/>
                <a:tab pos="2636838" algn="ctr"/>
                <a:tab pos="5273675" algn="r"/>
              </a:tabLst>
            </a:pPr>
            <a:r>
              <a:rPr lang="th-TH" sz="20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บนตัวที่ผิดและเขียนตัวเลขที่ถูกไว้เหนือตัวเลขที่ผิด  </a:t>
            </a:r>
          </a:p>
          <a:p>
            <a:pPr eaLnBrk="0" hangingPunct="0">
              <a:tabLst>
                <a:tab pos="914400" algn="r"/>
                <a:tab pos="2636838" algn="ctr"/>
                <a:tab pos="5273675" algn="r"/>
              </a:tabLst>
            </a:pPr>
            <a:r>
              <a:rPr lang="th-TH" sz="2000" b="1">
                <a:solidFill>
                  <a:srgbClr val="0000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และจะต้องเขียนชื่อของผู้ที่ขีดฆ่ากำกับไว้ทุกครั้งด้วย</a:t>
            </a:r>
            <a:endParaRPr lang="th-TH" sz="2400" b="1">
              <a:solidFill>
                <a:srgbClr val="000000"/>
              </a:solidFill>
              <a:ea typeface="Times New Roman" pitchFamily="18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7TGp_BizGlobe_bl_v3">
  <a:themeElements>
    <a:clrScheme name="Default Design 1">
      <a:dk1>
        <a:srgbClr val="225174"/>
      </a:dk1>
      <a:lt1>
        <a:srgbClr val="FFFFFF"/>
      </a:lt1>
      <a:dk2>
        <a:srgbClr val="2E83B2"/>
      </a:dk2>
      <a:lt2>
        <a:srgbClr val="FFFFE7"/>
      </a:lt2>
      <a:accent1>
        <a:srgbClr val="6699FF"/>
      </a:accent1>
      <a:accent2>
        <a:srgbClr val="33CCCC"/>
      </a:accent2>
      <a:accent3>
        <a:srgbClr val="ADC1D5"/>
      </a:accent3>
      <a:accent4>
        <a:srgbClr val="DADADA"/>
      </a:accent4>
      <a:accent5>
        <a:srgbClr val="B8CAFF"/>
      </a:accent5>
      <a:accent6>
        <a:srgbClr val="2DB9B9"/>
      </a:accent6>
      <a:hlink>
        <a:srgbClr val="FF9999"/>
      </a:hlink>
      <a:folHlink>
        <a:srgbClr val="3366CC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25174"/>
        </a:dk1>
        <a:lt1>
          <a:srgbClr val="FFFFFF"/>
        </a:lt1>
        <a:dk2>
          <a:srgbClr val="2E83B2"/>
        </a:dk2>
        <a:lt2>
          <a:srgbClr val="FFFFE7"/>
        </a:lt2>
        <a:accent1>
          <a:srgbClr val="6699FF"/>
        </a:accent1>
        <a:accent2>
          <a:srgbClr val="33CCCC"/>
        </a:accent2>
        <a:accent3>
          <a:srgbClr val="ADC1D5"/>
        </a:accent3>
        <a:accent4>
          <a:srgbClr val="DADADA"/>
        </a:accent4>
        <a:accent5>
          <a:srgbClr val="B8CAFF"/>
        </a:accent5>
        <a:accent6>
          <a:srgbClr val="2DB9B9"/>
        </a:accent6>
        <a:hlink>
          <a:srgbClr val="FF9999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155A81"/>
        </a:dk1>
        <a:lt1>
          <a:srgbClr val="FFFFFF"/>
        </a:lt1>
        <a:dk2>
          <a:srgbClr val="248A9E"/>
        </a:dk2>
        <a:lt2>
          <a:srgbClr val="FFFFE7"/>
        </a:lt2>
        <a:accent1>
          <a:srgbClr val="7BD959"/>
        </a:accent1>
        <a:accent2>
          <a:srgbClr val="3399FF"/>
        </a:accent2>
        <a:accent3>
          <a:srgbClr val="ACC4CC"/>
        </a:accent3>
        <a:accent4>
          <a:srgbClr val="DADADA"/>
        </a:accent4>
        <a:accent5>
          <a:srgbClr val="BFE9B5"/>
        </a:accent5>
        <a:accent6>
          <a:srgbClr val="2D8AE7"/>
        </a:accent6>
        <a:hlink>
          <a:srgbClr val="FFB469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C3258"/>
        </a:dk1>
        <a:lt1>
          <a:srgbClr val="FFFFFF"/>
        </a:lt1>
        <a:dk2>
          <a:srgbClr val="025E7E"/>
        </a:dk2>
        <a:lt2>
          <a:srgbClr val="CCFFFF"/>
        </a:lt2>
        <a:accent1>
          <a:srgbClr val="0066CC"/>
        </a:accent1>
        <a:accent2>
          <a:srgbClr val="99CC00"/>
        </a:accent2>
        <a:accent3>
          <a:srgbClr val="AAB6C0"/>
        </a:accent3>
        <a:accent4>
          <a:srgbClr val="DADADA"/>
        </a:accent4>
        <a:accent5>
          <a:srgbClr val="AAB8E2"/>
        </a:accent5>
        <a:accent6>
          <a:srgbClr val="8AB900"/>
        </a:accent6>
        <a:hlink>
          <a:srgbClr val="9966FF"/>
        </a:hlink>
        <a:folHlink>
          <a:srgbClr val="BD3F7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007TGp_BizGlobe_bl_v3</Template>
  <TotalTime>573</TotalTime>
  <Words>1228</Words>
  <Application>Microsoft Office PowerPoint</Application>
  <PresentationFormat>On-screen Show (4:3)</PresentationFormat>
  <Paragraphs>213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Verdana</vt:lpstr>
      <vt:lpstr>Wingdings</vt:lpstr>
      <vt:lpstr>Calibri</vt:lpstr>
      <vt:lpstr>Angsana New</vt:lpstr>
      <vt:lpstr>Times New Roman</vt:lpstr>
      <vt:lpstr>Cordia New</vt:lpstr>
      <vt:lpstr>AngsanaUPC</vt:lpstr>
      <vt:lpstr>Wingdings 2</vt:lpstr>
      <vt:lpstr>007TGp_BizGlobe_bl_v3</vt:lpstr>
      <vt:lpstr>นาตยา  แสงวันลอย</vt:lpstr>
      <vt:lpstr>สาระการเรียนรู้</vt:lpstr>
      <vt:lpstr>สาระการเรียนรู้</vt:lpstr>
      <vt:lpstr>หน่วยที่ 1  ความรู้เบื้องต้นเกี่ยวกับการบัญชี</vt:lpstr>
      <vt:lpstr>ความรู้เบื้องต้นเกี่ยวกับการบัญชี</vt:lpstr>
      <vt:lpstr>หน่วยที่ 1  ความรู้เบื้องต้นเกี่ยวกับการบัญชี</vt:lpstr>
      <vt:lpstr>ข้อแนะนำทั่วไปเกี่ยวกับการเรียนบัญชี</vt:lpstr>
      <vt:lpstr>การเขียนตัวเลขให้ปฏิบัติ ดังนี้</vt:lpstr>
      <vt:lpstr>การเขียนตัวเลขให้ปฏิบัติ ดังนี้</vt:lpstr>
      <vt:lpstr>ความหมายของสินทรัพย์ (Assets)</vt:lpstr>
      <vt:lpstr>PowerPoint Presentation</vt:lpstr>
      <vt:lpstr>สินทรัพย์ (Assets)</vt:lpstr>
      <vt:lpstr>สินทรัพย์ (Assets)</vt:lpstr>
      <vt:lpstr>สินทรัพย์(Assets)</vt:lpstr>
      <vt:lpstr>สินทรัพย์ (Assets)</vt:lpstr>
      <vt:lpstr>ความหมายของหนี้สิน (Liabilities)</vt:lpstr>
      <vt:lpstr>หนี้สิน (Liabilities)</vt:lpstr>
      <vt:lpstr>หนี้สิน (Liabilities)</vt:lpstr>
      <vt:lpstr>ส่วนของเจ้าของหรือทุน  (Owners’ Equity  or Proprietorship)</vt:lpstr>
      <vt:lpstr>PowerPoint Presentation</vt:lpstr>
      <vt:lpstr>PowerPoint Presentation</vt:lpstr>
      <vt:lpstr>PowerPoint Presentation</vt:lpstr>
      <vt:lpstr>PowerPoint Presentation</vt:lpstr>
      <vt:lpstr>สินทรัพย์</vt:lpstr>
      <vt:lpstr>สินทรัพย์ =</vt:lpstr>
      <vt:lpstr>สินทรัพย์ =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nattaya</dc:creator>
  <cp:lastModifiedBy>COMPUTER</cp:lastModifiedBy>
  <cp:revision>73</cp:revision>
  <dcterms:created xsi:type="dcterms:W3CDTF">2012-01-05T08:10:06Z</dcterms:created>
  <dcterms:modified xsi:type="dcterms:W3CDTF">2013-06-04T04:21:47Z</dcterms:modified>
</cp:coreProperties>
</file>