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handoutMasterIdLst>
    <p:handoutMasterId r:id="rId10"/>
  </p:handoutMasterIdLst>
  <p:sldIdLst>
    <p:sldId id="283" r:id="rId2"/>
    <p:sldId id="264" r:id="rId3"/>
    <p:sldId id="257" r:id="rId4"/>
    <p:sldId id="285" r:id="rId5"/>
    <p:sldId id="286" r:id="rId6"/>
    <p:sldId id="287" r:id="rId7"/>
    <p:sldId id="288" r:id="rId8"/>
    <p:sldId id="289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29" autoAdjust="0"/>
    <p:restoredTop sz="94576" autoAdjust="0"/>
  </p:normalViewPr>
  <p:slideViewPr>
    <p:cSldViewPr snapToObjects="1">
      <p:cViewPr varScale="1">
        <p:scale>
          <a:sx n="104" d="100"/>
          <a:sy n="104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굴림" pitchFamily="50" charset="-127"/>
              </a:defRPr>
            </a:lvl1pPr>
          </a:lstStyle>
          <a:p>
            <a:pPr>
              <a:defRPr/>
            </a:pPr>
            <a:fld id="{EEF5419E-72AA-45A3-A053-8CE521A06427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78768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gradFill rotWithShape="0">
          <a:gsLst>
            <a:gs pos="0">
              <a:schemeClr val="tx2">
                <a:gamma/>
                <a:shade val="0"/>
                <a:invGamma/>
              </a:schemeClr>
            </a:gs>
            <a:gs pos="50000">
              <a:schemeClr val="tx2"/>
            </a:gs>
            <a:gs pos="100000">
              <a:schemeClr val="tx2">
                <a:gamma/>
                <a:shade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714"/>
          <p:cNvSpPr>
            <a:spLocks noChangeArrowheads="1"/>
          </p:cNvSpPr>
          <p:nvPr/>
        </p:nvSpPr>
        <p:spPr bwMode="invGray">
          <a:xfrm>
            <a:off x="1458913" y="0"/>
            <a:ext cx="6858000" cy="68580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AutoShape 2713"/>
          <p:cNvSpPr>
            <a:spLocks noChangeArrowheads="1"/>
          </p:cNvSpPr>
          <p:nvPr/>
        </p:nvSpPr>
        <p:spPr bwMode="auto">
          <a:xfrm>
            <a:off x="871538" y="0"/>
            <a:ext cx="6858000" cy="68580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Rectangle 2561"/>
          <p:cNvSpPr>
            <a:spLocks noChangeArrowheads="1"/>
          </p:cNvSpPr>
          <p:nvPr/>
        </p:nvSpPr>
        <p:spPr bwMode="invGray">
          <a:xfrm>
            <a:off x="0" y="0"/>
            <a:ext cx="2743200" cy="68580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AutoShape 2556"/>
          <p:cNvSpPr>
            <a:spLocks noChangeArrowheads="1"/>
          </p:cNvSpPr>
          <p:nvPr/>
        </p:nvSpPr>
        <p:spPr bwMode="ltGray">
          <a:xfrm>
            <a:off x="685800" y="0"/>
            <a:ext cx="6858000" cy="68580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chemeClr val="folHlink"/>
              </a:gs>
              <a:gs pos="50000">
                <a:schemeClr val="accent1"/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AutoShape 2557"/>
          <p:cNvSpPr>
            <a:spLocks noChangeArrowheads="1"/>
          </p:cNvSpPr>
          <p:nvPr/>
        </p:nvSpPr>
        <p:spPr bwMode="gray">
          <a:xfrm>
            <a:off x="0" y="0"/>
            <a:ext cx="6858000" cy="68580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en-US">
              <a:ea typeface="굴림" pitchFamily="50" charset="-127"/>
            </a:endParaRPr>
          </a:p>
        </p:txBody>
      </p:sp>
      <p:grpSp>
        <p:nvGrpSpPr>
          <p:cNvPr id="8" name="Group 2554"/>
          <p:cNvGrpSpPr>
            <a:grpSpLocks/>
          </p:cNvGrpSpPr>
          <p:nvPr/>
        </p:nvGrpSpPr>
        <p:grpSpPr bwMode="auto">
          <a:xfrm>
            <a:off x="6146800" y="3778250"/>
            <a:ext cx="2792413" cy="2689225"/>
            <a:chOff x="743" y="928"/>
            <a:chExt cx="2617" cy="3056"/>
          </a:xfrm>
        </p:grpSpPr>
        <p:sp>
          <p:nvSpPr>
            <p:cNvPr id="9" name="AutoShape 2550"/>
            <p:cNvSpPr>
              <a:spLocks noChangeArrowheads="1"/>
            </p:cNvSpPr>
            <p:nvPr userDrawn="1"/>
          </p:nvSpPr>
          <p:spPr bwMode="gray">
            <a:xfrm>
              <a:off x="743" y="928"/>
              <a:ext cx="1488" cy="1440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Front">
                <a:rot lat="20099999" lon="20099999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AutoShape 2551"/>
            <p:cNvSpPr>
              <a:spLocks noChangeArrowheads="1"/>
            </p:cNvSpPr>
            <p:nvPr userDrawn="1"/>
          </p:nvSpPr>
          <p:spPr bwMode="gray">
            <a:xfrm>
              <a:off x="743" y="2209"/>
              <a:ext cx="1488" cy="1440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Front">
                <a:rot lat="20099999" lon="20099999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AutoShape 2552"/>
            <p:cNvSpPr>
              <a:spLocks noChangeArrowheads="1"/>
            </p:cNvSpPr>
            <p:nvPr userDrawn="1"/>
          </p:nvSpPr>
          <p:spPr bwMode="gray">
            <a:xfrm>
              <a:off x="1872" y="1247"/>
              <a:ext cx="1488" cy="1441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Front">
                <a:rot lat="20099999" lon="20099999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AutoShape 2553"/>
            <p:cNvSpPr>
              <a:spLocks noChangeArrowheads="1"/>
            </p:cNvSpPr>
            <p:nvPr userDrawn="1"/>
          </p:nvSpPr>
          <p:spPr bwMode="gray">
            <a:xfrm>
              <a:off x="1872" y="2544"/>
              <a:ext cx="1488" cy="1440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Front">
                <a:rot lat="20099999" lon="20099999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3" name="Text Box 538"/>
          <p:cNvSpPr txBox="1">
            <a:spLocks noChangeArrowheads="1"/>
          </p:cNvSpPr>
          <p:nvPr/>
        </p:nvSpPr>
        <p:spPr bwMode="gray">
          <a:xfrm>
            <a:off x="7446963" y="5622925"/>
            <a:ext cx="1392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2000" b="1">
                <a:solidFill>
                  <a:schemeClr val="tx2"/>
                </a:solidFill>
                <a:latin typeface="Lucida Sans Unicode" pitchFamily="34" charset="0"/>
                <a:ea typeface="굴림" pitchFamily="50" charset="-127"/>
              </a:rPr>
              <a:t>Logo</a:t>
            </a:r>
          </a:p>
        </p:txBody>
      </p:sp>
      <p:sp>
        <p:nvSpPr>
          <p:cNvPr id="14" name="Text Box 2560"/>
          <p:cNvSpPr txBox="1">
            <a:spLocks noChangeArrowheads="1"/>
          </p:cNvSpPr>
          <p:nvPr/>
        </p:nvSpPr>
        <p:spPr bwMode="auto">
          <a:xfrm>
            <a:off x="533400" y="1524000"/>
            <a:ext cx="480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ko-KR" sz="1400" b="1">
                <a:solidFill>
                  <a:schemeClr val="accent2"/>
                </a:solidFill>
                <a:latin typeface="Verdana" pitchFamily="34" charset="0"/>
                <a:ea typeface="굴림" pitchFamily="50" charset="-127"/>
              </a:rPr>
              <a:t>Add Your Company Slogan</a:t>
            </a:r>
          </a:p>
        </p:txBody>
      </p:sp>
      <p:sp>
        <p:nvSpPr>
          <p:cNvPr id="15" name="Oval 2667"/>
          <p:cNvSpPr>
            <a:spLocks noChangeArrowheads="1"/>
          </p:cNvSpPr>
          <p:nvPr/>
        </p:nvSpPr>
        <p:spPr bwMode="gray">
          <a:xfrm>
            <a:off x="584200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Oval 2669"/>
          <p:cNvSpPr>
            <a:spLocks noChangeArrowheads="1"/>
          </p:cNvSpPr>
          <p:nvPr/>
        </p:nvSpPr>
        <p:spPr bwMode="gray">
          <a:xfrm>
            <a:off x="1069975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" name="Oval 2670"/>
          <p:cNvSpPr>
            <a:spLocks noChangeArrowheads="1"/>
          </p:cNvSpPr>
          <p:nvPr/>
        </p:nvSpPr>
        <p:spPr bwMode="gray">
          <a:xfrm>
            <a:off x="1533525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Oval 2671"/>
          <p:cNvSpPr>
            <a:spLocks noChangeArrowheads="1"/>
          </p:cNvSpPr>
          <p:nvPr/>
        </p:nvSpPr>
        <p:spPr bwMode="gray">
          <a:xfrm>
            <a:off x="2019300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Oval 2672"/>
          <p:cNvSpPr>
            <a:spLocks noChangeArrowheads="1"/>
          </p:cNvSpPr>
          <p:nvPr/>
        </p:nvSpPr>
        <p:spPr bwMode="gray">
          <a:xfrm>
            <a:off x="2493963" y="1905000"/>
            <a:ext cx="195262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" name="Oval 2673"/>
          <p:cNvSpPr>
            <a:spLocks noChangeArrowheads="1"/>
          </p:cNvSpPr>
          <p:nvPr/>
        </p:nvSpPr>
        <p:spPr bwMode="gray">
          <a:xfrm>
            <a:off x="2990850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1" name="Oval 2674"/>
          <p:cNvSpPr>
            <a:spLocks noChangeArrowheads="1"/>
          </p:cNvSpPr>
          <p:nvPr/>
        </p:nvSpPr>
        <p:spPr bwMode="gray">
          <a:xfrm>
            <a:off x="3465513" y="1905000"/>
            <a:ext cx="195262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" name="Oval 2675"/>
          <p:cNvSpPr>
            <a:spLocks noChangeArrowheads="1"/>
          </p:cNvSpPr>
          <p:nvPr/>
        </p:nvSpPr>
        <p:spPr bwMode="gray">
          <a:xfrm>
            <a:off x="3914775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" name="Oval 2705"/>
          <p:cNvSpPr>
            <a:spLocks noChangeArrowheads="1"/>
          </p:cNvSpPr>
          <p:nvPr/>
        </p:nvSpPr>
        <p:spPr bwMode="gray">
          <a:xfrm>
            <a:off x="4318000" y="1905000"/>
            <a:ext cx="195263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" name="Oval 2706"/>
          <p:cNvSpPr>
            <a:spLocks noChangeArrowheads="1"/>
          </p:cNvSpPr>
          <p:nvPr/>
        </p:nvSpPr>
        <p:spPr bwMode="gray">
          <a:xfrm>
            <a:off x="4732338" y="1905000"/>
            <a:ext cx="195262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5" name="Oval 2707"/>
          <p:cNvSpPr>
            <a:spLocks noChangeArrowheads="1"/>
          </p:cNvSpPr>
          <p:nvPr/>
        </p:nvSpPr>
        <p:spPr bwMode="gray">
          <a:xfrm>
            <a:off x="5189538" y="1905000"/>
            <a:ext cx="195262" cy="195263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848" name="Rectangle 536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457200" y="2184400"/>
            <a:ext cx="7478713" cy="2997200"/>
          </a:xfrm>
        </p:spPr>
        <p:txBody>
          <a:bodyPr anchor="t"/>
          <a:lstStyle>
            <a:lvl1pPr>
              <a:lnSpc>
                <a:spcPct val="80000"/>
              </a:lnSpc>
              <a:defRPr sz="5800">
                <a:ea typeface="굴림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altLang="ko-KR"/>
          </a:p>
        </p:txBody>
      </p:sp>
      <p:sp>
        <p:nvSpPr>
          <p:cNvPr id="26" name="Rectangle 23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457200" y="6553200"/>
            <a:ext cx="2133600" cy="152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7" name="Rectangle 2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200400" y="6629400"/>
            <a:ext cx="2895600" cy="152400"/>
          </a:xfrm>
        </p:spPr>
        <p:txBody>
          <a:bodyPr/>
          <a:lstStyle>
            <a:lvl1pPr algn="ctr">
              <a:defRPr b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8" name="Rectangle 2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610350" y="6553200"/>
            <a:ext cx="2133600" cy="152400"/>
          </a:xfrm>
        </p:spPr>
        <p:txBody>
          <a:bodyPr/>
          <a:lstStyle>
            <a:lvl1pPr algn="r">
              <a:defRPr sz="1400" b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fld id="{F29CD3BC-44F8-433F-B0C0-1F6071516846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0383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C446C-6EEB-4492-B32B-BE807EF6573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62753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3425" y="177800"/>
            <a:ext cx="1984375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28713" y="177800"/>
            <a:ext cx="5802312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F12A0-AE0A-4328-9283-AEF0EEEB8879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5503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4388" y="177800"/>
            <a:ext cx="6907212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28713" y="1219200"/>
            <a:ext cx="7939087" cy="49530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9EAD7-004F-4A28-A285-BE0729EBFD0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20791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4388" y="177800"/>
            <a:ext cx="6907212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28713" y="1219200"/>
            <a:ext cx="7939087" cy="49530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7E19D-697F-4607-8A8A-6FD2F13616C6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13597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D3E8-0710-4B7D-9C72-CB36BB960A9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3585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BB005-4308-419A-AFDB-BE844C1CEADA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54548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713" y="1219200"/>
            <a:ext cx="389255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73663" y="1219200"/>
            <a:ext cx="3894137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29AB8-5888-4B88-86CB-3ABAB4B6BB58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7051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38BC9-B91B-48BF-808F-B1B60A6C72D0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88476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B124B-B37B-4008-9579-6F649C6FAECE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97570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3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9B682-40D9-4DB7-AF7C-9906AB5805CC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96422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58665-D61F-4BD6-89E7-DD0B68CF9D8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33434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08D53-A376-47D6-82FE-D952D797682F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38754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5" name="Rectangle 267"/>
          <p:cNvSpPr>
            <a:spLocks noChangeArrowheads="1"/>
          </p:cNvSpPr>
          <p:nvPr/>
        </p:nvSpPr>
        <p:spPr bwMode="white">
          <a:xfrm>
            <a:off x="3962400" y="0"/>
            <a:ext cx="5181600" cy="68580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546" name="AutoShape 258"/>
          <p:cNvSpPr>
            <a:spLocks noChangeArrowheads="1"/>
          </p:cNvSpPr>
          <p:nvPr/>
        </p:nvSpPr>
        <p:spPr bwMode="white">
          <a:xfrm>
            <a:off x="0" y="0"/>
            <a:ext cx="6858000" cy="6858000"/>
          </a:xfrm>
          <a:prstGeom prst="octagon">
            <a:avLst>
              <a:gd name="adj" fmla="val 29287"/>
            </a:avLst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en-US">
              <a:ea typeface="굴림" pitchFamily="50" charset="-127"/>
            </a:endParaRPr>
          </a:p>
        </p:txBody>
      </p:sp>
      <p:grpSp>
        <p:nvGrpSpPr>
          <p:cNvPr id="1028" name="Group 268"/>
          <p:cNvGrpSpPr>
            <a:grpSpLocks/>
          </p:cNvGrpSpPr>
          <p:nvPr/>
        </p:nvGrpSpPr>
        <p:grpSpPr bwMode="auto">
          <a:xfrm>
            <a:off x="290513" y="-152400"/>
            <a:ext cx="1766887" cy="1514475"/>
            <a:chOff x="169" y="-32"/>
            <a:chExt cx="1271" cy="1089"/>
          </a:xfrm>
        </p:grpSpPr>
        <p:sp>
          <p:nvSpPr>
            <p:cNvPr id="12548" name="AutoShape 260"/>
            <p:cNvSpPr>
              <a:spLocks noChangeArrowheads="1"/>
            </p:cNvSpPr>
            <p:nvPr userDrawn="1"/>
          </p:nvSpPr>
          <p:spPr bwMode="gray">
            <a:xfrm>
              <a:off x="169" y="-32"/>
              <a:ext cx="723" cy="57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Front">
                <a:rot lat="20099999" lon="20099999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549" name="AutoShape 261"/>
            <p:cNvSpPr>
              <a:spLocks noChangeArrowheads="1"/>
            </p:cNvSpPr>
            <p:nvPr userDrawn="1"/>
          </p:nvSpPr>
          <p:spPr bwMode="gray">
            <a:xfrm>
              <a:off x="169" y="481"/>
              <a:ext cx="723" cy="57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Front">
                <a:rot lat="20099999" lon="20099999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550" name="AutoShape 262"/>
            <p:cNvSpPr>
              <a:spLocks noChangeArrowheads="1"/>
            </p:cNvSpPr>
            <p:nvPr userDrawn="1"/>
          </p:nvSpPr>
          <p:spPr bwMode="gray">
            <a:xfrm>
              <a:off x="717" y="96"/>
              <a:ext cx="723" cy="578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PerspectiveFront">
                <a:rot lat="20099999" lon="20099999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29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28713" y="1219200"/>
            <a:ext cx="7939087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ftr" sz="quarter" idx="3"/>
          </p:nvPr>
        </p:nvSpPr>
        <p:spPr bwMode="ltGray">
          <a:xfrm>
            <a:off x="381000" y="63246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1" smtClean="0">
                <a:solidFill>
                  <a:schemeClr val="hlink"/>
                </a:solidFill>
                <a:latin typeface="+mn-lt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en-US" altLang="ko-KR"/>
              <a:t>Logo</a:t>
            </a:r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8534400" y="6477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 smtClean="0">
                <a:solidFill>
                  <a:schemeClr val="tx2"/>
                </a:solidFill>
                <a:latin typeface="+mn-lt"/>
                <a:ea typeface="굴림" pitchFamily="50" charset="-127"/>
              </a:defRPr>
            </a:lvl1pPr>
          </a:lstStyle>
          <a:p>
            <a:pPr>
              <a:defRPr/>
            </a:pPr>
            <a:fld id="{8D2AEED2-7446-4DFD-966D-118834358914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1032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2084388" y="177800"/>
            <a:ext cx="69072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110000"/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SzPct val="12000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5"/>
          <p:cNvSpPr>
            <a:spLocks noGrp="1"/>
          </p:cNvSpPr>
          <p:nvPr>
            <p:ph type="ctrTitle" sz="quarter"/>
          </p:nvPr>
        </p:nvSpPr>
        <p:spPr>
          <a:xfrm>
            <a:off x="762000" y="2590800"/>
            <a:ext cx="6248400" cy="1143000"/>
          </a:xfrm>
        </p:spPr>
        <p:txBody>
          <a:bodyPr/>
          <a:lstStyle/>
          <a:p>
            <a:r>
              <a:rPr lang="th-TH" sz="6600" smtClean="0">
                <a:latin typeface="Angsana New" pitchFamily="18" charset="-34"/>
                <a:ea typeface="굴림" pitchFamily="34" charset="-127"/>
                <a:cs typeface="Angsana New" pitchFamily="18" charset="-34"/>
              </a:rPr>
              <a:t>หน่วยที่ </a:t>
            </a:r>
            <a:r>
              <a:rPr lang="en-US" sz="6600" smtClean="0">
                <a:latin typeface="Angsana New" pitchFamily="18" charset="-34"/>
                <a:ea typeface="굴림" pitchFamily="34" charset="-127"/>
                <a:cs typeface="Angsana New" pitchFamily="18" charset="-34"/>
              </a:rPr>
              <a:t>6 </a:t>
            </a:r>
            <a:r>
              <a:rPr lang="th-TH" sz="6600" smtClean="0">
                <a:latin typeface="Angsana New" pitchFamily="18" charset="-34"/>
                <a:ea typeface="굴림" pitchFamily="34" charset="-127"/>
                <a:cs typeface="Angsana New" pitchFamily="18" charset="-34"/>
              </a:rPr>
              <a:t>กระดาษทำการ</a:t>
            </a:r>
            <a:endParaRPr lang="en-US" sz="6600" smtClean="0">
              <a:latin typeface="Angsana New" pitchFamily="18" charset="-34"/>
              <a:ea typeface="굴림" pitchFamily="34" charset="-127"/>
              <a:cs typeface="Angsana New" pitchFamily="18" charset="-34"/>
            </a:endParaRPr>
          </a:p>
        </p:txBody>
      </p:sp>
      <p:sp>
        <p:nvSpPr>
          <p:cNvPr id="7" name="Pentagon 6"/>
          <p:cNvSpPr/>
          <p:nvPr/>
        </p:nvSpPr>
        <p:spPr bwMode="auto">
          <a:xfrm>
            <a:off x="533400" y="1447800"/>
            <a:ext cx="2819400" cy="381000"/>
          </a:xfrm>
          <a:prstGeom prst="homePlate">
            <a:avLst/>
          </a:prstGeom>
          <a:solidFill>
            <a:schemeClr val="accent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7772400" y="5638800"/>
            <a:ext cx="762000" cy="4572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gray">
          <a:xfrm>
            <a:off x="2362200" y="1660525"/>
            <a:ext cx="5410200" cy="5334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altLang="ko-KR" sz="2800">
                <a:latin typeface="Verdana" pitchFamily="34" charset="0"/>
                <a:ea typeface="굴림" pitchFamily="34" charset="-127"/>
              </a:rPr>
              <a:t> </a:t>
            </a:r>
            <a:endParaRPr lang="th-TH" altLang="ko-KR" sz="2800">
              <a:latin typeface="Verdana" pitchFamily="34" charset="0"/>
              <a:ea typeface="굴림" pitchFamily="34" charset="-127"/>
            </a:endParaRPr>
          </a:p>
          <a:p>
            <a:r>
              <a:rPr lang="th-TH" sz="2800">
                <a:latin typeface="Verdana" pitchFamily="34" charset="0"/>
                <a:ea typeface="굴림" pitchFamily="34" charset="-127"/>
              </a:rPr>
              <a:t>  </a:t>
            </a:r>
            <a:r>
              <a:rPr lang="th-TH" sz="2800" b="1"/>
              <a:t>ความหมายของกระดาษทำการ</a:t>
            </a:r>
            <a:endParaRPr lang="en-US" sz="2800" b="1"/>
          </a:p>
          <a:p>
            <a:r>
              <a:rPr lang="en-US" altLang="ko-KR" sz="2800">
                <a:latin typeface="Verdana" pitchFamily="34" charset="0"/>
                <a:ea typeface="굴림" pitchFamily="34" charset="-127"/>
              </a:rPr>
              <a:t> </a:t>
            </a:r>
            <a:endParaRPr lang="ko-KR" altLang="en-US" sz="2800">
              <a:latin typeface="Verdana" pitchFamily="34" charset="0"/>
              <a:ea typeface="굴림" pitchFamily="34" charset="-127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362200" y="533400"/>
            <a:ext cx="4114800" cy="609600"/>
          </a:xfrm>
        </p:spPr>
        <p:txBody>
          <a:bodyPr/>
          <a:lstStyle/>
          <a:p>
            <a:pPr algn="ctr"/>
            <a:r>
              <a:rPr lang="th-TH" altLang="ko-KR" sz="4000" smtClean="0">
                <a:ea typeface="굴림" pitchFamily="34" charset="-127"/>
              </a:rPr>
              <a:t>สาระการเรียนรู้</a:t>
            </a:r>
            <a:endParaRPr lang="en-US" altLang="ko-KR" sz="4000" smtClean="0">
              <a:ea typeface="굴림" pitchFamily="34" charset="-127"/>
            </a:endParaRPr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gray">
          <a:xfrm>
            <a:off x="1752600" y="1660525"/>
            <a:ext cx="609600" cy="533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63500" dir="2212194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2400" b="1">
                <a:latin typeface="Verdana" pitchFamily="34" charset="0"/>
                <a:ea typeface="굴림" pitchFamily="50" charset="-127"/>
              </a:rPr>
              <a:t>1</a:t>
            </a:r>
          </a:p>
        </p:txBody>
      </p:sp>
      <p:sp>
        <p:nvSpPr>
          <p:cNvPr id="4101" name="Rectangle 15"/>
          <p:cNvSpPr>
            <a:spLocks noChangeArrowheads="1"/>
          </p:cNvSpPr>
          <p:nvPr/>
        </p:nvSpPr>
        <p:spPr bwMode="gray">
          <a:xfrm>
            <a:off x="2362200" y="2444750"/>
            <a:ext cx="5410200" cy="5334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th-TH" sz="2800"/>
              <a:t>  </a:t>
            </a:r>
            <a:r>
              <a:rPr lang="th-TH" sz="2800" b="1"/>
              <a:t>ประโยชน์ของกระดาษทำการ</a:t>
            </a:r>
            <a:endParaRPr lang="ko-KR" altLang="en-US" sz="2800" b="1">
              <a:latin typeface="Verdana" pitchFamily="34" charset="0"/>
              <a:ea typeface="굴림" pitchFamily="34" charset="-127"/>
            </a:endParaRPr>
          </a:p>
        </p:txBody>
      </p:sp>
      <p:sp>
        <p:nvSpPr>
          <p:cNvPr id="33808" name="Rectangle 16"/>
          <p:cNvSpPr>
            <a:spLocks noChangeArrowheads="1"/>
          </p:cNvSpPr>
          <p:nvPr/>
        </p:nvSpPr>
        <p:spPr bwMode="gray">
          <a:xfrm>
            <a:off x="1752600" y="2444750"/>
            <a:ext cx="609600" cy="533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63500" dir="2212194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2400" b="1">
                <a:latin typeface="Verdana" pitchFamily="34" charset="0"/>
                <a:ea typeface="굴림" pitchFamily="50" charset="-127"/>
              </a:rPr>
              <a:t>2</a:t>
            </a:r>
          </a:p>
        </p:txBody>
      </p:sp>
      <p:sp>
        <p:nvSpPr>
          <p:cNvPr id="4103" name="Rectangle 17"/>
          <p:cNvSpPr>
            <a:spLocks noChangeArrowheads="1"/>
          </p:cNvSpPr>
          <p:nvPr/>
        </p:nvSpPr>
        <p:spPr bwMode="gray">
          <a:xfrm>
            <a:off x="2362200" y="3240088"/>
            <a:ext cx="5410200" cy="5334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th-TH" sz="2800"/>
              <a:t>  </a:t>
            </a:r>
            <a:r>
              <a:rPr lang="th-TH" sz="2800" b="1">
                <a:latin typeface="Angsana New" pitchFamily="18" charset="-34"/>
                <a:cs typeface="Angsana New" pitchFamily="18" charset="-34"/>
              </a:rPr>
              <a:t>ส่วนประกอบของกระดาษทำการ </a:t>
            </a:r>
            <a:r>
              <a:rPr lang="en-US" sz="2800" b="1">
                <a:latin typeface="Angsana New" pitchFamily="18" charset="-34"/>
                <a:cs typeface="Angsana New" pitchFamily="18" charset="-34"/>
              </a:rPr>
              <a:t>6 </a:t>
            </a:r>
            <a:r>
              <a:rPr lang="th-TH" sz="2800" b="1">
                <a:latin typeface="Angsana New" pitchFamily="18" charset="-34"/>
                <a:cs typeface="Angsana New" pitchFamily="18" charset="-34"/>
              </a:rPr>
              <a:t>ช่อง</a:t>
            </a:r>
            <a:endParaRPr lang="ko-KR" altLang="en-US" sz="2800" b="1">
              <a:latin typeface="Angsana New" pitchFamily="18" charset="-34"/>
              <a:ea typeface="굴림" pitchFamily="34" charset="-127"/>
              <a:cs typeface="Angsana New" pitchFamily="18" charset="-34"/>
            </a:endParaRPr>
          </a:p>
        </p:txBody>
      </p:sp>
      <p:sp>
        <p:nvSpPr>
          <p:cNvPr id="33810" name="Rectangle 18"/>
          <p:cNvSpPr>
            <a:spLocks noChangeArrowheads="1"/>
          </p:cNvSpPr>
          <p:nvPr/>
        </p:nvSpPr>
        <p:spPr bwMode="gray">
          <a:xfrm>
            <a:off x="1752600" y="3240088"/>
            <a:ext cx="609600" cy="533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63500" dir="2212194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2400" b="1">
                <a:latin typeface="Verdana" pitchFamily="34" charset="0"/>
                <a:ea typeface="굴림" pitchFamily="50" charset="-127"/>
              </a:rPr>
              <a:t>3</a:t>
            </a:r>
          </a:p>
        </p:txBody>
      </p:sp>
      <p:sp>
        <p:nvSpPr>
          <p:cNvPr id="4105" name="Rectangle 23"/>
          <p:cNvSpPr>
            <a:spLocks noChangeArrowheads="1"/>
          </p:cNvSpPr>
          <p:nvPr/>
        </p:nvSpPr>
        <p:spPr bwMode="gray">
          <a:xfrm>
            <a:off x="2362200" y="4022725"/>
            <a:ext cx="5410200" cy="5334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th-TH" sz="2800" b="1">
                <a:latin typeface="Angsana New" pitchFamily="18" charset="-34"/>
                <a:cs typeface="Angsana New" pitchFamily="18" charset="-34"/>
              </a:rPr>
              <a:t>   การจัดทำกระดาษทำการ </a:t>
            </a:r>
            <a:r>
              <a:rPr lang="en-US" sz="2800" b="1">
                <a:latin typeface="Angsana New" pitchFamily="18" charset="-34"/>
                <a:cs typeface="Angsana New" pitchFamily="18" charset="-34"/>
              </a:rPr>
              <a:t>6 </a:t>
            </a:r>
            <a:r>
              <a:rPr lang="th-TH" sz="2800" b="1">
                <a:latin typeface="Angsana New" pitchFamily="18" charset="-34"/>
                <a:cs typeface="Angsana New" pitchFamily="18" charset="-34"/>
              </a:rPr>
              <a:t>ช่อง</a:t>
            </a:r>
            <a:endParaRPr lang="en-US" sz="28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3816" name="Rectangle 24"/>
          <p:cNvSpPr>
            <a:spLocks noChangeArrowheads="1"/>
          </p:cNvSpPr>
          <p:nvPr/>
        </p:nvSpPr>
        <p:spPr bwMode="gray">
          <a:xfrm>
            <a:off x="1752600" y="4022725"/>
            <a:ext cx="609600" cy="533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63500" dir="2212194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ko-KR" altLang="en-US" sz="2400" b="1">
                <a:latin typeface="Verdana" pitchFamily="34" charset="0"/>
                <a:ea typeface="굴림" pitchFamily="50" charset="-127"/>
              </a:rPr>
              <a:t>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590800" y="482600"/>
            <a:ext cx="5154613" cy="609600"/>
          </a:xfrm>
        </p:spPr>
        <p:txBody>
          <a:bodyPr/>
          <a:lstStyle/>
          <a:p>
            <a:pPr algn="ctr"/>
            <a:r>
              <a:rPr lang="th-TH" sz="4000" smtClean="0"/>
              <a:t>ความหมายของกระดาษทำการ</a:t>
            </a:r>
            <a:endParaRPr lang="en-US" altLang="ko-KR" sz="3600" smtClean="0">
              <a:ea typeface="굴림" pitchFamily="34" charset="-127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2057400"/>
            <a:ext cx="6858000" cy="3124200"/>
          </a:xfrm>
        </p:spPr>
        <p:txBody>
          <a:bodyPr/>
          <a:lstStyle/>
          <a:p>
            <a:pPr>
              <a:buFontTx/>
              <a:buNone/>
            </a:pPr>
            <a:r>
              <a:rPr lang="th-TH" sz="3600" smtClean="0"/>
              <a:t>กระดาษทำการ  หมายถึง  กระดาษร่างเพื่อช่วยในการ</a:t>
            </a:r>
          </a:p>
          <a:p>
            <a:pPr>
              <a:buFontTx/>
              <a:buNone/>
            </a:pPr>
            <a:r>
              <a:rPr lang="th-TH" sz="3600" smtClean="0"/>
              <a:t>จัดทำงบการเงินได้สะดวกรวดเร็วขึ้นโดยสามารถแสดง</a:t>
            </a:r>
          </a:p>
          <a:p>
            <a:pPr>
              <a:buFontTx/>
              <a:buNone/>
            </a:pPr>
            <a:r>
              <a:rPr lang="th-TH" sz="3600" smtClean="0"/>
              <a:t>ยอดในบัญชีทุกบัญชี  ทำให้ทราบทั้งผลการดำเนินงาน</a:t>
            </a:r>
          </a:p>
          <a:p>
            <a:pPr>
              <a:buFontTx/>
              <a:buNone/>
            </a:pPr>
            <a:r>
              <a:rPr lang="th-TH" sz="3600" smtClean="0"/>
              <a:t>และฐานะการเงินของกิจการค้าได้</a:t>
            </a:r>
            <a:endParaRPr lang="ko-KR" altLang="en-US" sz="3600" smtClean="0">
              <a:ea typeface="굴림" pitchFamily="34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590800" y="787400"/>
            <a:ext cx="5154613" cy="609600"/>
          </a:xfrm>
        </p:spPr>
        <p:txBody>
          <a:bodyPr/>
          <a:lstStyle/>
          <a:p>
            <a:pPr algn="ctr"/>
            <a:r>
              <a:rPr lang="th-TH" sz="4000" smtClean="0"/>
              <a:t>ประโยชน์ของกระดาษทำการ</a:t>
            </a:r>
            <a:endParaRPr lang="en-US" altLang="ko-KR" sz="3600" smtClean="0">
              <a:ea typeface="굴림" pitchFamily="34" charset="-127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2057400"/>
            <a:ext cx="6858000" cy="3124200"/>
          </a:xfrm>
        </p:spPr>
        <p:txBody>
          <a:bodyPr/>
          <a:lstStyle/>
          <a:p>
            <a:pPr marL="742950" indent="-742950">
              <a:buFontTx/>
              <a:buAutoNum type="arabicPeriod"/>
            </a:pPr>
            <a:r>
              <a:rPr lang="th-TH" altLang="ko-KR" sz="3600" smtClean="0">
                <a:ea typeface="굴림" pitchFamily="34" charset="-127"/>
              </a:rPr>
              <a:t>แสดงให้เห็นฐานะการเงินของกิจการ</a:t>
            </a:r>
          </a:p>
          <a:p>
            <a:pPr marL="742950" indent="-742950">
              <a:buFontTx/>
              <a:buAutoNum type="arabicPeriod"/>
            </a:pPr>
            <a:r>
              <a:rPr lang="th-TH" altLang="ko-KR" sz="3600" smtClean="0">
                <a:ea typeface="굴림" pitchFamily="34" charset="-127"/>
              </a:rPr>
              <a:t>ทำให้ทราบผลการดำเนินงานของกิจการสำหรับระยะเวลาหนึ่ง</a:t>
            </a:r>
          </a:p>
          <a:p>
            <a:pPr marL="742950" indent="-742950">
              <a:buFontTx/>
              <a:buAutoNum type="arabicPeriod"/>
            </a:pPr>
            <a:r>
              <a:rPr lang="th-TH" altLang="ko-KR" sz="3600" smtClean="0">
                <a:ea typeface="굴림" pitchFamily="34" charset="-127"/>
              </a:rPr>
              <a:t>ช่วยให้การจัดทำงบการเงินสะดวก รวดเร็วขึ้น</a:t>
            </a:r>
          </a:p>
          <a:p>
            <a:pPr marL="742950" indent="-742950">
              <a:buFontTx/>
              <a:buAutoNum type="arabicPeriod"/>
            </a:pPr>
            <a:r>
              <a:rPr lang="th-TH" altLang="ko-KR" sz="3600" smtClean="0">
                <a:ea typeface="굴림" pitchFamily="34" charset="-127"/>
              </a:rPr>
              <a:t>ช่วยตรวจสอบความถูกต้องของงบการเงินได้</a:t>
            </a:r>
            <a:endParaRPr lang="ko-KR" altLang="en-US" sz="3600" smtClean="0">
              <a:ea typeface="굴림" pitchFamily="34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286000" y="304800"/>
            <a:ext cx="5791200" cy="1092200"/>
          </a:xfrm>
        </p:spPr>
        <p:txBody>
          <a:bodyPr/>
          <a:lstStyle/>
          <a:p>
            <a:pPr algn="ctr"/>
            <a:r>
              <a:rPr lang="th-TH" sz="4000" smtClean="0">
                <a:latin typeface="Angsana New" pitchFamily="18" charset="-34"/>
                <a:cs typeface="Angsana New" pitchFamily="18" charset="-34"/>
              </a:rPr>
              <a:t>ส่วนประกอบของกระดาษทำการ </a:t>
            </a:r>
            <a:r>
              <a:rPr lang="en-US" sz="4000" smtClean="0">
                <a:latin typeface="Angsana New" pitchFamily="18" charset="-34"/>
                <a:cs typeface="Angsana New" pitchFamily="18" charset="-34"/>
              </a:rPr>
              <a:t>6 </a:t>
            </a:r>
            <a:r>
              <a:rPr lang="th-TH" sz="4000" smtClean="0">
                <a:latin typeface="Angsana New" pitchFamily="18" charset="-34"/>
                <a:cs typeface="Angsana New" pitchFamily="18" charset="-34"/>
              </a:rPr>
              <a:t>ช่อง</a:t>
            </a:r>
            <a:endParaRPr lang="en-US" altLang="ko-KR" sz="3600" smtClean="0">
              <a:ea typeface="굴림" pitchFamily="34" charset="-127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38200" y="2597150"/>
          <a:ext cx="7848601" cy="3197223"/>
        </p:xfrm>
        <a:graphic>
          <a:graphicData uri="http://schemas.openxmlformats.org/drawingml/2006/table">
            <a:tbl>
              <a:tblPr/>
              <a:tblGrid>
                <a:gridCol w="2112703"/>
                <a:gridCol w="650062"/>
                <a:gridCol w="599502"/>
                <a:gridCol w="294334"/>
                <a:gridCol w="487547"/>
                <a:gridCol w="278083"/>
                <a:gridCol w="599502"/>
                <a:gridCol w="260025"/>
                <a:gridCol w="515535"/>
                <a:gridCol w="257316"/>
                <a:gridCol w="641937"/>
                <a:gridCol w="251899"/>
                <a:gridCol w="644645"/>
                <a:gridCol w="255511"/>
              </a:tblGrid>
              <a:tr h="34365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ชื่อบัญชี </a:t>
                      </a:r>
                      <a:endParaRPr lang="en-US" sz="2000" b="0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เลขที่</a:t>
                      </a:r>
                      <a:endParaRPr lang="en-US" sz="2000" b="0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บัญชี</a:t>
                      </a:r>
                      <a:endParaRPr lang="en-US" sz="2000" b="0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งบทดลอง </a:t>
                      </a:r>
                      <a:endParaRPr lang="en-US" sz="2000" b="0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งบกำไรขาดทุน </a:t>
                      </a:r>
                      <a:endParaRPr lang="en-US" sz="2000" b="0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งบดุล </a:t>
                      </a:r>
                      <a:endParaRPr lang="en-US" sz="2000" b="0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เดบิต</a:t>
                      </a:r>
                      <a:endParaRPr lang="en-US" sz="2000" b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เครดิต</a:t>
                      </a:r>
                      <a:endParaRPr lang="en-US" sz="2000" b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เดบิต</a:t>
                      </a:r>
                      <a:endParaRPr lang="en-US" sz="2000" b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เครดิต</a:t>
                      </a:r>
                      <a:endParaRPr lang="en-US" sz="2000" b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เดบิต</a:t>
                      </a:r>
                      <a:endParaRPr lang="en-US" sz="2000" b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Angsana New" pitchFamily="18" charset="-34"/>
                          <a:ea typeface="Times New Roman"/>
                          <a:cs typeface="Angsana New" pitchFamily="18" charset="-34"/>
                        </a:rPr>
                        <a:t>เครดิต</a:t>
                      </a:r>
                      <a:endParaRPr lang="en-US" sz="2000" b="0" dirty="0"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37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3436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343655">
                <a:tc gridSpan="6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UPC"/>
                          <a:ea typeface="Times New Roman"/>
                          <a:cs typeface="Cordia New"/>
                        </a:rPr>
                        <a:t>กำไรสุทธิหรือขาดทุนสุทธิ</a:t>
                      </a:r>
                      <a:endParaRPr lang="en-US" sz="1800" b="1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343655"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7250" name="Rectangle 1"/>
          <p:cNvSpPr>
            <a:spLocks noChangeArrowheads="1"/>
          </p:cNvSpPr>
          <p:nvPr/>
        </p:nvSpPr>
        <p:spPr bwMode="auto">
          <a:xfrm>
            <a:off x="838200" y="1397000"/>
            <a:ext cx="8153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 algn="ctr" eaLnBrk="1" hangingPunct="1"/>
            <a:r>
              <a:rPr lang="th-TH" sz="2400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ชื่อกิจการ </a:t>
            </a:r>
            <a:endParaRPr lang="en-US" sz="1100"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indent="457200" algn="ctr"/>
            <a:r>
              <a:rPr lang="th-TH" sz="2400" b="1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กระดาษทำการ  </a:t>
            </a:r>
            <a:endParaRPr lang="en-US" sz="1100">
              <a:latin typeface="Angsana New" pitchFamily="18" charset="-34"/>
              <a:cs typeface="Angsana New" pitchFamily="18" charset="-34"/>
            </a:endParaRPr>
          </a:p>
          <a:p>
            <a:pPr indent="457200" algn="ctr"/>
            <a:r>
              <a:rPr lang="th-TH" sz="2400" b="1">
                <a:latin typeface="Angsana New" pitchFamily="18" charset="-34"/>
                <a:cs typeface="Angsana New" pitchFamily="18" charset="-34"/>
              </a:rPr>
              <a:t>สำหรับระยะเวลา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……………..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ปี   สิ้นสุดวันที่ 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…….  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เดือน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………………… 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พ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ศ</a:t>
            </a:r>
            <a:r>
              <a:rPr lang="en-US" sz="2400" b="1">
                <a:latin typeface="Angsana New" pitchFamily="18" charset="-34"/>
                <a:cs typeface="Angsana New" pitchFamily="18" charset="-34"/>
              </a:rPr>
              <a:t>………</a:t>
            </a:r>
            <a:r>
              <a:rPr lang="th-TH" sz="2400" b="1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000">
                <a:latin typeface="Angsana New" pitchFamily="18" charset="-34"/>
                <a:cs typeface="Angsana New" pitchFamily="18" charset="-34"/>
              </a:rPr>
              <a:t>        </a:t>
            </a:r>
            <a:endParaRPr lang="en-US" sz="280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590800" y="177800"/>
            <a:ext cx="5154613" cy="609600"/>
          </a:xfrm>
        </p:spPr>
        <p:txBody>
          <a:bodyPr/>
          <a:lstStyle/>
          <a:p>
            <a:pPr algn="ctr">
              <a:defRPr/>
            </a:pPr>
            <a:r>
              <a:rPr lang="th-TH" sz="4400" dirty="0" smtClean="0">
                <a:solidFill>
                  <a:schemeClr val="tx2">
                    <a:lumMod val="75000"/>
                  </a:schemeClr>
                </a:solidFill>
              </a:rPr>
              <a:t>การจัดทำกระดาษทำการ</a:t>
            </a:r>
            <a:endParaRPr lang="en-US" altLang="ko-KR" sz="4000" dirty="0" smtClean="0">
              <a:solidFill>
                <a:schemeClr val="tx2">
                  <a:lumMod val="75000"/>
                </a:schemeClr>
              </a:solidFill>
              <a:ea typeface="굴림" pitchFamily="50" charset="-127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295400"/>
            <a:ext cx="8153400" cy="4800600"/>
          </a:xfrm>
        </p:spPr>
        <p:txBody>
          <a:bodyPr/>
          <a:lstStyle/>
          <a:p>
            <a:r>
              <a:rPr lang="en-US" sz="3600" smtClean="0">
                <a:latin typeface="Angsana New" pitchFamily="18" charset="-34"/>
                <a:cs typeface="Angsana New" pitchFamily="18" charset="-34"/>
              </a:rPr>
              <a:t> 1. 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จัดทำตารางแบบฟอร์มกระดาษทำการ 6 ช่อง</a:t>
            </a:r>
            <a:endParaRPr lang="en-US" sz="360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2.  เขียนส่วนหัวของกระดาษทำการ  เขียนชื่อกิจการ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….. 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บรรทัดแรก  คำว่า  “กระดาษทำการ”  บรรทัดที่ 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2 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และคำว่า สำหรับระยะเวลา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…….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ปี สิ้นสุดวันที่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…..…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เดือน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…………….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พ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ศ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. ………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ในบรรทัดที่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3</a:t>
            </a:r>
          </a:p>
          <a:p>
            <a:r>
              <a:rPr lang="th-TH" sz="3600" smtClean="0">
                <a:latin typeface="Angsana New" pitchFamily="18" charset="-34"/>
                <a:cs typeface="Angsana New" pitchFamily="18" charset="-34"/>
              </a:rPr>
              <a:t>3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. 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เขียนชื่อบัญชีและเลขที่บัญชี  และจำนวนเงินจากตัวเลขที่ปรากฎในงบทดลอง  แล้วรวมยอดด้านเดบิตและเครดิต  จะต้องเท่ากัน</a:t>
            </a:r>
            <a:endParaRPr lang="ko-KR" altLang="en-US" sz="3600" smtClean="0">
              <a:latin typeface="Angsana New" pitchFamily="18" charset="-34"/>
              <a:ea typeface="굴림" pitchFamily="34" charset="-127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590800" y="482600"/>
            <a:ext cx="5154613" cy="609600"/>
          </a:xfrm>
        </p:spPr>
        <p:txBody>
          <a:bodyPr/>
          <a:lstStyle/>
          <a:p>
            <a:pPr algn="ctr">
              <a:defRPr/>
            </a:pPr>
            <a:r>
              <a:rPr lang="th-TH" sz="4400" dirty="0" smtClean="0">
                <a:solidFill>
                  <a:schemeClr val="tx2">
                    <a:lumMod val="75000"/>
                  </a:schemeClr>
                </a:solidFill>
              </a:rPr>
              <a:t>การจัดทำกระดาษทำการ </a:t>
            </a:r>
            <a:r>
              <a:rPr lang="th-TH" sz="44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(ต่อ)</a:t>
            </a:r>
            <a:endParaRPr lang="en-US" altLang="ko-KR" sz="40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924800" cy="4267200"/>
          </a:xfrm>
        </p:spPr>
        <p:txBody>
          <a:bodyPr/>
          <a:lstStyle/>
          <a:p>
            <a:r>
              <a:rPr lang="en-US" sz="3200" smtClean="0">
                <a:latin typeface="Angsana New" pitchFamily="18" charset="-34"/>
                <a:cs typeface="Angsana New" pitchFamily="18" charset="-34"/>
              </a:rPr>
              <a:t> 4. 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นำจำนวนเงิน  ในช่องงบทดลองไปแสดงในงบกำไรขาดทุน 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และงบดุล  ตามหลักเกณฑ์ต่อไปนี้</a:t>
            </a:r>
          </a:p>
          <a:p>
            <a:r>
              <a:rPr lang="en-US" smtClean="0">
                <a:latin typeface="Angsana New" pitchFamily="18" charset="-34"/>
                <a:cs typeface="Angsana New" pitchFamily="18" charset="-34"/>
              </a:rPr>
              <a:t>        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 หมวดสินทรัพย์              แสดงในงบดุลเดบิต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mtClean="0">
                <a:latin typeface="Angsana New" pitchFamily="18" charset="-34"/>
                <a:cs typeface="Angsana New" pitchFamily="18" charset="-34"/>
              </a:rPr>
              <a:t>           หมวดหนี้สิน                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แสดงในงบดุลเครดิต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mtClean="0">
                <a:latin typeface="Angsana New" pitchFamily="18" charset="-34"/>
                <a:cs typeface="Angsana New" pitchFamily="18" charset="-34"/>
              </a:rPr>
              <a:t>           หมวดส่วนของเจ้าของ 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ทุน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แสดงในงบดุลเครดิต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mtClean="0">
                <a:latin typeface="Angsana New" pitchFamily="18" charset="-34"/>
                <a:cs typeface="Angsana New" pitchFamily="18" charset="-34"/>
              </a:rPr>
              <a:t>           หมวดส่วนของเจ้าของ 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ถอนใช้ส่วนตัว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) 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แสดงในงบดุลเดบิต             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mtClean="0">
                <a:latin typeface="Angsana New" pitchFamily="18" charset="-34"/>
                <a:cs typeface="Angsana New" pitchFamily="18" charset="-34"/>
              </a:rPr>
              <a:t>           หมวดรายได้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                 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แสดงในงบกำไรขาดทุนเครดิต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mtClean="0">
                <a:latin typeface="Angsana New" pitchFamily="18" charset="-34"/>
                <a:cs typeface="Angsana New" pitchFamily="18" charset="-34"/>
              </a:rPr>
              <a:t>           หมวดค่าใช้จ่าย               แสดงในงบกำไรขาดทุนเดบิต </a:t>
            </a:r>
            <a:endParaRPr lang="ko-KR" altLang="en-US" smtClean="0">
              <a:latin typeface="Angsana New" pitchFamily="18" charset="-34"/>
              <a:ea typeface="굴림" pitchFamily="34" charset="-127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590800" y="482600"/>
            <a:ext cx="5154613" cy="609600"/>
          </a:xfrm>
        </p:spPr>
        <p:txBody>
          <a:bodyPr/>
          <a:lstStyle/>
          <a:p>
            <a:pPr algn="ctr">
              <a:defRPr/>
            </a:pPr>
            <a:r>
              <a:rPr lang="th-TH" sz="4400" dirty="0" smtClean="0">
                <a:solidFill>
                  <a:schemeClr val="tx2">
                    <a:lumMod val="75000"/>
                  </a:schemeClr>
                </a:solidFill>
              </a:rPr>
              <a:t>การจัดทำกระดาษทำการ </a:t>
            </a:r>
            <a:r>
              <a:rPr lang="th-TH" sz="44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(ต่อ)</a:t>
            </a:r>
            <a:endParaRPr lang="en-US" altLang="ko-KR" sz="40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ea typeface="굴림" pitchFamily="50" charset="-127"/>
              <a:cs typeface="Angsana New" pitchFamily="18" charset="-34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295400"/>
            <a:ext cx="7924800" cy="4876800"/>
          </a:xfrm>
        </p:spPr>
        <p:txBody>
          <a:bodyPr/>
          <a:lstStyle/>
          <a:p>
            <a:r>
              <a:rPr lang="en-US" sz="320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5.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รวมยอดช่องเดบิต  และเครดิต  ของงบกำไรขาดทุน  และงบดุล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r>
              <a:rPr lang="en-US" smtClean="0">
                <a:latin typeface="Angsana New" pitchFamily="18" charset="-34"/>
                <a:cs typeface="Angsana New" pitchFamily="18" charset="-34"/>
              </a:rPr>
              <a:t> 6.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หาผลต่าง ยอดรวมช่องเดบิต  และเครดิตของงบกำไรขาดทุน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mtClean="0">
                <a:latin typeface="Angsana New" pitchFamily="18" charset="-34"/>
                <a:cs typeface="Angsana New" pitchFamily="18" charset="-34"/>
              </a:rPr>
              <a:t>          หาผลต่าง ยอดรวมช่องเดบิต และเครดิตของงบดุล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mtClean="0">
                <a:latin typeface="Angsana New" pitchFamily="18" charset="-34"/>
                <a:cs typeface="Angsana New" pitchFamily="18" charset="-34"/>
              </a:rPr>
              <a:t>          ผลต่าง  ทั้ง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 2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รายการนี้  จะต้องเท่ากันเสมอ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mtClean="0">
                <a:latin typeface="Angsana New" pitchFamily="18" charset="-34"/>
                <a:cs typeface="Angsana New" pitchFamily="18" charset="-34"/>
              </a:rPr>
              <a:t>          ผลต่างนี้  ให้เขียนใส่ด้านที่น้อยของงบกำไรขาดทุน และงบดุล ในงบกำไรขาดทุนหากด้านเดบิต 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ค่าใช้จ่าย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)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น้อยกว่าด้านเครดิต 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รายได้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)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ผลต่างนี้เรียกว่า   กำไรสุทธิ 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(Net  Profit)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ตรงกันข้ามถ้าด้านเดบิต 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ค่าใช้จ่าย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)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  สูงกว่าด้านเครดิต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รายได้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) 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ผลต่างนี้เรียกว่า   ขาดทุนสุทธิ 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(Net  Loss)  </a:t>
            </a: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7.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รวมตัวเลขช่องเดบิต  และเครดิตของงบกำไรขาดทุน  จะต้องเท่ากันเสมอ      และรวมตัวเลขด้านเดบิต  และเครดิต  ของงบดุล  ก็จะต้องเท่ากันเสมอ</a:t>
            </a:r>
            <a:endParaRPr lang="en-US" smtClean="0">
              <a:latin typeface="Angsana New" pitchFamily="18" charset="-34"/>
              <a:cs typeface="Angsana New" pitchFamily="18" charset="-34"/>
            </a:endParaRPr>
          </a:p>
          <a:p>
            <a:r>
              <a:rPr lang="en-US" smtClean="0">
                <a:latin typeface="Angsana New" pitchFamily="18" charset="-34"/>
                <a:cs typeface="Angsana New" pitchFamily="18" charset="-34"/>
              </a:rPr>
              <a:t> </a:t>
            </a:r>
          </a:p>
          <a:p>
            <a:endParaRPr lang="ko-KR" altLang="en-US" smtClean="0">
              <a:latin typeface="Angsana New" pitchFamily="18" charset="-34"/>
              <a:ea typeface="굴림" pitchFamily="34" charset="-127"/>
              <a:cs typeface="Angsana New" pitchFamily="18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025betty_block">
  <a:themeElements>
    <a:clrScheme name="025betty_block 1">
      <a:dk1>
        <a:srgbClr val="000000"/>
      </a:dk1>
      <a:lt1>
        <a:srgbClr val="FFFFFF"/>
      </a:lt1>
      <a:dk2>
        <a:srgbClr val="543D18"/>
      </a:dk2>
      <a:lt2>
        <a:srgbClr val="969696"/>
      </a:lt2>
      <a:accent1>
        <a:srgbClr val="FFFFCC"/>
      </a:accent1>
      <a:accent2>
        <a:srgbClr val="7EC8CE"/>
      </a:accent2>
      <a:accent3>
        <a:srgbClr val="FFFFFF"/>
      </a:accent3>
      <a:accent4>
        <a:srgbClr val="000000"/>
      </a:accent4>
      <a:accent5>
        <a:srgbClr val="FFFFE2"/>
      </a:accent5>
      <a:accent6>
        <a:srgbClr val="72B5BA"/>
      </a:accent6>
      <a:hlink>
        <a:srgbClr val="E5D093"/>
      </a:hlink>
      <a:folHlink>
        <a:srgbClr val="CCB374"/>
      </a:folHlink>
    </a:clrScheme>
    <a:fontScheme name="025betty_block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25betty_block 1">
        <a:dk1>
          <a:srgbClr val="000000"/>
        </a:dk1>
        <a:lt1>
          <a:srgbClr val="FFFFFF"/>
        </a:lt1>
        <a:dk2>
          <a:srgbClr val="543D18"/>
        </a:dk2>
        <a:lt2>
          <a:srgbClr val="969696"/>
        </a:lt2>
        <a:accent1>
          <a:srgbClr val="FFFFCC"/>
        </a:accent1>
        <a:accent2>
          <a:srgbClr val="7EC8CE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72B5BA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5betty_block 2">
        <a:dk1>
          <a:srgbClr val="000000"/>
        </a:dk1>
        <a:lt1>
          <a:srgbClr val="FFFFFF"/>
        </a:lt1>
        <a:dk2>
          <a:srgbClr val="003366"/>
        </a:dk2>
        <a:lt2>
          <a:srgbClr val="969696"/>
        </a:lt2>
        <a:accent1>
          <a:srgbClr val="CCFFFF"/>
        </a:accent1>
        <a:accent2>
          <a:srgbClr val="33CCCC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2DB9B9"/>
        </a:accent6>
        <a:hlink>
          <a:srgbClr val="92BEE6"/>
        </a:hlink>
        <a:folHlink>
          <a:srgbClr val="74B5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5betty_block 3">
        <a:dk1>
          <a:srgbClr val="000000"/>
        </a:dk1>
        <a:lt1>
          <a:srgbClr val="FFFFFF"/>
        </a:lt1>
        <a:dk2>
          <a:srgbClr val="224A3C"/>
        </a:dk2>
        <a:lt2>
          <a:srgbClr val="969696"/>
        </a:lt2>
        <a:accent1>
          <a:srgbClr val="FFFFCC"/>
        </a:accent1>
        <a:accent2>
          <a:srgbClr val="7CCEE8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70BAD2"/>
        </a:accent6>
        <a:hlink>
          <a:srgbClr val="D5E494"/>
        </a:hlink>
        <a:folHlink>
          <a:srgbClr val="A4CE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025betty_block</Template>
  <TotalTime>27</TotalTime>
  <Words>540</Words>
  <Application>Microsoft Office PowerPoint</Application>
  <PresentationFormat>On-screen Show (4:3)</PresentationFormat>
  <Paragraphs>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Times New Roman</vt:lpstr>
      <vt:lpstr>Arial</vt:lpstr>
      <vt:lpstr>Verdana</vt:lpstr>
      <vt:lpstr>Wingdings</vt:lpstr>
      <vt:lpstr>Calibri</vt:lpstr>
      <vt:lpstr>굴림</vt:lpstr>
      <vt:lpstr>Lucida Sans Unicode</vt:lpstr>
      <vt:lpstr>Angsana New</vt:lpstr>
      <vt:lpstr>AngsanaUPC</vt:lpstr>
      <vt:lpstr>Cordia New</vt:lpstr>
      <vt:lpstr>025betty_block</vt:lpstr>
      <vt:lpstr>หน่วยที่ 6 กระดาษทำการ</vt:lpstr>
      <vt:lpstr>สาระการเรียนรู้</vt:lpstr>
      <vt:lpstr>ความหมายของกระดาษทำการ</vt:lpstr>
      <vt:lpstr>ประโยชน์ของกระดาษทำการ</vt:lpstr>
      <vt:lpstr>ส่วนประกอบของกระดาษทำการ 6 ช่อง</vt:lpstr>
      <vt:lpstr>การจัดทำกระดาษทำการ</vt:lpstr>
      <vt:lpstr>การจัดทำกระดาษทำการ (ต่อ)</vt:lpstr>
      <vt:lpstr>การจัดทำกระดาษทำการ (ต่อ)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6 กระดาษทำการ</dc:title>
  <dc:creator>nattaya</dc:creator>
  <cp:lastModifiedBy>COMPUTER</cp:lastModifiedBy>
  <cp:revision>7</cp:revision>
  <dcterms:created xsi:type="dcterms:W3CDTF">2012-01-14T01:42:17Z</dcterms:created>
  <dcterms:modified xsi:type="dcterms:W3CDTF">2013-06-04T04:24:01Z</dcterms:modified>
</cp:coreProperties>
</file>