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6"/>
  </p:notesMasterIdLst>
  <p:sldIdLst>
    <p:sldId id="256" r:id="rId2"/>
    <p:sldId id="258" r:id="rId3"/>
    <p:sldId id="257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8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C44371-3C0B-4F1D-B121-24C9BDD35E15}" type="datetimeFigureOut">
              <a:rPr lang="en-US"/>
              <a:pPr>
                <a:defRPr/>
              </a:pPr>
              <a:t>6/4/2013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B497E28-B0F2-4EB1-A85E-EAA3075CF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826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7F746A1-1B31-41F9-A0A5-A2ED20CA671A}" type="slidenum">
              <a:rPr lang="en-US" sz="1200" smtClean="0"/>
              <a:pPr/>
              <a:t>1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9D72212-415F-4A51-979A-88B7B9FEB11C}" type="slidenum">
              <a:rPr lang="en-US" sz="1200" smtClean="0"/>
              <a:pPr/>
              <a:t>10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FB5C374-911A-4A45-A4BD-21B602624E2A}" type="slidenum">
              <a:rPr lang="en-US" sz="1200" smtClean="0"/>
              <a:pPr/>
              <a:t>11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1B701ED-2921-459E-808F-FECDC2BD9D12}" type="slidenum">
              <a:rPr lang="en-US" sz="1200" smtClean="0"/>
              <a:pPr/>
              <a:t>12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324BCAC-9E1C-4E51-994F-EF03557DD941}" type="slidenum">
              <a:rPr lang="en-US" sz="1200" smtClean="0"/>
              <a:pPr/>
              <a:t>13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F028F60-42D0-4910-BFBC-40BB05EDEC33}" type="slidenum">
              <a:rPr lang="en-US" sz="1200" smtClean="0"/>
              <a:pPr/>
              <a:t>14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E16A4D7-FFBC-4936-B3CF-AA89635C1187}" type="slidenum">
              <a:rPr lang="en-US" sz="1200" smtClean="0"/>
              <a:pPr/>
              <a:t>2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921491D-E73F-4B5A-BDCA-475B0A78785E}" type="slidenum">
              <a:rPr lang="en-US" sz="1200" smtClean="0"/>
              <a:pPr/>
              <a:t>3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B1C1C5A-55B8-42C7-BBFC-396F56B740EE}" type="slidenum">
              <a:rPr lang="en-US" sz="1200" smtClean="0"/>
              <a:pPr/>
              <a:t>4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0A21E40-4825-4694-ABAA-9AB1D765B934}" type="slidenum">
              <a:rPr lang="en-US" sz="1200" smtClean="0"/>
              <a:pPr/>
              <a:t>5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9EA4E24-7F47-4BE7-B2FC-1BF718BB7BC2}" type="slidenum">
              <a:rPr lang="en-US" sz="1200" smtClean="0"/>
              <a:pPr/>
              <a:t>6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A107DC6-86AA-4B5B-8313-4661F2EBE822}" type="slidenum">
              <a:rPr lang="en-US" sz="1200" smtClean="0"/>
              <a:pPr/>
              <a:t>7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535018A-69E6-4DFD-86C9-09E4E7564113}" type="slidenum">
              <a:rPr lang="en-US" sz="1200" smtClean="0"/>
              <a:pPr/>
              <a:t>8</a:t>
            </a:fld>
            <a:endParaRPr lang="en-US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8F7962E-5251-4FC2-8373-79BFE218EF4B}" type="slidenum">
              <a:rPr lang="en-US" sz="1200" smtClean="0"/>
              <a:pPr/>
              <a:t>9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4"/>
          <p:cNvSpPr>
            <a:spLocks noChangeArrowheads="1"/>
          </p:cNvSpPr>
          <p:nvPr/>
        </p:nvSpPr>
        <p:spPr bwMode="gray">
          <a:xfrm rot="2065405" flipH="1">
            <a:off x="2382838" y="-2427288"/>
            <a:ext cx="5116512" cy="10223501"/>
          </a:xfrm>
          <a:prstGeom prst="moon">
            <a:avLst>
              <a:gd name="adj" fmla="val 870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gray">
          <a:xfrm rot="2065405" flipH="1">
            <a:off x="2643188" y="-2940050"/>
            <a:ext cx="5389562" cy="11033125"/>
          </a:xfrm>
          <a:prstGeom prst="moon">
            <a:avLst>
              <a:gd name="adj" fmla="val 745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gray">
          <a:xfrm rot="2065405" flipH="1">
            <a:off x="2740025" y="-3408363"/>
            <a:ext cx="5837238" cy="11742738"/>
          </a:xfrm>
          <a:prstGeom prst="moon">
            <a:avLst>
              <a:gd name="adj" fmla="val 894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gray">
          <a:xfrm rot="14939785" flipH="1">
            <a:off x="508000" y="-577850"/>
            <a:ext cx="1922462" cy="3544888"/>
          </a:xfrm>
          <a:prstGeom prst="moon">
            <a:avLst>
              <a:gd name="adj" fmla="val 870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gray">
          <a:xfrm rot="14939785" flipH="1">
            <a:off x="540543" y="-500856"/>
            <a:ext cx="1927225" cy="3544888"/>
          </a:xfrm>
          <a:prstGeom prst="moon">
            <a:avLst>
              <a:gd name="adj" fmla="val 870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9" name="AutoShape 39"/>
          <p:cNvSpPr>
            <a:spLocks noChangeArrowheads="1"/>
          </p:cNvSpPr>
          <p:nvPr/>
        </p:nvSpPr>
        <p:spPr bwMode="gray">
          <a:xfrm rot="14939785" flipH="1">
            <a:off x="575468" y="-421481"/>
            <a:ext cx="1927225" cy="3544888"/>
          </a:xfrm>
          <a:prstGeom prst="moon">
            <a:avLst>
              <a:gd name="adj" fmla="val 870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pic>
        <p:nvPicPr>
          <p:cNvPr id="10" name="Picture 44" descr="b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96863" y="4508500"/>
            <a:ext cx="38258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495300" y="2759075"/>
            <a:ext cx="8153400" cy="6699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altLang="ko-KR" smtClean="0"/>
              <a:t>Click to edit Master title style</a:t>
            </a:r>
            <a:endParaRPr lang="en-US" altLang="ko-KR"/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581400"/>
            <a:ext cx="64008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en-US" altLang="ko-KR" smtClean="0"/>
              <a:t>Click to edit Master subtitle style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2580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51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1375" y="98425"/>
            <a:ext cx="1952625" cy="6169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1913" y="98425"/>
            <a:ext cx="5707062" cy="6169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5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252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314450"/>
            <a:ext cx="379412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75" y="1314450"/>
            <a:ext cx="379412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01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728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65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385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388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247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1331913" y="98425"/>
            <a:ext cx="69294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</a:t>
            </a:r>
          </a:p>
        </p:txBody>
      </p:sp>
      <p:sp>
        <p:nvSpPr>
          <p:cNvPr id="1027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1403350" y="1314450"/>
            <a:ext cx="77406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28" name="Text Box 33"/>
          <p:cNvSpPr txBox="1">
            <a:spLocks noChangeArrowheads="1"/>
          </p:cNvSpPr>
          <p:nvPr/>
        </p:nvSpPr>
        <p:spPr bwMode="gray">
          <a:xfrm>
            <a:off x="6958013" y="6583363"/>
            <a:ext cx="21859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latinLnBrk="1" hangingPunct="1"/>
            <a:r>
              <a:rPr kumimoji="1" lang="en-US" altLang="ko-KR" sz="1200">
                <a:solidFill>
                  <a:srgbClr val="FFFFFF"/>
                </a:solidFill>
                <a:latin typeface="Verdana" pitchFamily="34" charset="0"/>
                <a:ea typeface="HY견고딕" pitchFamily="18" charset="-127"/>
              </a:rPr>
              <a:t>Your site here</a:t>
            </a:r>
          </a:p>
        </p:txBody>
      </p:sp>
      <p:sp>
        <p:nvSpPr>
          <p:cNvPr id="12322" name="Rectangle 34"/>
          <p:cNvSpPr>
            <a:spLocks noChangeArrowheads="1"/>
          </p:cNvSpPr>
          <p:nvPr/>
        </p:nvSpPr>
        <p:spPr bwMode="gray">
          <a:xfrm>
            <a:off x="0" y="0"/>
            <a:ext cx="1196975" cy="68580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latin typeface="Verdana" pitchFamily="34" charset="0"/>
              <a:ea typeface="굴림" charset="-127"/>
            </a:endParaRPr>
          </a:p>
        </p:txBody>
      </p:sp>
      <p:sp>
        <p:nvSpPr>
          <p:cNvPr id="1030" name="AutoShape 35"/>
          <p:cNvSpPr>
            <a:spLocks noChangeArrowheads="1"/>
          </p:cNvSpPr>
          <p:nvPr/>
        </p:nvSpPr>
        <p:spPr bwMode="gray">
          <a:xfrm rot="16248127" flipH="1">
            <a:off x="4393406" y="-3526631"/>
            <a:ext cx="358775" cy="9139238"/>
          </a:xfrm>
          <a:prstGeom prst="moon">
            <a:avLst>
              <a:gd name="adj" fmla="val 7106"/>
            </a:avLst>
          </a:prstGeom>
          <a:gradFill rotWithShape="1">
            <a:gsLst>
              <a:gs pos="0">
                <a:srgbClr val="F8F8F8"/>
              </a:gs>
              <a:gs pos="100000">
                <a:srgbClr val="73737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031" name="Text Box 36"/>
          <p:cNvSpPr txBox="1">
            <a:spLocks noChangeArrowheads="1"/>
          </p:cNvSpPr>
          <p:nvPr/>
        </p:nvSpPr>
        <p:spPr bwMode="gray">
          <a:xfrm>
            <a:off x="0" y="233363"/>
            <a:ext cx="1196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latinLnBrk="1" hangingPunct="1"/>
            <a:r>
              <a:rPr kumimoji="1" lang="en-US" altLang="ko-KR" sz="2000">
                <a:latin typeface="Lucida Sans Unicode" pitchFamily="34" charset="0"/>
                <a:ea typeface="Gulim" pitchFamily="34" charset="-127"/>
              </a:rPr>
              <a:t>LOGO</a:t>
            </a:r>
          </a:p>
        </p:txBody>
      </p:sp>
      <p:pic>
        <p:nvPicPr>
          <p:cNvPr id="1032" name="Picture 52" descr="ball_man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8351838" y="219075"/>
            <a:ext cx="630237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gray">
          <a:xfrm>
            <a:off x="1295400" y="220980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th-TH" sz="4400" b="1" kern="0" dirty="0">
                <a:latin typeface="Angsana New" pitchFamily="18" charset="-34"/>
                <a:ea typeface="+mj-ea"/>
                <a:cs typeface="Angsana New" pitchFamily="18" charset="-34"/>
              </a:rPr>
              <a:t>หน่วยที่  </a:t>
            </a:r>
            <a:r>
              <a:rPr lang="en-US" sz="4400" b="1" kern="0" dirty="0">
                <a:latin typeface="Angsana New" pitchFamily="18" charset="-34"/>
                <a:ea typeface="+mj-ea"/>
                <a:cs typeface="Angsana New" pitchFamily="18" charset="-34"/>
              </a:rPr>
              <a:t>8</a:t>
            </a:r>
            <a:r>
              <a:rPr lang="th-TH" sz="4400" b="1" kern="0" dirty="0">
                <a:latin typeface="Angsana New" pitchFamily="18" charset="-34"/>
                <a:ea typeface="+mj-ea"/>
                <a:cs typeface="Angsana New" pitchFamily="18" charset="-34"/>
              </a:rPr>
              <a:t>   การปิดบัญชี</a:t>
            </a:r>
            <a:endParaRPr lang="en-US" sz="4400" b="1" kern="0" dirty="0"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3600" smtClean="0">
                <a:solidFill>
                  <a:srgbClr val="FFFF00"/>
                </a:solidFill>
                <a:ea typeface="Gulim" pitchFamily="34" charset="-127"/>
              </a:rPr>
              <a:t>การหายอดคงเหลือในบัญชีสินทรัพย์</a:t>
            </a:r>
            <a:endParaRPr lang="en-US" altLang="ko-KR" sz="36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676400"/>
          <a:ext cx="8839198" cy="4114800"/>
        </p:xfrm>
        <a:graphic>
          <a:graphicData uri="http://schemas.openxmlformats.org/drawingml/2006/table">
            <a:tbl>
              <a:tblPr/>
              <a:tblGrid>
                <a:gridCol w="608265"/>
                <a:gridCol w="474061"/>
                <a:gridCol w="1437631"/>
                <a:gridCol w="608265"/>
                <a:gridCol w="862191"/>
                <a:gridCol w="347580"/>
                <a:gridCol w="684540"/>
                <a:gridCol w="463865"/>
                <a:gridCol w="1545341"/>
                <a:gridCol w="594748"/>
                <a:gridCol w="831711"/>
                <a:gridCol w="381000"/>
              </a:tblGrid>
              <a:tr h="23812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พ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ศ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 </a:t>
                      </a:r>
                      <a:r>
                        <a:rPr lang="en-US" sz="1800" b="1" dirty="0" smtClean="0">
                          <a:latin typeface="Angsana New"/>
                          <a:ea typeface="Cordia New"/>
                          <a:cs typeface="AngsanaUPC"/>
                        </a:rPr>
                        <a:t>25X7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alibri"/>
                          <a:ea typeface="Times New Roman"/>
                          <a:cs typeface="Angsana New"/>
                        </a:rPr>
                        <a:t>รายการ</a:t>
                      </a:r>
                      <a:endParaRPr lang="en-US" sz="1400" b="1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หน้าบัญชี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เดบิต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พ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ศ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 </a:t>
                      </a:r>
                      <a:r>
                        <a:rPr lang="en-US" sz="1800" b="1" dirty="0" smtClean="0">
                          <a:latin typeface="Angsana New"/>
                          <a:ea typeface="Cordia New"/>
                          <a:cs typeface="AngsanaUPC"/>
                        </a:rPr>
                        <a:t>25X7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รายการ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หน้าบัญชี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เครดิต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วันที่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บาท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Cordia New"/>
                          <a:ea typeface="Cordia New"/>
                          <a:cs typeface="Angsana New"/>
                        </a:rPr>
                        <a:t>สต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วันที่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บาท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429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Cordia New"/>
                          <a:ea typeface="Cordia New"/>
                          <a:cs typeface="Angsana New"/>
                        </a:rPr>
                        <a:t>สต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ธ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ค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1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9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10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21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ยอดยกมา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รายได้ค่าซ่อมฯ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ลูกหนี้การค้า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รายได้ค่าซ่อมฯ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>
                          <a:latin typeface="Cordia New"/>
                          <a:ea typeface="Cordia New"/>
                          <a:cs typeface="Angsana New"/>
                        </a:rPr>
                        <a:t>(</a:t>
                      </a:r>
                      <a:r>
                        <a:rPr lang="en-US" sz="1800" b="1" i="1">
                          <a:latin typeface="Angsana New"/>
                          <a:ea typeface="Cordia New"/>
                          <a:cs typeface="AngsanaUPC"/>
                        </a:rPr>
                        <a:t>153,600</a:t>
                      </a:r>
                      <a:r>
                        <a:rPr lang="th-TH" sz="1800" b="1" i="1">
                          <a:latin typeface="Cordia New"/>
                          <a:ea typeface="Cordia New"/>
                          <a:cs typeface="Angsana New"/>
                        </a:rPr>
                        <a:t>)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 New"/>
                          <a:sym typeface="Wingdings"/>
                        </a:rPr>
                        <a:t>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.1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.1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200,000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7,500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8,000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4,200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indent="-73025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 dirty="0">
                          <a:latin typeface="Cordia New"/>
                          <a:ea typeface="Cordia New"/>
                          <a:cs typeface="Angsana New"/>
                        </a:rPr>
                        <a:t>(</a:t>
                      </a:r>
                      <a:r>
                        <a:rPr lang="en-US" sz="1800" b="1" i="1" dirty="0">
                          <a:latin typeface="Angsana New"/>
                          <a:ea typeface="Cordia New"/>
                          <a:cs typeface="AngsanaUPC"/>
                        </a:rPr>
                        <a:t>219,700</a:t>
                      </a:r>
                      <a:r>
                        <a:rPr lang="th-TH" sz="1800" b="1" i="1" dirty="0">
                          <a:latin typeface="Cordia New"/>
                          <a:ea typeface="Cordia New"/>
                          <a:cs typeface="Angsana New"/>
                        </a:rPr>
                        <a:t>)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ธ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ค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3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7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17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23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25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27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30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31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31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วัสดุสิ้นเปลืองในการซ่อม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-100" dirty="0">
                          <a:latin typeface="Cordia New"/>
                          <a:ea typeface="Cordia New"/>
                          <a:cs typeface="Angsana New"/>
                        </a:rPr>
                        <a:t>เครื่องใช้สำนักงาน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เจ้าหนี้การค้า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ค่าน้ำ ค่าไฟ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เจ้าหนี้การค้า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ถอนใช้ส่วนตัว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ค่าเบี้ยประกัน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เงินเดือน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ยอดยกไป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.1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.1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.1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ordia New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 dirty="0">
                          <a:latin typeface="Angsana New"/>
                          <a:ea typeface="Cordia New"/>
                          <a:cs typeface="AngsanaUPC"/>
                        </a:rPr>
                        <a:t>ว</a:t>
                      </a: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.2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 New"/>
                          <a:sym typeface="Wingdings"/>
                        </a:rPr>
                        <a:t>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6,000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16,000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35,000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500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1,000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3,000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1,200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3,400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 dirty="0">
                          <a:latin typeface="Cordia New"/>
                          <a:ea typeface="Cordia New"/>
                          <a:cs typeface="Angsana New"/>
                        </a:rPr>
                        <a:t>(</a:t>
                      </a:r>
                      <a:r>
                        <a:rPr lang="en-US" sz="1800" b="1" i="1" dirty="0">
                          <a:latin typeface="Angsana New"/>
                          <a:ea typeface="Cordia New"/>
                          <a:cs typeface="AngsanaUPC"/>
                        </a:rPr>
                        <a:t>66,100</a:t>
                      </a:r>
                      <a:r>
                        <a:rPr lang="th-TH" sz="1800" b="1" i="1" dirty="0">
                          <a:latin typeface="Cordia New"/>
                          <a:ea typeface="Cordia New"/>
                          <a:cs typeface="Angsana New"/>
                        </a:rPr>
                        <a:t>)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153,600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219,700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219,700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25X5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800" b="1">
                          <a:latin typeface="Angsana New"/>
                          <a:ea typeface="Cordia New"/>
                          <a:cs typeface="AngsanaUPC"/>
                        </a:rPr>
                        <a:t>ค</a:t>
                      </a: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.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UPC"/>
                        </a:rPr>
                        <a:t>1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ordia New"/>
                          <a:ea typeface="Cordia New"/>
                          <a:cs typeface="Angsana New"/>
                        </a:rPr>
                        <a:t>ยอดยกมา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/>
                          <a:ea typeface="Cordia New"/>
                          <a:cs typeface="Angsana New"/>
                          <a:sym typeface="Wingdings"/>
                        </a:rPr>
                        <a:t></a:t>
                      </a:r>
                      <a:endParaRPr lang="en-US" sz="2000" b="1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153,600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/>
                          <a:ea typeface="Cordia New"/>
                          <a:cs typeface="AngsanaUPC"/>
                        </a:rPr>
                        <a:t>-</a:t>
                      </a:r>
                      <a:endParaRPr lang="en-US" sz="2000" b="1" dirty="0">
                        <a:latin typeface="Cordi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/>
                        <a:ea typeface="Cordia New"/>
                        <a:cs typeface="AngsanaUP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65" name="Rectangle 1"/>
          <p:cNvSpPr>
            <a:spLocks noChangeArrowheads="1"/>
          </p:cNvSpPr>
          <p:nvPr/>
        </p:nvSpPr>
        <p:spPr bwMode="auto">
          <a:xfrm>
            <a:off x="3581400" y="1219200"/>
            <a:ext cx="556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eaLnBrk="1" hangingPunct="1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บัญชีเงินสด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	        	 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           เลขที่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101</a:t>
            </a:r>
            <a:endParaRPr lang="en-US">
              <a:solidFill>
                <a:srgbClr val="FFFF00"/>
              </a:solidFill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3600" smtClean="0">
                <a:solidFill>
                  <a:srgbClr val="FFFF00"/>
                </a:solidFill>
                <a:ea typeface="Gulim" pitchFamily="34" charset="-127"/>
              </a:rPr>
              <a:t>การหายอดคงเหลือในบัญชีสินทรัพย์</a:t>
            </a:r>
            <a:endParaRPr lang="en-US" altLang="ko-KR" sz="36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316" name="Rectangle 1"/>
          <p:cNvSpPr>
            <a:spLocks noChangeArrowheads="1"/>
          </p:cNvSpPr>
          <p:nvPr/>
        </p:nvSpPr>
        <p:spPr bwMode="auto">
          <a:xfrm>
            <a:off x="3581400" y="1371600"/>
            <a:ext cx="556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eaLnBrk="1" hangingPunct="1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บัญชีลูกหนี้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	        	 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           เลขที่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102</a:t>
            </a:r>
            <a:endParaRPr lang="en-US">
              <a:solidFill>
                <a:srgbClr val="FFFF00"/>
              </a:solidFill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" y="1752600"/>
          <a:ext cx="8686800" cy="2754549"/>
        </p:xfrm>
        <a:graphic>
          <a:graphicData uri="http://schemas.openxmlformats.org/drawingml/2006/table">
            <a:tbl>
              <a:tblPr/>
              <a:tblGrid>
                <a:gridCol w="608255"/>
                <a:gridCol w="474053"/>
                <a:gridCol w="1524499"/>
                <a:gridCol w="608255"/>
                <a:gridCol w="868936"/>
                <a:gridCol w="375051"/>
                <a:gridCol w="700419"/>
                <a:gridCol w="551244"/>
                <a:gridCol w="1375888"/>
                <a:gridCol w="533400"/>
                <a:gridCol w="685800"/>
                <a:gridCol w="381000"/>
              </a:tblGrid>
              <a:tr h="30477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รายการ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770"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508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6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28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รายได้ค่าซ่อมฯ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รายได้ค่าซ่อมฯ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12,200</a:t>
                      </a:r>
                      <a:r>
                        <a:rPr lang="th-TH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.1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.2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18,000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1,500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20,200</a:t>
                      </a:r>
                      <a:r>
                        <a:rPr lang="th-TH" sz="20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ยอดยกไป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.1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8,000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12,200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20,200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20,200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25X5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ม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12,200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3600" smtClean="0">
                <a:solidFill>
                  <a:srgbClr val="FFFF00"/>
                </a:solidFill>
                <a:ea typeface="Gulim" pitchFamily="34" charset="-127"/>
              </a:rPr>
              <a:t>การหายอดคงเหลือในบัญชีหนี้สิน</a:t>
            </a:r>
            <a:endParaRPr lang="en-US" altLang="ko-KR" sz="36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3352800" y="1524000"/>
            <a:ext cx="556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eaLnBrk="1" hangingPunct="1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บัญชีเจ้าหนี้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	        	 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         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เลขที่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201</a:t>
            </a:r>
            <a:endParaRPr lang="en-US">
              <a:solidFill>
                <a:srgbClr val="FFFF00"/>
              </a:solidFill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1905000"/>
          <a:ext cx="8534400" cy="2468880"/>
        </p:xfrm>
        <a:graphic>
          <a:graphicData uri="http://schemas.openxmlformats.org/drawingml/2006/table">
            <a:tbl>
              <a:tblPr/>
              <a:tblGrid>
                <a:gridCol w="540261"/>
                <a:gridCol w="450340"/>
                <a:gridCol w="1460573"/>
                <a:gridCol w="561658"/>
                <a:gridCol w="810391"/>
                <a:gridCol w="443978"/>
                <a:gridCol w="609600"/>
                <a:gridCol w="457200"/>
                <a:gridCol w="1496704"/>
                <a:gridCol w="561658"/>
                <a:gridCol w="762249"/>
                <a:gridCol w="379788"/>
              </a:tblGrid>
              <a:tr h="27428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18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รายการ</a:t>
                      </a:r>
                      <a:endParaRPr lang="en-US" sz="14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18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42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72720" algn="l"/>
                        </a:tabLs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17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ยอดยกไป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.1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.2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35,000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36,000</a:t>
                      </a: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14,000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11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วัสดุสิ้นเปลืองในการซ่อม</a:t>
                      </a:r>
                      <a:endParaRPr lang="en-US" sz="16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ค่าซ่อมแซม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14,000</a:t>
                      </a: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.1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.1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35,000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14,000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50,000</a:t>
                      </a:r>
                      <a:r>
                        <a:rPr lang="th-TH" sz="1800" b="1" i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2921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50,000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50,000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2921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25X5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ม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16,000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41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th-TH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3600" smtClean="0">
                <a:solidFill>
                  <a:srgbClr val="FFFF00"/>
                </a:solidFill>
                <a:ea typeface="Gulim" pitchFamily="34" charset="-127"/>
              </a:rPr>
              <a:t>การหายอดคงเหลือในบัญชีทุน</a:t>
            </a:r>
            <a:endParaRPr lang="en-US" altLang="ko-KR" sz="36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3048000" y="1676400"/>
            <a:ext cx="594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indent="457200" eaLnBrk="1" hangingPunct="1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บัญชีทุน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-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นายศักดิ์ชัย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	        	 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เลขที่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301</a:t>
            </a:r>
            <a:endParaRPr lang="en-US">
              <a:solidFill>
                <a:srgbClr val="FFFF00"/>
              </a:solidFill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th-TH">
              <a:latin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04800" y="2100263"/>
          <a:ext cx="8686800" cy="2633662"/>
        </p:xfrm>
        <a:graphic>
          <a:graphicData uri="http://schemas.openxmlformats.org/drawingml/2006/table">
            <a:tbl>
              <a:tblPr/>
              <a:tblGrid>
                <a:gridCol w="552999"/>
                <a:gridCol w="533023"/>
                <a:gridCol w="1435856"/>
                <a:gridCol w="503469"/>
                <a:gridCol w="933408"/>
                <a:gridCol w="367744"/>
                <a:gridCol w="668407"/>
                <a:gridCol w="512777"/>
                <a:gridCol w="1473887"/>
                <a:gridCol w="486030"/>
                <a:gridCol w="811201"/>
                <a:gridCol w="407999"/>
              </a:tblGrid>
              <a:tr h="30483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รายการ</a:t>
                      </a:r>
                      <a:endParaRPr lang="en-US" sz="1600" b="1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4762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8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ถอนใช้ส่วนตัว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.3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3,000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269,500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09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ยอดยกไป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274,300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2159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pc="-1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กำไร</a:t>
                      </a:r>
                      <a:r>
                        <a:rPr lang="th-TH" sz="2000" b="1" spc="-10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ขาดทุน</a:t>
                      </a:r>
                      <a:r>
                        <a:rPr lang="en-US" sz="2000" b="1" spc="-10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</a:p>
                    <a:p>
                      <a:pPr marL="0" marR="0" indent="-215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i="1" spc="-100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2000" b="1" i="1" spc="-1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274,300</a:t>
                      </a:r>
                      <a:r>
                        <a:rPr lang="th-TH" sz="2000" b="1" i="1" spc="-1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ร.ว.3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,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800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-6858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i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(277</a:t>
                      </a:r>
                      <a:r>
                        <a:rPr lang="en-US" sz="2000" b="1" i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,</a:t>
                      </a:r>
                      <a:r>
                        <a:rPr lang="th-TH" sz="2000" b="1" i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300)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277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,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300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277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,</a:t>
                      </a: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300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4191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</a:t>
                      </a:r>
                      <a:r>
                        <a:rPr lang="en-US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X5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ม.ค.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ยอดยกมา</a:t>
                      </a:r>
                      <a:endParaRPr lang="en-US" sz="24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"/>
                        </a:rPr>
                        <a:t>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274</a:t>
                      </a:r>
                      <a:r>
                        <a:rPr lang="en-US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,</a:t>
                      </a: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300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4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6929438" cy="838200"/>
          </a:xfrm>
        </p:spPr>
        <p:txBody>
          <a:bodyPr/>
          <a:lstStyle/>
          <a:p>
            <a:pPr eaLnBrk="1" hangingPunct="1"/>
            <a:r>
              <a:rPr lang="th-TH" sz="3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งบทดลองหลังปิดบัญชี (</a:t>
            </a:r>
            <a:r>
              <a:rPr lang="en-US" sz="3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Closing Trial Balance</a:t>
            </a:r>
            <a:r>
              <a:rPr lang="th-TH" sz="36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altLang="ko-KR" sz="3600" smtClean="0">
              <a:solidFill>
                <a:srgbClr val="FFFF00"/>
              </a:solidFill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057400"/>
          <a:ext cx="8077200" cy="3657600"/>
        </p:xfrm>
        <a:graphic>
          <a:graphicData uri="http://schemas.openxmlformats.org/drawingml/2006/table">
            <a:tbl>
              <a:tblPr/>
              <a:tblGrid>
                <a:gridCol w="4273451"/>
                <a:gridCol w="759863"/>
                <a:gridCol w="1009877"/>
                <a:gridCol w="433810"/>
                <a:gridCol w="1142999"/>
                <a:gridCol w="457200"/>
              </a:tblGrid>
              <a:tr h="306705">
                <a:tc rowSpan="2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ชื่อบัญชี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เลขที่บัญชี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005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ต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005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ลูกหนี้การค้า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วัสดุสิ้นเปลืองในการซ่อม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อุปกรณ์ในการซ่อม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เครื่องใช้สำนักงาน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เจ้าหนี้การค้า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 </a:t>
                      </a: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– </a:t>
                      </a: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นายศักดิ์ชัย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101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102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103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104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105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201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153,600</a:t>
                      </a: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12,200</a:t>
                      </a: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26,500</a:t>
                      </a: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50,000</a:t>
                      </a: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46,000</a:t>
                      </a:r>
                      <a:b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</a:b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14,000</a:t>
                      </a:r>
                    </a:p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274,300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082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288,300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288,300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420" name="Rectangle 1"/>
          <p:cNvSpPr>
            <a:spLocks noChangeArrowheads="1"/>
          </p:cNvSpPr>
          <p:nvPr/>
        </p:nvSpPr>
        <p:spPr bwMode="auto">
          <a:xfrm>
            <a:off x="3200400" y="914400"/>
            <a:ext cx="3429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ศักดิ์ชัยบริการ</a:t>
            </a:r>
            <a:endParaRPr lang="en-US" sz="1100" b="1">
              <a:solidFill>
                <a:srgbClr val="FFFF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algn="ctr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งบทดลองหลังปิดบัญชี</a:t>
            </a:r>
            <a:endParaRPr lang="en-US" sz="1100" b="1">
              <a:solidFill>
                <a:srgbClr val="FFFF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pPr algn="ctr"/>
            <a:r>
              <a:rPr lang="th-TH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เมื่อวันที่   31   ธันวาคม    </a:t>
            </a:r>
            <a:r>
              <a:rPr lang="en-US" sz="2400" b="1">
                <a:solidFill>
                  <a:srgbClr val="FFFF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25X7</a:t>
            </a:r>
            <a:endParaRPr lang="en-US" sz="1100" b="1">
              <a:solidFill>
                <a:srgbClr val="FFFF00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  <a:p>
            <a:endParaRPr lang="en-US" sz="2800" b="1"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16421" name="TextBox 8"/>
          <p:cNvSpPr txBox="1">
            <a:spLocks noChangeArrowheads="1"/>
          </p:cNvSpPr>
          <p:nvPr/>
        </p:nvSpPr>
        <p:spPr bwMode="auto">
          <a:xfrm>
            <a:off x="6781800" y="236220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th-TH" sz="2400" b="1">
                <a:solidFill>
                  <a:schemeClr val="bg2"/>
                </a:solidFill>
                <a:latin typeface="Angsana New" pitchFamily="18" charset="-34"/>
                <a:cs typeface="Angsana New" pitchFamily="18" charset="-34"/>
              </a:rPr>
              <a:t>สต</a:t>
            </a:r>
            <a:endParaRPr lang="en-US" sz="2400" b="1">
              <a:solidFill>
                <a:schemeClr val="bg2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422" name="TextBox 9"/>
          <p:cNvSpPr txBox="1">
            <a:spLocks noChangeArrowheads="1"/>
          </p:cNvSpPr>
          <p:nvPr/>
        </p:nvSpPr>
        <p:spPr bwMode="auto">
          <a:xfrm>
            <a:off x="8382000" y="236220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th-TH" sz="2400" b="1">
                <a:solidFill>
                  <a:schemeClr val="bg2"/>
                </a:solidFill>
                <a:latin typeface="Angsana New" pitchFamily="18" charset="-34"/>
                <a:cs typeface="Angsana New" pitchFamily="18" charset="-34"/>
              </a:rPr>
              <a:t>สต</a:t>
            </a:r>
            <a:endParaRPr lang="en-US" sz="2400" b="1">
              <a:solidFill>
                <a:schemeClr val="bg2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ko-KR" sz="4400" smtClean="0">
                <a:ea typeface="Gulim" pitchFamily="34" charset="-127"/>
              </a:rPr>
              <a:t>สาระการเรียนรู้</a:t>
            </a:r>
            <a:endParaRPr lang="en-US" altLang="ko-KR" sz="4400" smtClean="0">
              <a:ea typeface="Gulim" pitchFamily="34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gray">
          <a:xfrm rot="-5400000">
            <a:off x="2551112" y="1327151"/>
            <a:ext cx="498475" cy="1549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gray">
          <a:xfrm rot="16200000">
            <a:off x="4883150" y="-387350"/>
            <a:ext cx="582613" cy="50149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vert="vert" wrap="none"/>
          <a:lstStyle/>
          <a:p>
            <a:pPr>
              <a:defRPr/>
            </a:pPr>
            <a:r>
              <a:rPr lang="th-TH" sz="2800" b="1" kern="0" dirty="0">
                <a:latin typeface="Angsana New" pitchFamily="18" charset="-34"/>
                <a:cs typeface="Angsana New" pitchFamily="18" charset="-34"/>
              </a:rPr>
              <a:t>  หลักการในการปิดบัญชี</a:t>
            </a:r>
            <a:endParaRPr lang="en-US" sz="400" dirty="0"/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gray">
          <a:xfrm>
            <a:off x="2025650" y="1898650"/>
            <a:ext cx="564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kumimoji="1" lang="ko-KR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1.     </a:t>
            </a:r>
          </a:p>
        </p:txBody>
      </p:sp>
      <p:sp>
        <p:nvSpPr>
          <p:cNvPr id="4102" name="AutoShape 7"/>
          <p:cNvSpPr>
            <a:spLocks noChangeArrowheads="1"/>
          </p:cNvSpPr>
          <p:nvPr/>
        </p:nvSpPr>
        <p:spPr bwMode="gray">
          <a:xfrm rot="-5400000">
            <a:off x="2551112" y="2344738"/>
            <a:ext cx="498475" cy="1549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gray">
          <a:xfrm rot="16200000">
            <a:off x="4868862" y="609601"/>
            <a:ext cx="582613" cy="5014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vert="vert" wrap="none" anchor="ctr"/>
          <a:lstStyle/>
          <a:p>
            <a:pPr>
              <a:defRPr/>
            </a:pPr>
            <a:r>
              <a:rPr lang="th-TH" sz="2800" b="1" kern="0" dirty="0">
                <a:latin typeface="Angsana New" pitchFamily="18" charset="-34"/>
                <a:cs typeface="Angsana New" pitchFamily="18" charset="-34"/>
              </a:rPr>
              <a:t>การปิดบัญชีรายได้ ค่าใช้จ่าย และถอนใช้ส่วนตัว</a:t>
            </a:r>
            <a:endParaRPr lang="en-US" sz="400" dirty="0"/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gray">
          <a:xfrm>
            <a:off x="2025650" y="2917825"/>
            <a:ext cx="564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kumimoji="1" lang="ko-KR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2.      </a:t>
            </a:r>
          </a:p>
        </p:txBody>
      </p:sp>
      <p:sp>
        <p:nvSpPr>
          <p:cNvPr id="4105" name="AutoShape 10"/>
          <p:cNvSpPr>
            <a:spLocks noChangeArrowheads="1"/>
          </p:cNvSpPr>
          <p:nvPr/>
        </p:nvSpPr>
        <p:spPr bwMode="gray">
          <a:xfrm rot="-5400000">
            <a:off x="2551112" y="3365501"/>
            <a:ext cx="498475" cy="1549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gray">
          <a:xfrm rot="16200000">
            <a:off x="4868863" y="1630363"/>
            <a:ext cx="582612" cy="5014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gray">
          <a:xfrm>
            <a:off x="2025650" y="3938588"/>
            <a:ext cx="5641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kumimoji="1" lang="ko-KR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3.      </a:t>
            </a:r>
            <a:r>
              <a:rPr kumimoji="1" lang="th-TH" altLang="ko-KR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rPr>
              <a:t>การหายอดคงเหลือบัญชิสินทรัพย์ หนี้สิน และทุน</a:t>
            </a:r>
            <a:endParaRPr kumimoji="1" lang="en-US" altLang="ko-KR" sz="2800" b="1" dirty="0"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  <a:ea typeface="굴림" charset="-127"/>
              <a:cs typeface="Angsana New" pitchFamily="18" charset="-34"/>
            </a:endParaRPr>
          </a:p>
        </p:txBody>
      </p:sp>
      <p:sp>
        <p:nvSpPr>
          <p:cNvPr id="4108" name="AutoShape 13"/>
          <p:cNvSpPr>
            <a:spLocks noChangeArrowheads="1"/>
          </p:cNvSpPr>
          <p:nvPr/>
        </p:nvSpPr>
        <p:spPr bwMode="gray">
          <a:xfrm rot="-5400000">
            <a:off x="2551112" y="4386263"/>
            <a:ext cx="498475" cy="1549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3806" name="AutoShape 14"/>
          <p:cNvSpPr>
            <a:spLocks noChangeArrowheads="1"/>
          </p:cNvSpPr>
          <p:nvPr/>
        </p:nvSpPr>
        <p:spPr bwMode="gray">
          <a:xfrm rot="16200000">
            <a:off x="4868862" y="2651126"/>
            <a:ext cx="582613" cy="5014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gray">
          <a:xfrm>
            <a:off x="2025650" y="4959350"/>
            <a:ext cx="5641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kumimoji="1" lang="ko-KR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 </a:t>
            </a:r>
            <a:r>
              <a:rPr kumimoji="1" lang="en-US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굴림" charset="-127"/>
              </a:rPr>
              <a:t>4.      </a:t>
            </a:r>
            <a:r>
              <a:rPr kumimoji="1" lang="th-TH" altLang="ko-KR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rPr>
              <a:t>งบทดงหลังปิดบัญชี</a:t>
            </a:r>
            <a:endParaRPr kumimoji="1" lang="en-US" altLang="ko-KR" sz="2800" b="1" dirty="0"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  <a:ea typeface="굴림" charset="-127"/>
              <a:cs typeface="Angsana New" pitchFamily="18" charset="-34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28600" y="228600"/>
            <a:ext cx="838200" cy="381000"/>
          </a:xfrm>
          <a:prstGeom prst="round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4000" smtClean="0">
                <a:ea typeface="Gulim" pitchFamily="34" charset="-127"/>
              </a:rPr>
              <a:t>ความหมายของการปิดบัญชี</a:t>
            </a:r>
            <a:endParaRPr lang="en-US" altLang="ko-KR" sz="4000" smtClean="0">
              <a:ea typeface="Gulim" pitchFamily="34" charset="-127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676400"/>
            <a:ext cx="7740650" cy="33528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คือการทำให้ยอดรวมของบัญชีแยกประเภททั่วไป                   ทุกบัญชีมียอดรวมด้านเดบิตเท่ากับด้านเครดิต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 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ผู้มีหน้าที่จัดทำบัญชีต้องปิดบัญชีครั้งแรกภายใน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เดือนนับแต่วันเริ่มทำบัญชี และปิดบัญชีทุกรอบ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เดือน</a:t>
            </a:r>
            <a:endParaRPr lang="ko-KR" altLang="en-US" sz="4000" b="1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8425"/>
            <a:ext cx="6737350" cy="609600"/>
          </a:xfrm>
        </p:spPr>
        <p:txBody>
          <a:bodyPr/>
          <a:lstStyle/>
          <a:p>
            <a:pPr eaLnBrk="1" hangingPunct="1"/>
            <a:r>
              <a:rPr lang="th-TH" altLang="ko-KR" smtClean="0">
                <a:ea typeface="Gulim" pitchFamily="34" charset="-127"/>
              </a:rPr>
              <a:t>การปิดบัญชีรายได้  ค่าใช้จ่ายและ ถอนใช้ส่วนตัว</a:t>
            </a:r>
            <a:endParaRPr lang="en-US" altLang="ko-KR" smtClean="0">
              <a:ea typeface="Gulim" pitchFamily="34" charset="-127"/>
            </a:endParaRPr>
          </a:p>
        </p:txBody>
      </p:sp>
      <p:grpSp>
        <p:nvGrpSpPr>
          <p:cNvPr id="6147" name="Group 68"/>
          <p:cNvGrpSpPr>
            <a:grpSpLocks/>
          </p:cNvGrpSpPr>
          <p:nvPr/>
        </p:nvGrpSpPr>
        <p:grpSpPr bwMode="auto">
          <a:xfrm>
            <a:off x="1811338" y="2105025"/>
            <a:ext cx="6289675" cy="4194175"/>
            <a:chOff x="1548" y="1659"/>
            <a:chExt cx="3148" cy="2099"/>
          </a:xfrm>
        </p:grpSpPr>
        <p:sp>
          <p:nvSpPr>
            <p:cNvPr id="35909" name="AutoShape 69"/>
            <p:cNvSpPr>
              <a:spLocks noChangeArrowheads="1"/>
            </p:cNvSpPr>
            <p:nvPr/>
          </p:nvSpPr>
          <p:spPr bwMode="gray">
            <a:xfrm rot="16200000" flipH="1" flipV="1">
              <a:off x="1817" y="2398"/>
              <a:ext cx="1025" cy="1562"/>
            </a:xfrm>
            <a:prstGeom prst="flowChartPunchedCard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910" name="AutoShape 70"/>
            <p:cNvSpPr>
              <a:spLocks noChangeArrowheads="1"/>
            </p:cNvSpPr>
            <p:nvPr/>
          </p:nvSpPr>
          <p:spPr bwMode="gray">
            <a:xfrm rot="5400000" flipV="1">
              <a:off x="3391" y="2386"/>
              <a:ext cx="1025" cy="1586"/>
            </a:xfrm>
            <a:prstGeom prst="flowChartPunchedCard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911" name="AutoShape 71"/>
            <p:cNvSpPr>
              <a:spLocks noChangeArrowheads="1"/>
            </p:cNvSpPr>
            <p:nvPr/>
          </p:nvSpPr>
          <p:spPr bwMode="gray">
            <a:xfrm rot="5400000" flipH="1">
              <a:off x="1827" y="1380"/>
              <a:ext cx="1005" cy="1562"/>
            </a:xfrm>
            <a:prstGeom prst="flowChartPunchedCard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912" name="AutoShape 72"/>
            <p:cNvSpPr>
              <a:spLocks noChangeArrowheads="1"/>
            </p:cNvSpPr>
            <p:nvPr/>
          </p:nvSpPr>
          <p:spPr bwMode="gray">
            <a:xfrm rot="16200000">
              <a:off x="3403" y="1373"/>
              <a:ext cx="1001" cy="1586"/>
            </a:xfrm>
            <a:prstGeom prst="flowChartPunchedCard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6153" name="Picture 73" descr="그림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2524" y="2077"/>
              <a:ext cx="586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74" descr="그림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 flipV="1">
              <a:off x="2524" y="2659"/>
              <a:ext cx="586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Picture 75" descr="그림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V="1">
              <a:off x="3110" y="2659"/>
              <a:ext cx="585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76" descr="그림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10" y="2077"/>
              <a:ext cx="58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Picture 77" descr="그림2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720" y="2265"/>
              <a:ext cx="780" cy="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18" name="Text Box 78"/>
            <p:cNvSpPr txBox="1">
              <a:spLocks noChangeArrowheads="1"/>
            </p:cNvSpPr>
            <p:nvPr/>
          </p:nvSpPr>
          <p:spPr bwMode="gray">
            <a:xfrm>
              <a:off x="1557" y="1673"/>
              <a:ext cx="1499" cy="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kumimoji="1" lang="th-TH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ขั้นตอนที่ </a:t>
              </a:r>
              <a:r>
                <a:rPr kumimoji="1" lang="en-US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1</a:t>
              </a:r>
              <a:r>
                <a:rPr kumimoji="1" lang="th-TH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การปิดบัญชีหมวดรายได้</a:t>
              </a:r>
            </a:p>
            <a:p>
              <a:pPr eaLnBrk="1" latinLnBrk="1" hangingPunct="1">
                <a:defRPr/>
              </a:pPr>
              <a:endParaRPr kumimoji="1" lang="th-TH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  <a:p>
              <a:pPr eaLnBrk="1" latinLnBrk="1" hangingPunct="1">
                <a:defRPr/>
              </a:pPr>
              <a:r>
                <a:rPr kumimoji="1" lang="th-TH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</a:t>
              </a:r>
              <a:r>
                <a:rPr kumimoji="1" lang="th-TH" altLang="ko-KR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บัญชีรายได้ทุกบัญชีมียอดดุลด้าน</a:t>
              </a:r>
            </a:p>
            <a:p>
              <a:pPr eaLnBrk="1" latinLnBrk="1" hangingPunct="1">
                <a:defRPr/>
              </a:pPr>
              <a:r>
                <a:rPr kumimoji="1" lang="th-TH" altLang="ko-KR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เครดิตปิดบัญชีไปด้านเดบิต  และ</a:t>
              </a:r>
            </a:p>
            <a:p>
              <a:pPr eaLnBrk="1" latinLnBrk="1" hangingPunct="1">
                <a:defRPr/>
              </a:pPr>
              <a:r>
                <a:rPr kumimoji="1" lang="th-TH" altLang="ko-KR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เครดิตไปบัญชีกำไรขาดทุน</a:t>
              </a:r>
              <a:endParaRPr kumimoji="1" lang="en-US" altLang="ko-K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</p:txBody>
        </p:sp>
        <p:sp>
          <p:nvSpPr>
            <p:cNvPr id="35919" name="Text Box 79"/>
            <p:cNvSpPr txBox="1">
              <a:spLocks noChangeArrowheads="1"/>
            </p:cNvSpPr>
            <p:nvPr/>
          </p:nvSpPr>
          <p:spPr bwMode="gray">
            <a:xfrm>
              <a:off x="3120" y="1673"/>
              <a:ext cx="1564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defRPr/>
              </a:pPr>
              <a:r>
                <a:rPr kumimoji="1" lang="th-TH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ขั้นตอนที่  </a:t>
              </a:r>
              <a:r>
                <a:rPr kumimoji="1" lang="en-US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2</a:t>
              </a:r>
              <a:r>
                <a:rPr kumimoji="1" lang="th-TH" altLang="ko-KR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การปิดบัญชีหมวดค่าใช้จ่าย</a:t>
              </a:r>
            </a:p>
            <a:p>
              <a:pPr eaLnBrk="1" latinLnBrk="1" hangingPunct="1">
                <a:defRPr/>
              </a:pPr>
              <a:endParaRPr kumimoji="1" lang="th-TH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  <a:p>
              <a:pPr eaLnBrk="1" latinLnBrk="1" hangingPunct="1">
                <a:defRPr/>
              </a:pPr>
              <a:r>
                <a:rPr kumimoji="1" lang="th-TH" altLang="ko-KR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บัญชีค่าใช้จ่ายทุกบัญชีมียอดดุลด้านเดบิตปิดบัญชีไปด้านเครดิต  และเดบิตไปบัญชีกำไรขาดทุน</a:t>
              </a:r>
              <a:endParaRPr kumimoji="1" lang="en-US" altLang="ko-K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  <a:p>
              <a:pPr eaLnBrk="1" latinLnBrk="1" hangingPunct="1">
                <a:defRPr/>
              </a:pPr>
              <a:endParaRPr kumimoji="1" lang="en-US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</p:txBody>
        </p:sp>
        <p:sp>
          <p:nvSpPr>
            <p:cNvPr id="35920" name="Text Box 80"/>
            <p:cNvSpPr txBox="1">
              <a:spLocks noChangeArrowheads="1"/>
            </p:cNvSpPr>
            <p:nvPr/>
          </p:nvSpPr>
          <p:spPr bwMode="gray">
            <a:xfrm>
              <a:off x="3349" y="2665"/>
              <a:ext cx="1330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kumimoji="1" lang="th-TH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ขั้นตอนที่  </a:t>
              </a:r>
              <a:r>
                <a:rPr kumimoji="1" lang="en-US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4</a:t>
              </a:r>
              <a:r>
                <a:rPr kumimoji="1" lang="th-TH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การปิดบัญชีถอนใช้ส่วนตัว</a:t>
              </a:r>
            </a:p>
            <a:p>
              <a:pPr eaLnBrk="1" latinLnBrk="1" hangingPunct="1">
                <a:defRPr/>
              </a:pPr>
              <a:endParaRPr kumimoji="1" lang="th-TH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บัญชีถอนใช่ส่วนตัวปิดไปบัญชีทุน </a:t>
              </a: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โดยเดบิตบัญชีทุน  เครดิตบัญชี</a:t>
              </a: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ถอนใช้ส่วนตัว</a:t>
              </a:r>
              <a:endParaRPr kumimoji="1" lang="en-US" altLang="ko-K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</p:txBody>
        </p:sp>
        <p:sp>
          <p:nvSpPr>
            <p:cNvPr id="35921" name="Text Box 81"/>
            <p:cNvSpPr txBox="1">
              <a:spLocks noChangeArrowheads="1"/>
            </p:cNvSpPr>
            <p:nvPr/>
          </p:nvSpPr>
          <p:spPr bwMode="gray">
            <a:xfrm>
              <a:off x="1557" y="2665"/>
              <a:ext cx="1454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kumimoji="1" lang="th-TH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ขั้นตอนที่  </a:t>
              </a:r>
              <a:r>
                <a:rPr kumimoji="1" lang="en-US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3</a:t>
              </a:r>
              <a:r>
                <a:rPr kumimoji="1" lang="th-TH" altLang="ko-KR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  การปิดบัญชีกำไรขาดทุน</a:t>
              </a:r>
            </a:p>
            <a:p>
              <a:pPr eaLnBrk="1" latinLnBrk="1" hangingPunct="1">
                <a:defRPr/>
              </a:pPr>
              <a:endParaRPr kumimoji="1" lang="th-TH" altLang="ko-KR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ปิดบัญชีกำไรขาดทุนไปบัญชีทุน  โดย</a:t>
              </a: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หากมีกำไรสุทธิ เดบิตบัญชีกำไรขาดทุน </a:t>
              </a: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เครดิตบัญชีทุน  หากขาดทุนสุทธิ  เดบิต</a:t>
              </a:r>
            </a:p>
            <a:p>
              <a:pPr eaLnBrk="1" latinLnBrk="1" hangingPunct="1">
                <a:defRPr/>
              </a:pPr>
              <a:r>
                <a:rPr kumimoji="1" lang="th-TH" altLang="ko-KR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ngsana New" pitchFamily="18" charset="-34"/>
                  <a:ea typeface="굴림" charset="-127"/>
                  <a:cs typeface="Angsana New" pitchFamily="18" charset="-34"/>
                </a:rPr>
                <a:t>บัญชีทุน เครดิตบัญชีกำไรขาดทุน</a:t>
              </a:r>
            </a:p>
            <a:p>
              <a:pPr eaLnBrk="1" latinLnBrk="1" hangingPunct="1">
                <a:defRPr/>
              </a:pPr>
              <a:endParaRPr kumimoji="1" lang="en-US" altLang="ko-K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  <a:ea typeface="굴림" charset="-127"/>
                <a:cs typeface="Angsana New" pitchFamily="18" charset="-34"/>
              </a:endParaRPr>
            </a:p>
          </p:txBody>
        </p:sp>
      </p:grpSp>
      <p:sp>
        <p:nvSpPr>
          <p:cNvPr id="24" name="Rounded Rectangle 23"/>
          <p:cNvSpPr/>
          <p:nvPr/>
        </p:nvSpPr>
        <p:spPr bwMode="auto">
          <a:xfrm>
            <a:off x="228600" y="228600"/>
            <a:ext cx="838200" cy="381000"/>
          </a:xfrm>
          <a:prstGeom prst="round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4000" smtClean="0">
                <a:solidFill>
                  <a:srgbClr val="FFFF00"/>
                </a:solidFill>
                <a:ea typeface="Gulim" pitchFamily="34" charset="-127"/>
              </a:rPr>
              <a:t>การปิดบัญชีรายได้</a:t>
            </a:r>
            <a:endParaRPr lang="en-US" altLang="ko-KR" sz="40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3400" y="2057400"/>
          <a:ext cx="7740650" cy="2560638"/>
        </p:xfrm>
        <a:graphic>
          <a:graphicData uri="http://schemas.openxmlformats.org/drawingml/2006/table">
            <a:tbl>
              <a:tblPr/>
              <a:tblGrid>
                <a:gridCol w="909780"/>
                <a:gridCol w="614265"/>
                <a:gridCol w="2764652"/>
                <a:gridCol w="649580"/>
                <a:gridCol w="842035"/>
                <a:gridCol w="468273"/>
                <a:gridCol w="990629"/>
                <a:gridCol w="501436"/>
              </a:tblGrid>
              <a:tr h="42677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.25X7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7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70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2" marR="685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รายได้ค่าซ่อมแซม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กำไรขาดทุน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โอนปิดบัญชีรายได้ไปบัญชีกำไรขาดทุน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13,900</a:t>
                      </a: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13,900</a:t>
                      </a: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206" name="Rectangle 1"/>
          <p:cNvSpPr>
            <a:spLocks noChangeArrowheads="1"/>
          </p:cNvSpPr>
          <p:nvPr/>
        </p:nvSpPr>
        <p:spPr bwMode="auto">
          <a:xfrm>
            <a:off x="2057400" y="1524000"/>
            <a:ext cx="685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eaLnBrk="1" hangingPunct="1"/>
            <a:r>
              <a:rPr lang="th-TH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สมุดรายวันทั่วไป                                   หน้า  </a:t>
            </a:r>
            <a:r>
              <a:rPr lang="en-US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</a:t>
            </a:r>
            <a:endParaRPr lang="en-US"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4000" smtClean="0">
                <a:solidFill>
                  <a:srgbClr val="FFFF00"/>
                </a:solidFill>
                <a:ea typeface="Gulim" pitchFamily="34" charset="-127"/>
              </a:rPr>
              <a:t>การปิดบัญชีค่าใช้จ่าย</a:t>
            </a:r>
            <a:endParaRPr lang="en-US" altLang="ko-KR" sz="40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2133600" y="1676400"/>
            <a:ext cx="640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eaLnBrk="1" hangingPunct="1"/>
            <a:r>
              <a:rPr lang="th-TH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สมุดรายวันทั่วไป                                       หน้า  </a:t>
            </a:r>
            <a:r>
              <a:rPr lang="en-US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</a:t>
            </a:r>
            <a:endParaRPr lang="en-US"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2193925"/>
          <a:ext cx="8077200" cy="3292476"/>
        </p:xfrm>
        <a:graphic>
          <a:graphicData uri="http://schemas.openxmlformats.org/drawingml/2006/table">
            <a:tbl>
              <a:tblPr/>
              <a:tblGrid>
                <a:gridCol w="685800"/>
                <a:gridCol w="533400"/>
                <a:gridCol w="3201583"/>
                <a:gridCol w="803693"/>
                <a:gridCol w="1023924"/>
                <a:gridCol w="457200"/>
                <a:gridCol w="914400"/>
                <a:gridCol w="457200"/>
              </a:tblGrid>
              <a:tr h="36583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4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4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8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560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กำไรขาดทุน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ค่าซ่อมแซม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ค่าน้ำค่าไฟ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ค่าเบี้ยประกัน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เงินเดือน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โอนปิดบัญชีค่าใช้จ่ายต่าง ๆ ไปบัญชีกำไรขาดทุน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6,100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5,000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1,200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3,400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4000" smtClean="0">
                <a:solidFill>
                  <a:srgbClr val="FFFF00"/>
                </a:solidFill>
                <a:ea typeface="Gulim" pitchFamily="34" charset="-127"/>
              </a:rPr>
              <a:t>การปิดบัญชีกำไรขาดทุน</a:t>
            </a:r>
            <a:endParaRPr lang="en-US" altLang="ko-KR" sz="40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2286000" y="976313"/>
            <a:ext cx="685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eaLnBrk="1" hangingPunct="1"/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สมุดรายวันทั่วไป                                        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หน้า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</a:t>
            </a:r>
            <a:endParaRPr lang="en-US" sz="1400"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1447800"/>
          <a:ext cx="7848601" cy="2036781"/>
        </p:xfrm>
        <a:graphic>
          <a:graphicData uri="http://schemas.openxmlformats.org/drawingml/2006/table">
            <a:tbl>
              <a:tblPr/>
              <a:tblGrid>
                <a:gridCol w="730754"/>
                <a:gridCol w="498072"/>
                <a:gridCol w="3144486"/>
                <a:gridCol w="648521"/>
                <a:gridCol w="977454"/>
                <a:gridCol w="422380"/>
                <a:gridCol w="1010161"/>
                <a:gridCol w="416773"/>
              </a:tblGrid>
              <a:tr h="30478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6396"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508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855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กำไรขาดทุน  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(13,900-6,100)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ทุน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นายศักดิ์ชัย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โอนปิดบัญชีกำไร</a:t>
                      </a: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ขาดทุน  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กำไรสุทธิ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ไป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บัญชีทุน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7,800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7,800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255" name="Rectangle 1"/>
          <p:cNvSpPr>
            <a:spLocks noChangeArrowheads="1"/>
          </p:cNvSpPr>
          <p:nvPr/>
        </p:nvSpPr>
        <p:spPr bwMode="auto">
          <a:xfrm>
            <a:off x="2286000" y="3992563"/>
            <a:ext cx="685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eaLnBrk="1" hangingPunct="1"/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สมุดรายวันทั่วไป                                                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หน้า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</a:t>
            </a:r>
            <a:endParaRPr lang="en-US" sz="1400"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9256" name="TextBox 9"/>
          <p:cNvSpPr txBox="1">
            <a:spLocks noChangeArrowheads="1"/>
          </p:cNvSpPr>
          <p:nvPr/>
        </p:nvSpPr>
        <p:spPr bwMode="auto">
          <a:xfrm>
            <a:off x="228600" y="3657600"/>
            <a:ext cx="205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th-TH" sz="24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(กรณีขาดทุนสุทธิ)</a:t>
            </a:r>
            <a:endParaRPr lang="en-US" sz="24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990600" y="4495800"/>
          <a:ext cx="7848601" cy="2036781"/>
        </p:xfrm>
        <a:graphic>
          <a:graphicData uri="http://schemas.openxmlformats.org/drawingml/2006/table">
            <a:tbl>
              <a:tblPr/>
              <a:tblGrid>
                <a:gridCol w="730754"/>
                <a:gridCol w="498072"/>
                <a:gridCol w="3144486"/>
                <a:gridCol w="648521"/>
                <a:gridCol w="977454"/>
                <a:gridCol w="422380"/>
                <a:gridCol w="1010161"/>
                <a:gridCol w="416773"/>
              </a:tblGrid>
              <a:tr h="30478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 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25X7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6396"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508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855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นายศักดิ์ชัย  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13,900-21,000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</a:t>
                      </a: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กำไรขาดทุน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โอนปิดบัญชีกำไร</a:t>
                      </a: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ขาดทุน  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(</a:t>
                      </a: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ขาดทุนสุทธิ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)</a:t>
                      </a: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ไป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บัญชีทุน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7,100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7,100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4000" smtClean="0">
                <a:solidFill>
                  <a:srgbClr val="FFFF00"/>
                </a:solidFill>
                <a:ea typeface="Gulim" pitchFamily="34" charset="-127"/>
              </a:rPr>
              <a:t>การปิดบัญชีถอนใช้ส่วนตัว</a:t>
            </a:r>
            <a:endParaRPr lang="en-US" altLang="ko-KR" sz="40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3400" y="2057400"/>
          <a:ext cx="7740650" cy="2560638"/>
        </p:xfrm>
        <a:graphic>
          <a:graphicData uri="http://schemas.openxmlformats.org/drawingml/2006/table">
            <a:tbl>
              <a:tblPr/>
              <a:tblGrid>
                <a:gridCol w="909780"/>
                <a:gridCol w="614265"/>
                <a:gridCol w="2764652"/>
                <a:gridCol w="649580"/>
                <a:gridCol w="842035"/>
                <a:gridCol w="468273"/>
                <a:gridCol w="990629"/>
                <a:gridCol w="501436"/>
              </a:tblGrid>
              <a:tr h="42677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.25X7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7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7048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36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70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ธ</a:t>
                      </a: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</a:p>
                  </a:txBody>
                  <a:tcPr marL="68582" marR="685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31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ถอนใช้ส่วนตัว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โอน</a:t>
                      </a:r>
                      <a:r>
                        <a:rPr lang="th-TH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ปิดบัญชีถอนใช้ส่วนตัวไปบัญชีทุน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3,000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3,000</a:t>
                      </a: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2" marR="68582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78" name="Rectangle 1"/>
          <p:cNvSpPr>
            <a:spLocks noChangeArrowheads="1"/>
          </p:cNvSpPr>
          <p:nvPr/>
        </p:nvSpPr>
        <p:spPr bwMode="auto">
          <a:xfrm>
            <a:off x="2057400" y="1524000"/>
            <a:ext cx="685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eaLnBrk="1" hangingPunct="1"/>
            <a:r>
              <a:rPr lang="th-TH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สมุดรายวันทั่วไป                                   หน้า  </a:t>
            </a:r>
            <a:r>
              <a:rPr lang="en-US" sz="32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</a:t>
            </a:r>
            <a:endParaRPr lang="en-US">
              <a:latin typeface="Arial" pitchFamily="34" charset="0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6929438" cy="609600"/>
          </a:xfrm>
        </p:spPr>
        <p:txBody>
          <a:bodyPr/>
          <a:lstStyle/>
          <a:p>
            <a:pPr eaLnBrk="1" hangingPunct="1"/>
            <a:r>
              <a:rPr lang="th-TH" altLang="ko-KR" sz="3600" smtClean="0">
                <a:solidFill>
                  <a:srgbClr val="FFFF00"/>
                </a:solidFill>
                <a:ea typeface="Gulim" pitchFamily="34" charset="-127"/>
              </a:rPr>
              <a:t>การหายอดคงเหลือในบัญชีสินทรัพย์ หนี้สิน และทุน</a:t>
            </a:r>
            <a:endParaRPr lang="en-US" altLang="ko-KR" sz="3600" smtClean="0">
              <a:solidFill>
                <a:srgbClr val="FFFF00"/>
              </a:solidFill>
              <a:ea typeface="Gulim" pitchFamily="34" charset="-127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52400" y="228600"/>
            <a:ext cx="838200" cy="4572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1143000" y="1676400"/>
            <a:ext cx="7315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600" b="1">
                <a:latin typeface="Angsana New" pitchFamily="18" charset="-34"/>
                <a:cs typeface="Angsana New" pitchFamily="18" charset="-34"/>
              </a:rPr>
              <a:t>บัญชีหมวดสินทรัพย์  หนี้สินและส่วนของเจ้าของ (ทุน)  จะมียอดคงเหลือในวันสิ้นงวดบัญชีเพื่อยกไปในงวดบัญชีหน้า  ซึ่งเรียกว่าเป็นบัญชีถาวร (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Permanent 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Account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) การปิดบัญชีไม่ต้องบันทึกรายการผ่านสมุดรายวันทั่วไป  แต่จะหายอดคงเหลือยกไปในวันสิ้นงวดบัญชี  และยอดยกมาในงวดบัญชีใหม่</a:t>
            </a:r>
            <a:endParaRPr lang="en-US" sz="36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_neo_blue">
  <a:themeElements>
    <a:clrScheme name="01_neo_blue 1">
      <a:dk1>
        <a:srgbClr val="000000"/>
      </a:dk1>
      <a:lt1>
        <a:srgbClr val="FFFFFF"/>
      </a:lt1>
      <a:dk2>
        <a:srgbClr val="0099FF"/>
      </a:dk2>
      <a:lt2>
        <a:srgbClr val="FFFFFF"/>
      </a:lt2>
      <a:accent1>
        <a:srgbClr val="3366CC"/>
      </a:accent1>
      <a:accent2>
        <a:srgbClr val="3399FF"/>
      </a:accent2>
      <a:accent3>
        <a:srgbClr val="AACAFF"/>
      </a:accent3>
      <a:accent4>
        <a:srgbClr val="DADADA"/>
      </a:accent4>
      <a:accent5>
        <a:srgbClr val="ADB8E2"/>
      </a:accent5>
      <a:accent6>
        <a:srgbClr val="2D8AE7"/>
      </a:accent6>
      <a:hlink>
        <a:srgbClr val="3366FF"/>
      </a:hlink>
      <a:folHlink>
        <a:srgbClr val="B5E6FF"/>
      </a:folHlink>
    </a:clrScheme>
    <a:fontScheme name="01_neo_blu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_neo_blue 1">
        <a:dk1>
          <a:srgbClr val="000000"/>
        </a:dk1>
        <a:lt1>
          <a:srgbClr val="FFFFFF"/>
        </a:lt1>
        <a:dk2>
          <a:srgbClr val="0099FF"/>
        </a:dk2>
        <a:lt2>
          <a:srgbClr val="FFFFFF"/>
        </a:lt2>
        <a:accent1>
          <a:srgbClr val="3366CC"/>
        </a:accent1>
        <a:accent2>
          <a:srgbClr val="3399FF"/>
        </a:accent2>
        <a:accent3>
          <a:srgbClr val="AACAFF"/>
        </a:accent3>
        <a:accent4>
          <a:srgbClr val="DADADA"/>
        </a:accent4>
        <a:accent5>
          <a:srgbClr val="ADB8E2"/>
        </a:accent5>
        <a:accent6>
          <a:srgbClr val="2D8AE7"/>
        </a:accent6>
        <a:hlink>
          <a:srgbClr val="3366FF"/>
        </a:hlink>
        <a:folHlink>
          <a:srgbClr val="B5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_neo_blue 2">
        <a:dk1>
          <a:srgbClr val="000000"/>
        </a:dk1>
        <a:lt1>
          <a:srgbClr val="FFFFFF"/>
        </a:lt1>
        <a:dk2>
          <a:srgbClr val="CC9900"/>
        </a:dk2>
        <a:lt2>
          <a:srgbClr val="FFFFFF"/>
        </a:lt2>
        <a:accent1>
          <a:srgbClr val="996633"/>
        </a:accent1>
        <a:accent2>
          <a:srgbClr val="B6B200"/>
        </a:accent2>
        <a:accent3>
          <a:srgbClr val="E2CAAA"/>
        </a:accent3>
        <a:accent4>
          <a:srgbClr val="DADADA"/>
        </a:accent4>
        <a:accent5>
          <a:srgbClr val="CAB8AD"/>
        </a:accent5>
        <a:accent6>
          <a:srgbClr val="A5A100"/>
        </a:accent6>
        <a:hlink>
          <a:srgbClr val="CC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_neo_blue 3">
        <a:dk1>
          <a:srgbClr val="000000"/>
        </a:dk1>
        <a:lt1>
          <a:srgbClr val="FFFFFF"/>
        </a:lt1>
        <a:dk2>
          <a:srgbClr val="6A00B2"/>
        </a:dk2>
        <a:lt2>
          <a:srgbClr val="FFFFFF"/>
        </a:lt2>
        <a:accent1>
          <a:srgbClr val="7100BE"/>
        </a:accent1>
        <a:accent2>
          <a:srgbClr val="B061FF"/>
        </a:accent2>
        <a:accent3>
          <a:srgbClr val="B9AAD5"/>
        </a:accent3>
        <a:accent4>
          <a:srgbClr val="DADADA"/>
        </a:accent4>
        <a:accent5>
          <a:srgbClr val="BBAADB"/>
        </a:accent5>
        <a:accent6>
          <a:srgbClr val="9F57E7"/>
        </a:accent6>
        <a:hlink>
          <a:srgbClr val="6600CC"/>
        </a:hlink>
        <a:folHlink>
          <a:srgbClr val="ECD1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01_neo_blue</Template>
  <TotalTime>85</TotalTime>
  <Words>1230</Words>
  <Application>Microsoft Office PowerPoint</Application>
  <PresentationFormat>On-screen Show (4:3)</PresentationFormat>
  <Paragraphs>530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Times New Roman</vt:lpstr>
      <vt:lpstr>Arial</vt:lpstr>
      <vt:lpstr>Verdana</vt:lpstr>
      <vt:lpstr>Wingdings</vt:lpstr>
      <vt:lpstr>Calibri</vt:lpstr>
      <vt:lpstr>HY견고딕</vt:lpstr>
      <vt:lpstr>Gulim</vt:lpstr>
      <vt:lpstr>Lucida Sans Unicode</vt:lpstr>
      <vt:lpstr>Angsana New</vt:lpstr>
      <vt:lpstr>Cordia New</vt:lpstr>
      <vt:lpstr>AngsanaUPC</vt:lpstr>
      <vt:lpstr>01_neo_blue</vt:lpstr>
      <vt:lpstr>PowerPoint Presentation</vt:lpstr>
      <vt:lpstr>สาระการเรียนรู้</vt:lpstr>
      <vt:lpstr>ความหมายของการปิดบัญชี</vt:lpstr>
      <vt:lpstr>การปิดบัญชีรายได้  ค่าใช้จ่ายและ ถอนใช้ส่วนตัว</vt:lpstr>
      <vt:lpstr>การปิดบัญชีรายได้</vt:lpstr>
      <vt:lpstr>การปิดบัญชีค่าใช้จ่าย</vt:lpstr>
      <vt:lpstr>การปิดบัญชีกำไรขาดทุน</vt:lpstr>
      <vt:lpstr>การปิดบัญชีถอนใช้ส่วนตัว</vt:lpstr>
      <vt:lpstr>การหายอดคงเหลือในบัญชีสินทรัพย์ หนี้สิน และทุน</vt:lpstr>
      <vt:lpstr>การหายอดคงเหลือในบัญชีสินทรัพย์</vt:lpstr>
      <vt:lpstr>การหายอดคงเหลือในบัญชีสินทรัพย์</vt:lpstr>
      <vt:lpstr>การหายอดคงเหลือในบัญชีหนี้สิน</vt:lpstr>
      <vt:lpstr>การหายอดคงเหลือในบัญชีทุน</vt:lpstr>
      <vt:lpstr>งบทดลองหลังปิดบัญชี (Closing Trial Balance)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nattaya</dc:creator>
  <cp:lastModifiedBy>COMPUTER</cp:lastModifiedBy>
  <cp:revision>21</cp:revision>
  <dcterms:created xsi:type="dcterms:W3CDTF">2012-01-16T08:48:11Z</dcterms:created>
  <dcterms:modified xsi:type="dcterms:W3CDTF">2013-06-04T04:25:33Z</dcterms:modified>
</cp:coreProperties>
</file>