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handoutMasterIdLst>
    <p:handoutMasterId r:id="rId17"/>
  </p:handoutMasterIdLst>
  <p:sldIdLst>
    <p:sldId id="283" r:id="rId2"/>
    <p:sldId id="264" r:id="rId3"/>
    <p:sldId id="257" r:id="rId4"/>
    <p:sldId id="285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9" autoAdjust="0"/>
    <p:restoredTop sz="94576" autoAdjust="0"/>
  </p:normalViewPr>
  <p:slideViewPr>
    <p:cSldViewPr snapToObjects="1">
      <p:cViewPr varScale="1">
        <p:scale>
          <a:sx n="104" d="100"/>
          <a:sy n="104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굴림" pitchFamily="50" charset="-127"/>
              </a:defRPr>
            </a:lvl1pPr>
          </a:lstStyle>
          <a:p>
            <a:pPr>
              <a:defRPr/>
            </a:pPr>
            <a:fld id="{58D97CB3-9259-4FB6-A60B-5C806A5DDFB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799194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714"/>
          <p:cNvSpPr>
            <a:spLocks noChangeArrowheads="1"/>
          </p:cNvSpPr>
          <p:nvPr/>
        </p:nvSpPr>
        <p:spPr bwMode="invGray">
          <a:xfrm>
            <a:off x="1458913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AutoShape 2713"/>
          <p:cNvSpPr>
            <a:spLocks noChangeArrowheads="1"/>
          </p:cNvSpPr>
          <p:nvPr/>
        </p:nvSpPr>
        <p:spPr bwMode="auto">
          <a:xfrm>
            <a:off x="871538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2561"/>
          <p:cNvSpPr>
            <a:spLocks noChangeArrowheads="1"/>
          </p:cNvSpPr>
          <p:nvPr/>
        </p:nvSpPr>
        <p:spPr bwMode="invGray">
          <a:xfrm>
            <a:off x="0" y="0"/>
            <a:ext cx="2743200" cy="68580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AutoShape 2556"/>
          <p:cNvSpPr>
            <a:spLocks noChangeArrowheads="1"/>
          </p:cNvSpPr>
          <p:nvPr/>
        </p:nvSpPr>
        <p:spPr bwMode="ltGray">
          <a:xfrm>
            <a:off x="685800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folHlink"/>
              </a:gs>
              <a:gs pos="50000">
                <a:schemeClr val="accent1"/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AutoShape 2557"/>
          <p:cNvSpPr>
            <a:spLocks noChangeArrowheads="1"/>
          </p:cNvSpPr>
          <p:nvPr/>
        </p:nvSpPr>
        <p:spPr bwMode="gray">
          <a:xfrm>
            <a:off x="0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en-US">
              <a:ea typeface="굴림" pitchFamily="50" charset="-127"/>
            </a:endParaRPr>
          </a:p>
        </p:txBody>
      </p:sp>
      <p:grpSp>
        <p:nvGrpSpPr>
          <p:cNvPr id="8" name="Group 2554"/>
          <p:cNvGrpSpPr>
            <a:grpSpLocks/>
          </p:cNvGrpSpPr>
          <p:nvPr/>
        </p:nvGrpSpPr>
        <p:grpSpPr bwMode="auto">
          <a:xfrm>
            <a:off x="6146800" y="3778250"/>
            <a:ext cx="2792413" cy="2689225"/>
            <a:chOff x="743" y="928"/>
            <a:chExt cx="2617" cy="3056"/>
          </a:xfrm>
        </p:grpSpPr>
        <p:sp>
          <p:nvSpPr>
            <p:cNvPr id="9" name="AutoShape 2550"/>
            <p:cNvSpPr>
              <a:spLocks noChangeArrowheads="1"/>
            </p:cNvSpPr>
            <p:nvPr userDrawn="1"/>
          </p:nvSpPr>
          <p:spPr bwMode="gray">
            <a:xfrm>
              <a:off x="743" y="928"/>
              <a:ext cx="1488" cy="1440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20099993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th-TH"/>
            </a:p>
          </p:txBody>
        </p:sp>
        <p:sp>
          <p:nvSpPr>
            <p:cNvPr id="10" name="AutoShape 2551"/>
            <p:cNvSpPr>
              <a:spLocks noChangeArrowheads="1"/>
            </p:cNvSpPr>
            <p:nvPr userDrawn="1"/>
          </p:nvSpPr>
          <p:spPr bwMode="gray">
            <a:xfrm>
              <a:off x="743" y="2209"/>
              <a:ext cx="1488" cy="1440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20099993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th-TH"/>
            </a:p>
          </p:txBody>
        </p:sp>
        <p:sp>
          <p:nvSpPr>
            <p:cNvPr id="11" name="AutoShape 2552"/>
            <p:cNvSpPr>
              <a:spLocks noChangeArrowheads="1"/>
            </p:cNvSpPr>
            <p:nvPr userDrawn="1"/>
          </p:nvSpPr>
          <p:spPr bwMode="gray">
            <a:xfrm>
              <a:off x="1872" y="1247"/>
              <a:ext cx="1488" cy="1441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20099993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th-TH"/>
            </a:p>
          </p:txBody>
        </p:sp>
        <p:sp>
          <p:nvSpPr>
            <p:cNvPr id="12" name="AutoShape 2553"/>
            <p:cNvSpPr>
              <a:spLocks noChangeArrowheads="1"/>
            </p:cNvSpPr>
            <p:nvPr userDrawn="1"/>
          </p:nvSpPr>
          <p:spPr bwMode="gray">
            <a:xfrm>
              <a:off x="1872" y="2544"/>
              <a:ext cx="1488" cy="1440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20099993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th-TH"/>
            </a:p>
          </p:txBody>
        </p:sp>
      </p:grpSp>
      <p:sp>
        <p:nvSpPr>
          <p:cNvPr id="13" name="Text Box 538"/>
          <p:cNvSpPr txBox="1">
            <a:spLocks noChangeArrowheads="1"/>
          </p:cNvSpPr>
          <p:nvPr/>
        </p:nvSpPr>
        <p:spPr bwMode="gray">
          <a:xfrm>
            <a:off x="7446963" y="5622925"/>
            <a:ext cx="13922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altLang="ko-KR" sz="2000" b="1" smtClean="0">
                <a:solidFill>
                  <a:schemeClr val="tx2"/>
                </a:solidFill>
                <a:latin typeface="Lucida Sans Unicode" pitchFamily="34" charset="0"/>
                <a:ea typeface="Gulim" pitchFamily="34" charset="-127"/>
              </a:rPr>
              <a:t>Logo</a:t>
            </a:r>
          </a:p>
        </p:txBody>
      </p:sp>
      <p:sp>
        <p:nvSpPr>
          <p:cNvPr id="14" name="Text Box 2560"/>
          <p:cNvSpPr txBox="1">
            <a:spLocks noChangeArrowheads="1"/>
          </p:cNvSpPr>
          <p:nvPr/>
        </p:nvSpPr>
        <p:spPr bwMode="auto">
          <a:xfrm>
            <a:off x="533400" y="1524000"/>
            <a:ext cx="4800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ko-KR" sz="1400" b="1" smtClean="0">
                <a:solidFill>
                  <a:schemeClr val="accent2"/>
                </a:solidFill>
                <a:latin typeface="Verdana" pitchFamily="34" charset="0"/>
                <a:ea typeface="Gulim" pitchFamily="34" charset="-127"/>
              </a:rPr>
              <a:t>Add Your Company Slogan</a:t>
            </a:r>
          </a:p>
        </p:txBody>
      </p:sp>
      <p:sp>
        <p:nvSpPr>
          <p:cNvPr id="15" name="Oval 2667"/>
          <p:cNvSpPr>
            <a:spLocks noChangeArrowheads="1"/>
          </p:cNvSpPr>
          <p:nvPr/>
        </p:nvSpPr>
        <p:spPr bwMode="gray">
          <a:xfrm>
            <a:off x="58420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Oval 2669"/>
          <p:cNvSpPr>
            <a:spLocks noChangeArrowheads="1"/>
          </p:cNvSpPr>
          <p:nvPr/>
        </p:nvSpPr>
        <p:spPr bwMode="gray">
          <a:xfrm>
            <a:off x="1069975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" name="Oval 2670"/>
          <p:cNvSpPr>
            <a:spLocks noChangeArrowheads="1"/>
          </p:cNvSpPr>
          <p:nvPr/>
        </p:nvSpPr>
        <p:spPr bwMode="gray">
          <a:xfrm>
            <a:off x="1533525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Oval 2671"/>
          <p:cNvSpPr>
            <a:spLocks noChangeArrowheads="1"/>
          </p:cNvSpPr>
          <p:nvPr/>
        </p:nvSpPr>
        <p:spPr bwMode="gray">
          <a:xfrm>
            <a:off x="201930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Oval 2672"/>
          <p:cNvSpPr>
            <a:spLocks noChangeArrowheads="1"/>
          </p:cNvSpPr>
          <p:nvPr/>
        </p:nvSpPr>
        <p:spPr bwMode="gray">
          <a:xfrm>
            <a:off x="2493963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" name="Oval 2673"/>
          <p:cNvSpPr>
            <a:spLocks noChangeArrowheads="1"/>
          </p:cNvSpPr>
          <p:nvPr/>
        </p:nvSpPr>
        <p:spPr bwMode="gray">
          <a:xfrm>
            <a:off x="299085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" name="Oval 2674"/>
          <p:cNvSpPr>
            <a:spLocks noChangeArrowheads="1"/>
          </p:cNvSpPr>
          <p:nvPr/>
        </p:nvSpPr>
        <p:spPr bwMode="gray">
          <a:xfrm>
            <a:off x="3465513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" name="Oval 2675"/>
          <p:cNvSpPr>
            <a:spLocks noChangeArrowheads="1"/>
          </p:cNvSpPr>
          <p:nvPr/>
        </p:nvSpPr>
        <p:spPr bwMode="gray">
          <a:xfrm>
            <a:off x="3914775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Oval 2705"/>
          <p:cNvSpPr>
            <a:spLocks noChangeArrowheads="1"/>
          </p:cNvSpPr>
          <p:nvPr/>
        </p:nvSpPr>
        <p:spPr bwMode="gray">
          <a:xfrm>
            <a:off x="431800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" name="Oval 2706"/>
          <p:cNvSpPr>
            <a:spLocks noChangeArrowheads="1"/>
          </p:cNvSpPr>
          <p:nvPr/>
        </p:nvSpPr>
        <p:spPr bwMode="gray">
          <a:xfrm>
            <a:off x="4732338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5" name="Oval 2707"/>
          <p:cNvSpPr>
            <a:spLocks noChangeArrowheads="1"/>
          </p:cNvSpPr>
          <p:nvPr/>
        </p:nvSpPr>
        <p:spPr bwMode="gray">
          <a:xfrm>
            <a:off x="5189538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848" name="Rectangle 536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457200" y="2184400"/>
            <a:ext cx="7478713" cy="2997200"/>
          </a:xfrm>
        </p:spPr>
        <p:txBody>
          <a:bodyPr anchor="t"/>
          <a:lstStyle>
            <a:lvl1pPr>
              <a:lnSpc>
                <a:spcPct val="80000"/>
              </a:lnSpc>
              <a:defRPr sz="5800">
                <a:ea typeface="굴림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altLang="ko-KR"/>
          </a:p>
        </p:txBody>
      </p:sp>
      <p:sp>
        <p:nvSpPr>
          <p:cNvPr id="26" name="Rectangle 2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200" y="6553200"/>
            <a:ext cx="2133600" cy="152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7" name="Rectangle 2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200400" y="6629400"/>
            <a:ext cx="2895600" cy="1524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" name="Rectangle 2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610350" y="6553200"/>
            <a:ext cx="2133600" cy="152400"/>
          </a:xfrm>
        </p:spPr>
        <p:txBody>
          <a:bodyPr/>
          <a:lstStyle>
            <a:lvl1pPr algn="r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fld id="{71E070BE-DC5F-4CD5-9117-3B90602579C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99586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C4787-0E16-4DA8-816C-E56A1760D44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16181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3425" y="177800"/>
            <a:ext cx="1984375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28713" y="177800"/>
            <a:ext cx="5802312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82F27-C29E-4E71-A5A6-D401692FBB63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63709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388" y="177800"/>
            <a:ext cx="6907212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28713" y="1219200"/>
            <a:ext cx="7939087" cy="4953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BAF66-DE6B-43CB-9BF7-E0080F49D7B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55289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388" y="177800"/>
            <a:ext cx="6907212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28713" y="1219200"/>
            <a:ext cx="7939087" cy="49530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56CA4-5D31-435E-8BBA-9CE8BBB21FA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3292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6FB9C-E49E-43FE-A784-C3888BB9A3D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86176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EAA29-1406-4FA6-A519-35857CB59913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66213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713" y="1219200"/>
            <a:ext cx="389255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73663" y="1219200"/>
            <a:ext cx="3894137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F6B3-8F86-4E78-BFFC-5359D62394BC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1063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4B3D9-B242-4092-B1DD-964E65AFCF2B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14022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BEC3F-2C8B-4E1F-A641-EE2F24C417E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53454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3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3BF02-54E7-4AE5-BE69-1A480D895673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6763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5D93E-7760-4BDE-9E72-EE491293A87B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55235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F9745-E667-4E17-85FC-DDC5CC4EAED3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5438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5" name="Rectangle 267"/>
          <p:cNvSpPr>
            <a:spLocks noChangeArrowheads="1"/>
          </p:cNvSpPr>
          <p:nvPr/>
        </p:nvSpPr>
        <p:spPr bwMode="white">
          <a:xfrm>
            <a:off x="3962400" y="0"/>
            <a:ext cx="5181600" cy="68580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546" name="AutoShape 258"/>
          <p:cNvSpPr>
            <a:spLocks noChangeArrowheads="1"/>
          </p:cNvSpPr>
          <p:nvPr/>
        </p:nvSpPr>
        <p:spPr bwMode="white">
          <a:xfrm>
            <a:off x="0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en-US">
              <a:ea typeface="굴림" pitchFamily="50" charset="-127"/>
            </a:endParaRPr>
          </a:p>
        </p:txBody>
      </p:sp>
      <p:grpSp>
        <p:nvGrpSpPr>
          <p:cNvPr id="1028" name="Group 268"/>
          <p:cNvGrpSpPr>
            <a:grpSpLocks/>
          </p:cNvGrpSpPr>
          <p:nvPr/>
        </p:nvGrpSpPr>
        <p:grpSpPr bwMode="auto">
          <a:xfrm>
            <a:off x="290513" y="-152400"/>
            <a:ext cx="1766887" cy="1514475"/>
            <a:chOff x="169" y="-32"/>
            <a:chExt cx="1271" cy="1089"/>
          </a:xfrm>
        </p:grpSpPr>
        <p:sp>
          <p:nvSpPr>
            <p:cNvPr id="1033" name="AutoShape 260"/>
            <p:cNvSpPr>
              <a:spLocks noChangeArrowheads="1"/>
            </p:cNvSpPr>
            <p:nvPr userDrawn="1"/>
          </p:nvSpPr>
          <p:spPr bwMode="gray">
            <a:xfrm>
              <a:off x="169" y="-32"/>
              <a:ext cx="723" cy="57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20099993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th-TH"/>
            </a:p>
          </p:txBody>
        </p:sp>
        <p:sp>
          <p:nvSpPr>
            <p:cNvPr id="1034" name="AutoShape 261"/>
            <p:cNvSpPr>
              <a:spLocks noChangeArrowheads="1"/>
            </p:cNvSpPr>
            <p:nvPr userDrawn="1"/>
          </p:nvSpPr>
          <p:spPr bwMode="gray">
            <a:xfrm>
              <a:off x="169" y="481"/>
              <a:ext cx="723" cy="57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20099993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th-TH"/>
            </a:p>
          </p:txBody>
        </p:sp>
        <p:sp>
          <p:nvSpPr>
            <p:cNvPr id="1035" name="AutoShape 262"/>
            <p:cNvSpPr>
              <a:spLocks noChangeArrowheads="1"/>
            </p:cNvSpPr>
            <p:nvPr userDrawn="1"/>
          </p:nvSpPr>
          <p:spPr bwMode="gray">
            <a:xfrm>
              <a:off x="717" y="96"/>
              <a:ext cx="723" cy="578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20099993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th-TH"/>
            </a:p>
          </p:txBody>
        </p:sp>
      </p:grpSp>
      <p:sp>
        <p:nvSpPr>
          <p:cNvPr id="1029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28713" y="1219200"/>
            <a:ext cx="7939087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ltGray">
          <a:xfrm>
            <a:off x="381000" y="63246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chemeClr val="hlink"/>
                </a:solidFill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534400" y="6477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chemeClr val="tx2"/>
                </a:solidFill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fld id="{C4EFAF70-85BD-4CA3-BE73-7D4105ADAA66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1032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2084388" y="177800"/>
            <a:ext cx="69072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10000"/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12000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5"/>
          <p:cNvSpPr>
            <a:spLocks noGrp="1"/>
          </p:cNvSpPr>
          <p:nvPr>
            <p:ph type="ctrTitle" sz="quarter"/>
          </p:nvPr>
        </p:nvSpPr>
        <p:spPr>
          <a:xfrm>
            <a:off x="428625" y="2667000"/>
            <a:ext cx="7478713" cy="1066800"/>
          </a:xfrm>
        </p:spPr>
        <p:txBody>
          <a:bodyPr/>
          <a:lstStyle/>
          <a:p>
            <a:pPr eaLnBrk="1" hangingPunct="1"/>
            <a:r>
              <a:rPr lang="th-TH" sz="660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หน่วยที่ </a:t>
            </a:r>
            <a:r>
              <a:rPr lang="en-US" sz="660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7 </a:t>
            </a:r>
            <a:r>
              <a:rPr lang="th-TH" sz="660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รายการปรับปรุง</a:t>
            </a:r>
            <a:endParaRPr lang="en-US" sz="660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7" name="Pentagon 6"/>
          <p:cNvSpPr/>
          <p:nvPr/>
        </p:nvSpPr>
        <p:spPr bwMode="auto">
          <a:xfrm>
            <a:off x="533400" y="1447800"/>
            <a:ext cx="2819400" cy="381000"/>
          </a:xfrm>
          <a:prstGeom prst="homePlate">
            <a:avLst/>
          </a:prstGeom>
          <a:solidFill>
            <a:schemeClr val="accent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38" y="115888"/>
            <a:ext cx="6176962" cy="651351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667000" y="304800"/>
            <a:ext cx="5334000" cy="787400"/>
          </a:xfrm>
        </p:spPr>
        <p:txBody>
          <a:bodyPr/>
          <a:lstStyle/>
          <a:p>
            <a:pPr algn="ctr" eaLnBrk="1" hangingPunct="1"/>
            <a:r>
              <a:rPr lang="th-TH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การปรับปรุงค่าเสื่อมราคา </a:t>
            </a:r>
            <a:r>
              <a:rPr lang="en-US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(Depreciation)</a:t>
            </a:r>
            <a:br>
              <a:rPr lang="en-US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</a:br>
            <a:endParaRPr lang="th-TH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838200" y="1444625"/>
            <a:ext cx="80010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  <a:cs typeface="Angsana New" pitchFamily="18" charset="-34"/>
              </a:rPr>
              <a:t>มาตรฐานการบัญชีฉบับที่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16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(ปรับปรุง พ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ศ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. 2552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)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ได้นิยามความหมายของ</a:t>
            </a:r>
          </a:p>
          <a:p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  ค่าเสื่อมราคา 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(Depreciation)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ไว้ว่า หมายถึง  การปันส่วนจำนวนที่คิดค่าเสื่อมราคาของสินทรัพย์อย่างมีระบบตลอดอายุการให้ประโยชน์ของสินทรัพย์นั้น</a:t>
            </a:r>
          </a:p>
          <a:p>
            <a:endParaRPr lang="en-US" sz="2400" b="1">
              <a:latin typeface="Angsana New" pitchFamily="18" charset="-34"/>
              <a:cs typeface="Angsana New" pitchFamily="18" charset="-34"/>
            </a:endParaRPr>
          </a:p>
          <a:p>
            <a:pPr algn="thaiDist"/>
            <a:r>
              <a:rPr lang="th-TH" sz="2400" b="1">
                <a:latin typeface="Angsana New" pitchFamily="18" charset="-34"/>
                <a:cs typeface="Angsana New" pitchFamily="18" charset="-34"/>
              </a:rPr>
              <a:t>             ค่าเสื่อมราคา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(Depreciation)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หมายถึง การกระจายต้นทุนของสินทรัพย์ถาวรที่มีตัวตน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(Tangible Fixed Assets)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ยกเว้นที่ดิน หลังจากหักราคาซาก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(Salvage Value)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(ถ้ามี)  ออกไปตามอายุการใช้สินทรัพย์นั้น  เป็นบัญชีประเภทค่าใช้จ่ายของกิจการจะไปปรากฏในงบกำไรขาดทุน ส่วนมูลค่าสินทรัพย์ที่ลดลงจะเข้าบัญชีค่าเสื่อมราคาสะสม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(Accumulated Depreciation)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 ซึ่งเป็นบัญชีปรับมูลค่า (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Valuation  Account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)  ของสินทรัพย์ให้เป็นราคาตามบัญชี  (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Book  Value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)  จะนำไปแสดงการหักจากสินทรัพย์ไม่หมุนเวียนใน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งบแสดงฐานะการเงิน</a:t>
            </a:r>
            <a:endParaRPr lang="en-US" sz="2400" b="1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438400" y="381000"/>
            <a:ext cx="4468813" cy="889000"/>
          </a:xfrm>
        </p:spPr>
        <p:txBody>
          <a:bodyPr/>
          <a:lstStyle/>
          <a:p>
            <a:pPr algn="ctr" eaLnBrk="1" hangingPunct="1"/>
            <a:r>
              <a:rPr lang="th-TH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การคำนวณค่าเสื่อมราคา</a:t>
            </a:r>
            <a:br>
              <a:rPr lang="th-TH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วิธีเส้นตรง  </a:t>
            </a:r>
            <a:r>
              <a:rPr lang="en-US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(Straight Line Method ) </a:t>
            </a:r>
            <a:endParaRPr lang="th-TH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  <p:sp>
        <p:nvSpPr>
          <p:cNvPr id="5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90600" y="1981200"/>
            <a:ext cx="7543800" cy="2045303"/>
          </a:xfrm>
          <a:prstGeom prst="rect">
            <a:avLst/>
          </a:prstGeom>
          <a:blipFill rotWithShape="1">
            <a:blip r:embed="rId2"/>
            <a:stretch>
              <a:fillRect l="-1698" b="-7143"/>
            </a:stretch>
          </a:blipFill>
        </p:spPr>
        <p:txBody>
          <a:bodyPr/>
          <a:lstStyle/>
          <a:p>
            <a:pPr>
              <a:defRPr/>
            </a:pPr>
            <a:r>
              <a:rPr lang="th-TH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1079500" y="1395413"/>
            <a:ext cx="7648575" cy="175418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1028700" algn="l"/>
              </a:tabLst>
              <a:defRPr/>
            </a:pPr>
            <a:r>
              <a:rPr lang="th-TH" sz="3200" b="1" dirty="0">
                <a:solidFill>
                  <a:srgbClr val="FF0000"/>
                </a:solidFill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ตัวอย่าง</a:t>
            </a:r>
          </a:p>
          <a:p>
            <a:pPr>
              <a:tabLst>
                <a:tab pos="228600" algn="l"/>
                <a:tab pos="1028700" algn="l"/>
              </a:tabLst>
              <a:defRPr/>
            </a:pP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  ซื้อรถยนต์ 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1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คัน ราคา 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650,000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บาท เมื่อวันที่ 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 1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ม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.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ค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. 25X6 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อายุการใช้งาน 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5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ปี </a:t>
            </a:r>
          </a:p>
          <a:p>
            <a:pPr>
              <a:tabLst>
                <a:tab pos="228600" algn="l"/>
                <a:tab pos="1028700" algn="l"/>
              </a:tabLst>
              <a:defRPr/>
            </a:pP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คาดว่าจะขายเป็นเศษซากได้ 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30,000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บาท</a:t>
            </a:r>
            <a:endParaRPr lang="en-US" sz="2400" b="1" dirty="0"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228600" algn="l"/>
                <a:tab pos="1028700" algn="l"/>
              </a:tabLst>
              <a:defRPr/>
            </a:pPr>
            <a:endParaRPr lang="en-US" sz="2800" dirty="0"/>
          </a:p>
        </p:txBody>
      </p:sp>
      <p:grpSp>
        <p:nvGrpSpPr>
          <p:cNvPr id="15364" name="Group 14"/>
          <p:cNvGrpSpPr>
            <a:grpSpLocks/>
          </p:cNvGrpSpPr>
          <p:nvPr/>
        </p:nvGrpSpPr>
        <p:grpSpPr bwMode="auto">
          <a:xfrm>
            <a:off x="1371600" y="3089275"/>
            <a:ext cx="5257800" cy="752475"/>
            <a:chOff x="1478" y="3730"/>
            <a:chExt cx="3756" cy="907"/>
          </a:xfrm>
        </p:grpSpPr>
        <p:sp>
          <p:nvSpPr>
            <p:cNvPr id="15367" name="Text Box 16"/>
            <p:cNvSpPr txBox="1">
              <a:spLocks noChangeArrowheads="1"/>
            </p:cNvSpPr>
            <p:nvPr/>
          </p:nvSpPr>
          <p:spPr bwMode="auto">
            <a:xfrm>
              <a:off x="1478" y="3902"/>
              <a:ext cx="3241" cy="7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th-TH" sz="2400" b="1">
                  <a:latin typeface="Cordia New" pitchFamily="34" charset="-34"/>
                  <a:cs typeface="Cordia New" pitchFamily="34" charset="-34"/>
                </a:rPr>
                <a:t>การคำนวณค่าเสื่อมราคา    </a:t>
              </a:r>
              <a:r>
                <a:rPr lang="en-US" sz="2000" b="1">
                  <a:latin typeface="Cordia New" pitchFamily="34" charset="-34"/>
                  <a:cs typeface="Cordia New" pitchFamily="34" charset="-34"/>
                </a:rPr>
                <a:t>=</a:t>
              </a:r>
              <a:endParaRPr lang="en-US" sz="3600" b="1">
                <a:latin typeface="Cordia New" pitchFamily="34" charset="-34"/>
                <a:cs typeface="Cordia New" pitchFamily="34" charset="-34"/>
              </a:endParaRPr>
            </a:p>
          </p:txBody>
        </p:sp>
        <p:graphicFrame>
          <p:nvGraphicFramePr>
            <p:cNvPr id="15368" name="Object 16"/>
            <p:cNvGraphicFramePr>
              <a:graphicFrameLocks noChangeAspect="1"/>
            </p:cNvGraphicFramePr>
            <p:nvPr/>
          </p:nvGraphicFramePr>
          <p:xfrm>
            <a:off x="3688" y="3730"/>
            <a:ext cx="1546" cy="8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9" name="สมการ" r:id="rId3" imgW="1104900" imgH="393700" progId="Equation.3">
                    <p:embed/>
                  </p:oleObj>
                </mc:Choice>
                <mc:Fallback>
                  <p:oleObj name="สมการ" r:id="rId3" imgW="1104900" imgH="39370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88" y="3730"/>
                          <a:ext cx="1546" cy="8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365" name="TextBox 18"/>
          <p:cNvSpPr txBox="1">
            <a:spLocks noChangeArrowheads="1"/>
          </p:cNvSpPr>
          <p:nvPr/>
        </p:nvSpPr>
        <p:spPr bwMode="auto">
          <a:xfrm>
            <a:off x="3886200" y="4025900"/>
            <a:ext cx="3124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/>
              <a:t>=  124,000</a:t>
            </a:r>
            <a:endParaRPr lang="th-TH" sz="1800"/>
          </a:p>
        </p:txBody>
      </p:sp>
      <p:sp>
        <p:nvSpPr>
          <p:cNvPr id="15366" name="TextBox 19"/>
          <p:cNvSpPr txBox="1">
            <a:spLocks noChangeArrowheads="1"/>
          </p:cNvSpPr>
          <p:nvPr/>
        </p:nvSpPr>
        <p:spPr bwMode="auto">
          <a:xfrm>
            <a:off x="1741488" y="4648200"/>
            <a:ext cx="6324600" cy="184626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th-TH" sz="2400" b="1">
                <a:solidFill>
                  <a:srgbClr val="FF0000"/>
                </a:solidFill>
              </a:rPr>
              <a:t>การปรับปรุงบัญชี</a:t>
            </a:r>
          </a:p>
          <a:p>
            <a:endParaRPr lang="th-TH" sz="1800"/>
          </a:p>
          <a:p>
            <a:r>
              <a:rPr lang="th-TH" sz="2400" b="1">
                <a:latin typeface="Cordia New" pitchFamily="34" charset="-34"/>
                <a:cs typeface="Cordia New" pitchFamily="34" charset="-34"/>
              </a:rPr>
              <a:t>     เดบิต  ค่าเสื่อมราคา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-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รถยนต์  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124,000</a:t>
            </a:r>
          </a:p>
          <a:p>
            <a:r>
              <a:rPr lang="en-US" sz="2400" b="1">
                <a:latin typeface="Cordia New" pitchFamily="34" charset="-34"/>
                <a:cs typeface="Cordia New" pitchFamily="34" charset="-34"/>
              </a:rPr>
              <a:t>              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เครดิต  ค่าเสื่อมราคาสะสม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-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รถยนต์   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124,000</a:t>
            </a:r>
          </a:p>
          <a:p>
            <a:endParaRPr lang="th-TH" sz="24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362200" y="457200"/>
            <a:ext cx="4876800" cy="1066800"/>
          </a:xfrm>
        </p:spPr>
        <p:txBody>
          <a:bodyPr/>
          <a:lstStyle/>
          <a:p>
            <a:r>
              <a:rPr lang="th-TH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วัสดุสำนักงานหรือวัสดุสิ้นเปลืองใช้ไป  </a:t>
            </a:r>
            <a:br>
              <a:rPr lang="th-TH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</a:br>
            <a:r>
              <a:rPr lang="th-TH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Supplies Used</a:t>
            </a:r>
            <a:r>
              <a:rPr lang="th-TH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Expense</a:t>
            </a:r>
            <a:r>
              <a:rPr lang="th-TH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905000" y="3505200"/>
          <a:ext cx="5638800" cy="1311276"/>
        </p:xfrm>
        <a:graphic>
          <a:graphicData uri="http://schemas.openxmlformats.org/drawingml/2006/table">
            <a:tbl>
              <a:tblPr/>
              <a:tblGrid>
                <a:gridCol w="1017588"/>
                <a:gridCol w="4621212"/>
              </a:tblGrid>
              <a:tr h="6556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เดบิต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kumimoji="0" lang="th-TH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วัสดุสิ้นเปลืองใช้ไป      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xxx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556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เครดิต   วัสดุสิ้นเปลือง       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xxx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       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87350" y="2362200"/>
            <a:ext cx="8305800" cy="4619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วัสดุสิ้นเปลืองใช้ไป  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= 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วัสดุคงเหลือต้นปี 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+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วัสดุที่ซื้อเพิ่มระหว่างปี</a:t>
            </a:r>
            <a:r>
              <a:rPr lang="en-US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 –  </a:t>
            </a:r>
            <a:r>
              <a:rPr lang="th-TH" sz="2400" b="1" dirty="0">
                <a:latin typeface="Cordia New" pitchFamily="34" charset="-34"/>
                <a:ea typeface="Cordia New" pitchFamily="34" charset="-34"/>
                <a:cs typeface="Cordia New" pitchFamily="34" charset="-34"/>
              </a:rPr>
              <a:t>วัสดุคงเหลือปลายปี</a:t>
            </a:r>
            <a:endParaRPr lang="en-US" sz="24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713" y="1219200"/>
            <a:ext cx="7939087" cy="2590800"/>
          </a:xfrm>
        </p:spPr>
        <p:txBody>
          <a:bodyPr/>
          <a:lstStyle/>
          <a:p>
            <a:pPr>
              <a:defRPr/>
            </a:pPr>
            <a:r>
              <a:rPr lang="th-TH" dirty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ตัวอย่าง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ที่</a:t>
            </a:r>
            <a:endParaRPr lang="en-US" dirty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buFontTx/>
              <a:buNone/>
              <a:defRPr/>
            </a:pPr>
            <a:r>
              <a:rPr lang="en-US" dirty="0">
                <a:latin typeface="Cordia New" pitchFamily="34" charset="-34"/>
                <a:cs typeface="Cordia New" pitchFamily="34" charset="-34"/>
              </a:rPr>
              <a:t> 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กิจการ</a:t>
            </a:r>
            <a:r>
              <a:rPr lang="th-TH" dirty="0">
                <a:latin typeface="Cordia New" pitchFamily="34" charset="-34"/>
                <a:cs typeface="Cordia New" pitchFamily="34" charset="-34"/>
              </a:rPr>
              <a:t>มีวัสดุสำนักงานยกมาต้นปี  </a:t>
            </a:r>
            <a:r>
              <a:rPr lang="en-US" dirty="0">
                <a:latin typeface="Cordia New" pitchFamily="34" charset="-34"/>
                <a:cs typeface="Cordia New" pitchFamily="34" charset="-34"/>
              </a:rPr>
              <a:t>3,200  </a:t>
            </a:r>
            <a:r>
              <a:rPr lang="th-TH" dirty="0">
                <a:latin typeface="Cordia New" pitchFamily="34" charset="-34"/>
                <a:cs typeface="Cordia New" pitchFamily="34" charset="-34"/>
              </a:rPr>
              <a:t>บาท  ระหว่าง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ปีซื้อ</a:t>
            </a:r>
            <a:r>
              <a:rPr lang="th-TH" dirty="0">
                <a:latin typeface="Cordia New" pitchFamily="34" charset="-34"/>
                <a:cs typeface="Cordia New" pitchFamily="34" charset="-34"/>
              </a:rPr>
              <a:t>เพิ่มเติม  </a:t>
            </a:r>
            <a:r>
              <a:rPr lang="en-US" dirty="0">
                <a:latin typeface="Cordia New" pitchFamily="34" charset="-34"/>
                <a:cs typeface="Cordia New" pitchFamily="34" charset="-34"/>
              </a:rPr>
              <a:t>4,400  </a:t>
            </a:r>
            <a:r>
              <a:rPr lang="th-TH" dirty="0">
                <a:latin typeface="Cordia New" pitchFamily="34" charset="-34"/>
                <a:cs typeface="Cordia New" pitchFamily="34" charset="-34"/>
              </a:rPr>
              <a:t>บาท และในวันสิ้นปีปรากฏวัสดุสำนักงานคงเหลือ  </a:t>
            </a:r>
            <a:r>
              <a:rPr lang="en-US" dirty="0">
                <a:latin typeface="Cordia New" pitchFamily="34" charset="-34"/>
                <a:cs typeface="Cordia New" pitchFamily="34" charset="-34"/>
              </a:rPr>
              <a:t>3,100 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บาท</a:t>
            </a:r>
            <a:r>
              <a:rPr lang="en-US" dirty="0" smtClean="0"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การปรับปรุง</a:t>
            </a:r>
            <a:r>
              <a:rPr lang="th-TH" dirty="0">
                <a:latin typeface="Cordia New" pitchFamily="34" charset="-34"/>
                <a:cs typeface="Cordia New" pitchFamily="34" charset="-34"/>
              </a:rPr>
              <a:t>วัสดุสำนักงานใช้ไปในวันสิ้นปี</a:t>
            </a:r>
            <a:endParaRPr lang="en-US" dirty="0">
              <a:latin typeface="Cordia New" pitchFamily="34" charset="-34"/>
              <a:cs typeface="Cordia New" pitchFamily="34" charset="-34"/>
            </a:endParaRPr>
          </a:p>
          <a:p>
            <a:pPr>
              <a:defRPr/>
            </a:pPr>
            <a:endParaRPr lang="th-TH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1600200" y="3657600"/>
            <a:ext cx="5943600" cy="166211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th-TH" b="1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การปรับปรุงบัญชี</a:t>
            </a:r>
          </a:p>
          <a:p>
            <a:endParaRPr lang="th-TH" sz="1800" b="1">
              <a:latin typeface="Cordia New" pitchFamily="34" charset="-34"/>
              <a:cs typeface="Cordia New" pitchFamily="34" charset="-34"/>
            </a:endParaRPr>
          </a:p>
          <a:p>
            <a:r>
              <a:rPr lang="th-TH" b="1">
                <a:latin typeface="Cordia New" pitchFamily="34" charset="-34"/>
                <a:cs typeface="Cordia New" pitchFamily="34" charset="-34"/>
              </a:rPr>
              <a:t>เดบิต  วัสดุสำนักงานใช้ไป       </a:t>
            </a:r>
            <a:r>
              <a:rPr lang="en-US" b="1">
                <a:latin typeface="Cordia New" pitchFamily="34" charset="-34"/>
                <a:cs typeface="Cordia New" pitchFamily="34" charset="-34"/>
              </a:rPr>
              <a:t>4,500</a:t>
            </a:r>
          </a:p>
          <a:p>
            <a:r>
              <a:rPr lang="th-TH" b="1">
                <a:latin typeface="Cordia New" pitchFamily="34" charset="-34"/>
                <a:cs typeface="Cordia New" pitchFamily="34" charset="-34"/>
              </a:rPr>
              <a:t>เครดิต  วัสดุสำนักงาน            </a:t>
            </a:r>
            <a:r>
              <a:rPr lang="en-US" b="1">
                <a:latin typeface="Cordia New" pitchFamily="34" charset="-34"/>
                <a:cs typeface="Cordia New" pitchFamily="34" charset="-34"/>
              </a:rPr>
              <a:t>4,500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362200" y="533400"/>
            <a:ext cx="4114800" cy="609600"/>
          </a:xfrm>
        </p:spPr>
        <p:txBody>
          <a:bodyPr/>
          <a:lstStyle/>
          <a:p>
            <a:pPr algn="ctr" eaLnBrk="1" hangingPunct="1"/>
            <a:r>
              <a:rPr lang="th-TH" altLang="ko-KR" sz="5400" smtClean="0">
                <a:solidFill>
                  <a:srgbClr val="C00000"/>
                </a:solidFill>
                <a:ea typeface="Gulim" pitchFamily="34" charset="-127"/>
              </a:rPr>
              <a:t>สาระการเรียนรู้</a:t>
            </a:r>
            <a:endParaRPr lang="en-US" altLang="ko-KR" sz="5400" smtClean="0">
              <a:solidFill>
                <a:srgbClr val="C00000"/>
              </a:solidFill>
              <a:ea typeface="Gulim" pitchFamily="34" charset="-127"/>
            </a:endParaRPr>
          </a:p>
        </p:txBody>
      </p:sp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1981200" y="1676400"/>
            <a:ext cx="55626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1.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รายการปรับปรุงบัญชี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2.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  การปรับปรุงบัญชีค่าใช้จ่ายค้างจ่าย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3.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การปรับปรุงบัญชีค่าใช้จ่ายจ่ายล่วงหน้า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4.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การปรับปรุงบัญชีรายได้ค้างรับ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5.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การปรับปรุงบัญชีรายได้รับล่วงหน้า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6.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การปรับปรุงบัญชีค่าเสื่อมราคาสินทรัพย์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7.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การปรับปรุงบัญชีวัสดุสำนักงานใช้ไป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en-US" sz="3200" b="1">
                <a:latin typeface="Angsana New" pitchFamily="18" charset="-34"/>
                <a:cs typeface="Angsana New" pitchFamily="18" charset="-34"/>
              </a:rPr>
              <a:t>8.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งบทดลองหลังรายการปรับปรุง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b="1">
                <a:latin typeface="Angsana New" pitchFamily="18" charset="-34"/>
                <a:cs typeface="Angsana New" pitchFamily="18" charset="-34"/>
              </a:rPr>
              <a:t>                              </a:t>
            </a:r>
            <a:endParaRPr lang="en-US" sz="3200" b="1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590800" y="533400"/>
            <a:ext cx="5154613" cy="990600"/>
          </a:xfrm>
        </p:spPr>
        <p:txBody>
          <a:bodyPr/>
          <a:lstStyle/>
          <a:p>
            <a:pPr algn="ctr" eaLnBrk="1" hangingPunct="1"/>
            <a:r>
              <a:rPr lang="th-TH" sz="3600" smtClean="0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ค่าใช้จ่ายค้างจ่าย </a:t>
            </a:r>
            <a:r>
              <a:rPr lang="en-US" sz="3600" smtClean="0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(Accrued Expenses)</a:t>
            </a:r>
            <a:endParaRPr lang="en-US" altLang="ko-KR" sz="3600" smtClean="0">
              <a:solidFill>
                <a:srgbClr val="C00000"/>
              </a:solidFill>
              <a:ea typeface="Gulim" pitchFamily="34" charset="-127"/>
              <a:cs typeface="Angsana New" pitchFamily="18" charset="-34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</p:nvPr>
        </p:nvGraphicFramePr>
        <p:xfrm>
          <a:off x="1965325" y="3884613"/>
          <a:ext cx="5334000" cy="16033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34000"/>
              </a:tblGrid>
              <a:tr h="807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เดบิต  ค่าใช้จ่าย</a:t>
                      </a:r>
                      <a:r>
                        <a:rPr lang="en-US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……………..xxx</a:t>
                      </a:r>
                      <a:endParaRPr lang="en-US" sz="3200" dirty="0">
                        <a:solidFill>
                          <a:srgbClr val="C00000"/>
                        </a:solidFill>
                        <a:effectLst/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7954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lang="th-TH" sz="3200" dirty="0" smtClean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เครดิต  </a:t>
                      </a: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ค่าใช้จ่ายค้างจ่าย</a:t>
                      </a:r>
                      <a:r>
                        <a:rPr lang="en-US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…………xxx</a:t>
                      </a: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</a:t>
                      </a:r>
                      <a:endParaRPr lang="en-US" sz="3200" dirty="0">
                        <a:solidFill>
                          <a:srgbClr val="C00000"/>
                        </a:solidFill>
                        <a:effectLst/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33400" y="1792288"/>
            <a:ext cx="8359775" cy="18764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en-US" sz="1600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		     </a:t>
            </a:r>
            <a:r>
              <a:rPr lang="th-TH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ค่าใช้จ่ายค้างจ่าย </a:t>
            </a:r>
            <a:r>
              <a:rPr lang="en-US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(Accrued Expenses) </a:t>
            </a:r>
            <a:r>
              <a:rPr lang="th-TH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คือ ค่าใช้จ่ายที่เกิดขึ้นแล้วในงวดบัญชี</a:t>
            </a:r>
          </a:p>
          <a:p>
            <a:pPr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th-TH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ปัจจุบันแต่ยังไม่ได้จ่ายชำระเงิน กิจการจะจ่ายชำระเงินในงวดบัญชีต่อไป   </a:t>
            </a:r>
          </a:p>
          <a:p>
            <a:pPr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th-TH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ถือเป็นหนี้สินของกิจการในงวดบัญชีปัจจุบัน  จะต้องบันทึกบัญชี ณ วันที่ </a:t>
            </a:r>
            <a:r>
              <a:rPr lang="en-US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31 </a:t>
            </a:r>
            <a:r>
              <a:rPr lang="th-TH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ธ</a:t>
            </a:r>
            <a:r>
              <a:rPr lang="en-US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.</a:t>
            </a:r>
            <a:r>
              <a:rPr lang="th-TH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</a:t>
            </a:r>
            <a:r>
              <a:rPr lang="en-US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. </a:t>
            </a:r>
            <a:r>
              <a:rPr lang="th-TH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โดย </a:t>
            </a:r>
            <a:endParaRPr lang="en-US" sz="1200" b="1" dirty="0">
              <a:latin typeface="Angsana New" pitchFamily="18" charset="-34"/>
              <a:cs typeface="Angsana New" pitchFamily="18" charset="-34"/>
            </a:endParaRPr>
          </a:p>
          <a:p>
            <a:pPr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133600" y="609600"/>
            <a:ext cx="6324600" cy="788988"/>
          </a:xfrm>
        </p:spPr>
        <p:txBody>
          <a:bodyPr/>
          <a:lstStyle/>
          <a:p>
            <a:pPr algn="ctr" eaLnBrk="1" hangingPunct="1"/>
            <a:r>
              <a:rPr lang="th-TH" altLang="ko-KR" sz="3600" smtClean="0">
                <a:solidFill>
                  <a:srgbClr val="C00000"/>
                </a:solidFill>
                <a:ea typeface="Gulim" pitchFamily="34" charset="-127"/>
              </a:rPr>
              <a:t>ค่าใช้จ่ายจ่ายล่วงหน้า </a:t>
            </a:r>
            <a:r>
              <a:rPr lang="en-US" sz="360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(Prepaid Expenses) </a:t>
            </a:r>
            <a:r>
              <a:rPr lang="th-TH" altLang="ko-KR" sz="3600" smtClean="0">
                <a:solidFill>
                  <a:srgbClr val="C00000"/>
                </a:solidFill>
                <a:latin typeface="Angsana New" pitchFamily="18" charset="-34"/>
                <a:ea typeface="Gulim" pitchFamily="34" charset="-127"/>
                <a:cs typeface="Angsana New" pitchFamily="18" charset="-34"/>
              </a:rPr>
              <a:t> </a:t>
            </a:r>
            <a:endParaRPr lang="en-US" altLang="ko-KR" sz="3600" smtClean="0">
              <a:solidFill>
                <a:srgbClr val="C00000"/>
              </a:solidFill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6147" name="Content Placeholder 1"/>
          <p:cNvSpPr>
            <a:spLocks noGrp="1"/>
          </p:cNvSpPr>
          <p:nvPr>
            <p:ph idx="1"/>
          </p:nvPr>
        </p:nvSpPr>
        <p:spPr>
          <a:xfrm>
            <a:off x="762000" y="1828800"/>
            <a:ext cx="7696200" cy="3352800"/>
          </a:xfrm>
        </p:spPr>
        <p:txBody>
          <a:bodyPr/>
          <a:lstStyle/>
          <a:p>
            <a:pPr algn="thaiDist"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ค่าใช้จ่ายจ่ายล่วงหน้า 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(Prepaid Expenses)  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คือ ค่าใช้จ่ายที่กิจการได้จ่ายไปแล้วในงวดบัญชีปัจจุบัน  แต่ได้รวมค่าใช้จ่ายส่วนหนึ่งที่เป็นของงวดบัญชีหน้าไว้ด้วย   จำนวนที่ใช้ประโยชน์ในปีปัจจุบันถือเป็นค่าใช้จ่าย   จำนวนที่จะใช้ประโยชน์ในงวดบัญชีปีหน้าถือเป็นสินทรัพย์  เรียกว่าค่าใช้จ่ายจ่ายล่วงหน้า  การบันทึก  บัญชีสามารถบันทึกได้ 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กรณี ดังนี้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endParaRPr lang="th-TH" sz="3200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4388" y="228600"/>
            <a:ext cx="6491287" cy="64277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152400"/>
            <a:ext cx="6105525" cy="67056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828800" y="4038600"/>
          <a:ext cx="5562600" cy="12620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04246"/>
                <a:gridCol w="4558354"/>
              </a:tblGrid>
              <a:tr h="48779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เดบิต</a:t>
                      </a:r>
                      <a:endParaRPr lang="en-US" sz="3200" dirty="0">
                        <a:solidFill>
                          <a:srgbClr val="C00000"/>
                        </a:solidFill>
                        <a:effectLst/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รายได้</a:t>
                      </a:r>
                      <a:r>
                        <a:rPr lang="en-US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………</a:t>
                      </a: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ค้างรับ       </a:t>
                      </a:r>
                      <a:r>
                        <a:rPr lang="en-US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xxx</a:t>
                      </a:r>
                      <a:endParaRPr lang="en-US" sz="3200" dirty="0">
                        <a:solidFill>
                          <a:srgbClr val="C00000"/>
                        </a:solidFill>
                        <a:effectLst/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77426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  <a:tab pos="571500" algn="l"/>
                          <a:tab pos="628650" algn="l"/>
                          <a:tab pos="914400" algn="l"/>
                          <a:tab pos="3143250" algn="l"/>
                          <a:tab pos="3200400" algn="l"/>
                          <a:tab pos="4057650" algn="l"/>
                          <a:tab pos="4114800" algn="l"/>
                        </a:tabLst>
                      </a:pP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</a:t>
                      </a:r>
                      <a:r>
                        <a:rPr lang="th-TH" sz="3200" dirty="0" smtClean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เครดิต   </a:t>
                      </a: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รายได้</a:t>
                      </a:r>
                      <a:r>
                        <a:rPr lang="en-US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………………</a:t>
                      </a:r>
                      <a:r>
                        <a:rPr lang="th-TH" sz="3200" dirty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</a:t>
                      </a:r>
                      <a:r>
                        <a:rPr lang="en-US" sz="3200" baseline="0" dirty="0" smtClean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3200" dirty="0" smtClean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xxx</a:t>
                      </a:r>
                      <a:r>
                        <a:rPr lang="th-TH" sz="3200" dirty="0" smtClean="0">
                          <a:solidFill>
                            <a:srgbClr val="C0000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</a:t>
                      </a:r>
                      <a:endParaRPr lang="en-US" sz="3200" dirty="0">
                        <a:solidFill>
                          <a:srgbClr val="C00000"/>
                        </a:solidFill>
                        <a:effectLst/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85813" y="1600200"/>
            <a:ext cx="8353425" cy="21859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457200"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th-TH" sz="3200" b="1" dirty="0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รายได้ค้างรับ </a:t>
            </a:r>
            <a:r>
              <a:rPr lang="en-US" sz="3200" b="1" dirty="0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( Accrued </a:t>
            </a:r>
            <a:r>
              <a:rPr lang="th-TH" sz="3200" b="1" dirty="0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</a:t>
            </a:r>
            <a:r>
              <a:rPr lang="en-US" sz="3200" b="1" dirty="0">
                <a:solidFill>
                  <a:srgbClr val="C0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Income )</a:t>
            </a:r>
            <a:endParaRPr lang="en-US" sz="1400" b="1" dirty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  <a:p>
            <a:pPr indent="457200"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en-US" sz="1600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           </a:t>
            </a:r>
            <a:r>
              <a:rPr lang="th-TH" sz="1600" b="1" dirty="0">
                <a:latin typeface="Angsana New" pitchFamily="18" charset="-34"/>
                <a:ea typeface="Cordia New" pitchFamily="34" charset="-34"/>
                <a:cs typeface="AngsanaUPC" pitchFamily="18" charset="-34"/>
              </a:rPr>
              <a:t>    </a:t>
            </a:r>
            <a:r>
              <a:rPr lang="th-TH" sz="24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รายได้ค้างรับ </a:t>
            </a:r>
            <a:r>
              <a:rPr lang="en-US" sz="24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(Accrued Income</a:t>
            </a:r>
            <a:r>
              <a:rPr lang="en-US" sz="28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) </a:t>
            </a:r>
            <a:r>
              <a:rPr lang="th-TH" sz="24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คือ รายได้ของกิจการที่เกิดขึ้นในงวดบัญชีปัจจุบัน </a:t>
            </a:r>
          </a:p>
          <a:p>
            <a:pPr indent="457200"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th-TH" sz="24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แต่ยังไม่ได้รับเงิน ต้องปรับปรุงเป็นรายได้ค้างรับ  ถือเป็นสินทรัพย์ในงวดบัญชีปัจจุบัน </a:t>
            </a:r>
          </a:p>
          <a:p>
            <a:pPr indent="457200"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r>
              <a:rPr lang="th-TH" sz="2400" b="1" dirty="0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จะบันทึกบัญชี  โดย</a:t>
            </a:r>
            <a:endParaRPr lang="en-US" sz="1100" b="1" dirty="0">
              <a:latin typeface="Angsana New" pitchFamily="18" charset="-34"/>
              <a:cs typeface="Angsana New" pitchFamily="18" charset="-34"/>
            </a:endParaRPr>
          </a:p>
          <a:p>
            <a:pPr indent="457200">
              <a:tabLst>
                <a:tab pos="228600" algn="l"/>
                <a:tab pos="571500" algn="l"/>
                <a:tab pos="628650" algn="l"/>
                <a:tab pos="914400" algn="l"/>
                <a:tab pos="3143250" algn="l"/>
                <a:tab pos="3200400" algn="l"/>
                <a:tab pos="4057650" algn="l"/>
                <a:tab pos="4114800" algn="l"/>
              </a:tabLst>
              <a:defRPr/>
            </a:pP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895600" y="609600"/>
            <a:ext cx="5002213" cy="762000"/>
          </a:xfrm>
        </p:spPr>
        <p:txBody>
          <a:bodyPr/>
          <a:lstStyle/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รายได้รับล่วงหน้า </a:t>
            </a:r>
            <a:r>
              <a:rPr lang="en-US" sz="320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(Deferred Income) </a:t>
            </a:r>
            <a:br>
              <a:rPr lang="en-US" sz="320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3200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939088" cy="2555875"/>
          </a:xfrm>
        </p:spPr>
        <p:txBody>
          <a:bodyPr/>
          <a:lstStyle/>
          <a:p>
            <a:pPr eaLnBrk="1" hangingPunct="1"/>
            <a:r>
              <a:rPr lang="th-TH" smtClean="0">
                <a:latin typeface="Angsana New" pitchFamily="18" charset="-34"/>
                <a:cs typeface="Angsana New" pitchFamily="18" charset="-34"/>
              </a:rPr>
              <a:t>รายได้รับล่วงหน้า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 (Deferred Income) 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คือ รายได้ที่ได้รับมาแล้วในปีปัจจุบัน   แต่ได้รวมรายได้ของปีหน้าไว้ด้วยจำนวนหนึ่ง  จำนวนที่เกิดขึ้นในปีปัจจุบันถือเป็นรายได้  ส่วนอีกจำนวนหนึ่งจะเกิดขึ้นในปีหน้าถือเป็นหนี้สินของกิจการ  เรียกว่ารายได้รับล่วงหน้า  การบันทึกบัญชีสามารถบันทึกได้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กรณีดังนี้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endParaRPr lang="th-TH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Logo</a:t>
            </a:r>
            <a:endParaRPr lang="en-US" altLang="ko-KR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2650" y="228600"/>
            <a:ext cx="5467350" cy="67167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025betty_block">
  <a:themeElements>
    <a:clrScheme name="025betty_block 1">
      <a:dk1>
        <a:srgbClr val="000000"/>
      </a:dk1>
      <a:lt1>
        <a:srgbClr val="FFFFFF"/>
      </a:lt1>
      <a:dk2>
        <a:srgbClr val="543D18"/>
      </a:dk2>
      <a:lt2>
        <a:srgbClr val="969696"/>
      </a:lt2>
      <a:accent1>
        <a:srgbClr val="FFFFCC"/>
      </a:accent1>
      <a:accent2>
        <a:srgbClr val="7EC8CE"/>
      </a:accent2>
      <a:accent3>
        <a:srgbClr val="FFFFFF"/>
      </a:accent3>
      <a:accent4>
        <a:srgbClr val="000000"/>
      </a:accent4>
      <a:accent5>
        <a:srgbClr val="FFFFE2"/>
      </a:accent5>
      <a:accent6>
        <a:srgbClr val="72B5BA"/>
      </a:accent6>
      <a:hlink>
        <a:srgbClr val="E5D093"/>
      </a:hlink>
      <a:folHlink>
        <a:srgbClr val="CCB374"/>
      </a:folHlink>
    </a:clrScheme>
    <a:fontScheme name="025betty_block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25betty_block 1">
        <a:dk1>
          <a:srgbClr val="000000"/>
        </a:dk1>
        <a:lt1>
          <a:srgbClr val="FFFFFF"/>
        </a:lt1>
        <a:dk2>
          <a:srgbClr val="543D18"/>
        </a:dk2>
        <a:lt2>
          <a:srgbClr val="969696"/>
        </a:lt2>
        <a:accent1>
          <a:srgbClr val="FFFFCC"/>
        </a:accent1>
        <a:accent2>
          <a:srgbClr val="7EC8CE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72B5BA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5betty_block 2">
        <a:dk1>
          <a:srgbClr val="000000"/>
        </a:dk1>
        <a:lt1>
          <a:srgbClr val="FFFFFF"/>
        </a:lt1>
        <a:dk2>
          <a:srgbClr val="003366"/>
        </a:dk2>
        <a:lt2>
          <a:srgbClr val="969696"/>
        </a:lt2>
        <a:accent1>
          <a:srgbClr val="CCFFFF"/>
        </a:accent1>
        <a:accent2>
          <a:srgbClr val="33CCCC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2DB9B9"/>
        </a:accent6>
        <a:hlink>
          <a:srgbClr val="92BEE6"/>
        </a:hlink>
        <a:folHlink>
          <a:srgbClr val="74B5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5betty_block 3">
        <a:dk1>
          <a:srgbClr val="000000"/>
        </a:dk1>
        <a:lt1>
          <a:srgbClr val="FFFFFF"/>
        </a:lt1>
        <a:dk2>
          <a:srgbClr val="224A3C"/>
        </a:dk2>
        <a:lt2>
          <a:srgbClr val="969696"/>
        </a:lt2>
        <a:accent1>
          <a:srgbClr val="FFFFCC"/>
        </a:accent1>
        <a:accent2>
          <a:srgbClr val="7CCEE8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70BAD2"/>
        </a:accent6>
        <a:hlink>
          <a:srgbClr val="D5E494"/>
        </a:hlink>
        <a:folHlink>
          <a:srgbClr val="A4CE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025betty_block</Template>
  <TotalTime>114</TotalTime>
  <Words>584</Words>
  <Application>Microsoft Office PowerPoint</Application>
  <PresentationFormat>On-screen Show (4:3)</PresentationFormat>
  <Paragraphs>63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Times New Roman</vt:lpstr>
      <vt:lpstr>Arial</vt:lpstr>
      <vt:lpstr>Verdana</vt:lpstr>
      <vt:lpstr>Wingdings</vt:lpstr>
      <vt:lpstr>Calibri</vt:lpstr>
      <vt:lpstr>Gulim</vt:lpstr>
      <vt:lpstr>Lucida Sans Unicode</vt:lpstr>
      <vt:lpstr>Angsana New</vt:lpstr>
      <vt:lpstr>Cordia New</vt:lpstr>
      <vt:lpstr>AngsanaUPC</vt:lpstr>
      <vt:lpstr>025betty_block</vt:lpstr>
      <vt:lpstr>Microsoft Equation 3.0</vt:lpstr>
      <vt:lpstr>หน่วยที่ 7 รายการปรับปรุง</vt:lpstr>
      <vt:lpstr>สาระการเรียนรู้</vt:lpstr>
      <vt:lpstr>ค่าใช้จ่ายค้างจ่าย (Accrued Expenses)</vt:lpstr>
      <vt:lpstr>ค่าใช้จ่ายจ่ายล่วงหน้า (Prepaid Expenses)  </vt:lpstr>
      <vt:lpstr>PowerPoint Presentation</vt:lpstr>
      <vt:lpstr>PowerPoint Presentation</vt:lpstr>
      <vt:lpstr>PowerPoint Presentation</vt:lpstr>
      <vt:lpstr> รายได้รับล่วงหน้า  (Deferred Income)  </vt:lpstr>
      <vt:lpstr>PowerPoint Presentation</vt:lpstr>
      <vt:lpstr>PowerPoint Presentation</vt:lpstr>
      <vt:lpstr> การปรับปรุงค่าเสื่อมราคา (Depreciation) </vt:lpstr>
      <vt:lpstr>การคำนวณค่าเสื่อมราคา วิธีเส้นตรง  (Straight Line Method ) </vt:lpstr>
      <vt:lpstr>PowerPoint Presentation</vt:lpstr>
      <vt:lpstr>วัสดุสำนักงานหรือวัสดุสิ้นเปลืองใช้ไป   (Supplies Used Expense)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6 กระดาษทำการ</dc:title>
  <dc:creator>nattaya</dc:creator>
  <cp:lastModifiedBy>COMPUTER</cp:lastModifiedBy>
  <cp:revision>16</cp:revision>
  <dcterms:created xsi:type="dcterms:W3CDTF">2012-01-14T01:42:17Z</dcterms:created>
  <dcterms:modified xsi:type="dcterms:W3CDTF">2013-06-04T04:24:29Z</dcterms:modified>
</cp:coreProperties>
</file>