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sldIdLst>
    <p:sldId id="262" r:id="rId2"/>
    <p:sldId id="266" r:id="rId3"/>
    <p:sldId id="257" r:id="rId4"/>
    <p:sldId id="265" r:id="rId5"/>
    <p:sldId id="273" r:id="rId6"/>
    <p:sldId id="272" r:id="rId7"/>
    <p:sldId id="274" r:id="rId8"/>
    <p:sldId id="263" r:id="rId9"/>
    <p:sldId id="264" r:id="rId10"/>
    <p:sldId id="276" r:id="rId11"/>
    <p:sldId id="275" r:id="rId12"/>
    <p:sldId id="269" r:id="rId13"/>
    <p:sldId id="277" r:id="rId14"/>
    <p:sldId id="278" r:id="rId15"/>
    <p:sldId id="279" r:id="rId16"/>
    <p:sldId id="280" r:id="rId17"/>
    <p:sldId id="282" r:id="rId18"/>
    <p:sldId id="281" r:id="rId19"/>
    <p:sldId id="283" r:id="rId20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FFDD"/>
    <a:srgbClr val="669900"/>
    <a:srgbClr val="E4FFC9"/>
    <a:srgbClr val="CCFF9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553" autoAdjust="0"/>
    <p:restoredTop sz="99886" autoAdjust="0"/>
  </p:normalViewPr>
  <p:slideViewPr>
    <p:cSldViewPr>
      <p:cViewPr varScale="1">
        <p:scale>
          <a:sx n="110" d="100"/>
          <a:sy n="110" d="100"/>
        </p:scale>
        <p:origin x="-4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6" descr="t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457200"/>
            <a:ext cx="91440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2471738" y="2895600"/>
            <a:ext cx="4200525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400" b="0" i="1">
                <a:ea typeface="HY견고딕" pitchFamily="18" charset="-127"/>
              </a:defRPr>
            </a:lvl1pPr>
          </a:lstStyle>
          <a:p>
            <a:r>
              <a:rPr lang="en-US" altLang="ko-KR" smtClean="0"/>
              <a:t>Click to edit Master subtitle style</a:t>
            </a:r>
            <a:endParaRPr lang="en-US" altLang="ko-KR"/>
          </a:p>
        </p:txBody>
      </p:sp>
      <p:sp>
        <p:nvSpPr>
          <p:cNvPr id="13372" name="Rectangle 60"/>
          <p:cNvSpPr>
            <a:spLocks noGrp="1" noChangeArrowheads="1"/>
          </p:cNvSpPr>
          <p:nvPr>
            <p:ph type="ctrTitle" sz="quarter"/>
          </p:nvPr>
        </p:nvSpPr>
        <p:spPr>
          <a:xfrm>
            <a:off x="1828800" y="1828800"/>
            <a:ext cx="5486400" cy="990600"/>
          </a:xfrm>
        </p:spPr>
        <p:txBody>
          <a:bodyPr/>
          <a:lstStyle>
            <a:lvl1pPr algn="ctr">
              <a:defRPr sz="3600" i="1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34590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52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152400"/>
            <a:ext cx="21145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152400"/>
            <a:ext cx="61912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4074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76200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533400" y="1676400"/>
            <a:ext cx="7391400" cy="44196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3643174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41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7240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76400"/>
            <a:ext cx="36195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05300" y="1676400"/>
            <a:ext cx="36195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661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231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39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740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4931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5395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0" descr="test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425"/>
            <a:ext cx="9144000" cy="663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62"/>
          <p:cNvSpPr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676400"/>
            <a:ext cx="7391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1371600" y="152400"/>
            <a:ext cx="7620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2356" name="Rectangle 68"/>
          <p:cNvSpPr>
            <a:spLocks noChangeArrowheads="1"/>
          </p:cNvSpPr>
          <p:nvPr/>
        </p:nvSpPr>
        <p:spPr bwMode="auto">
          <a:xfrm>
            <a:off x="2951163" y="6629400"/>
            <a:ext cx="6192837" cy="2286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r>
              <a:rPr lang="en-US" altLang="ko-KR" sz="1200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HY견고딕" pitchFamily="18" charset="-127"/>
              </a:rPr>
              <a:t>Your company slogan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folHlink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folHlink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HY견고딕" pitchFamily="18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folHlink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HY견고딕" pitchFamily="18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folHlink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HY견고딕" pitchFamily="18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folHlink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HY견고딕" pitchFamily="18" charset="-127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folHlink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HY견고딕" pitchFamily="18" charset="-127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folHlink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HY견고딕" pitchFamily="18" charset="-127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folHlink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HY견고딕" pitchFamily="18" charset="-127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folHlink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HY견고딕" pitchFamily="18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Blip>
          <a:blip r:embed="rId15"/>
        </a:buBlip>
        <a:defRPr sz="24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j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Blip>
          <a:blip r:embed="rId15"/>
        </a:buBlip>
        <a:defRPr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j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Blip>
          <a:blip r:embed="rId15"/>
        </a:buBlip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j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Blip>
          <a:blip r:embed="rId15"/>
        </a:buBlip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j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Blip>
          <a:blip r:embed="rId15"/>
        </a:buBlip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j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Blip>
          <a:blip r:embed="rId15"/>
        </a:buBlip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j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Blip>
          <a:blip r:embed="rId15"/>
        </a:buBlip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j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Blip>
          <a:blip r:embed="rId15"/>
        </a:buBlip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j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514600" y="2209800"/>
            <a:ext cx="4114800" cy="9906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sz="4800" dirty="0" smtClean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ea typeface="굴림" pitchFamily="50" charset="-127"/>
                <a:cs typeface="Angsana New" pitchFamily="18" charset="-34"/>
              </a:rPr>
              <a:t>หน่วยที่  </a:t>
            </a:r>
            <a:r>
              <a:rPr lang="en-US" altLang="ko-KR" sz="4800" dirty="0" smtClean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ea typeface="굴림" pitchFamily="50" charset="-127"/>
                <a:cs typeface="Angsana New" pitchFamily="18" charset="-34"/>
              </a:rPr>
              <a:t>9  </a:t>
            </a:r>
            <a:r>
              <a:rPr lang="th-TH" altLang="ko-KR" sz="4800" dirty="0" smtClean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ea typeface="굴림" pitchFamily="50" charset="-127"/>
                <a:cs typeface="Angsana New" pitchFamily="18" charset="-34"/>
              </a:rPr>
              <a:t>สมุดเงินสด</a:t>
            </a:r>
            <a:endParaRPr lang="ko-KR" altLang="en-US" sz="4800" dirty="0" smtClean="0">
              <a:solidFill>
                <a:schemeClr val="accent2">
                  <a:lumMod val="75000"/>
                </a:schemeClr>
              </a:solidFill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Rectangle 6"/>
          <p:cNvSpPr>
            <a:spLocks noGrp="1" noChangeArrowheads="1"/>
          </p:cNvSpPr>
          <p:nvPr>
            <p:ph type="title"/>
          </p:nvPr>
        </p:nvSpPr>
        <p:spPr>
          <a:xfrm>
            <a:off x="1295400" y="228600"/>
            <a:ext cx="67818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dirty="0" smtClean="0">
                <a:latin typeface="Angsana New" pitchFamily="18" charset="-34"/>
                <a:cs typeface="Angsana New" pitchFamily="18" charset="-34"/>
              </a:rPr>
              <a:t>กรณีที่ </a:t>
            </a:r>
            <a:r>
              <a:rPr lang="en-US" altLang="ko-KR" dirty="0" smtClean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altLang="ko-KR" dirty="0" smtClean="0">
                <a:latin typeface="Angsana New" pitchFamily="18" charset="-34"/>
                <a:cs typeface="Angsana New" pitchFamily="18" charset="-34"/>
              </a:rPr>
              <a:t>กิจการหรือนายจ้างเป็นผู้จ่ายภาษีให้เองทั้งหมด</a:t>
            </a:r>
            <a:endParaRPr lang="en-US" altLang="ko-KR" dirty="0" smtClean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2291" name="Picture 13" descr="leave"/>
          <p:cNvPicPr>
            <a:picLocks noChangeAspect="1" noChangeArrowheads="1"/>
          </p:cNvPicPr>
          <p:nvPr>
            <p:ph idx="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19237344">
            <a:off x="8377238" y="744538"/>
            <a:ext cx="403225" cy="6111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15" descr="leave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924800" y="304800"/>
            <a:ext cx="6127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6" descr="leave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343188">
            <a:off x="147638" y="1506538"/>
            <a:ext cx="4032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Box 10"/>
          <p:cNvSpPr txBox="1">
            <a:spLocks noChangeArrowheads="1"/>
          </p:cNvSpPr>
          <p:nvPr/>
        </p:nvSpPr>
        <p:spPr bwMode="auto">
          <a:xfrm>
            <a:off x="2590800" y="1371600"/>
            <a:ext cx="5638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l"/>
            <a:r>
              <a:rPr lang="th-TH" sz="2400" b="1">
                <a:latin typeface="Angsana New" pitchFamily="18" charset="-34"/>
                <a:cs typeface="Angsana New" pitchFamily="18" charset="-34"/>
              </a:rPr>
              <a:t>สมุดรายวันทั่วไป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                                           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หน้า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1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33400" y="1905000"/>
          <a:ext cx="7848601" cy="3733800"/>
        </p:xfrm>
        <a:graphic>
          <a:graphicData uri="http://schemas.openxmlformats.org/drawingml/2006/table">
            <a:tbl>
              <a:tblPr/>
              <a:tblGrid>
                <a:gridCol w="671680"/>
                <a:gridCol w="474654"/>
                <a:gridCol w="3044667"/>
                <a:gridCol w="609600"/>
                <a:gridCol w="1066800"/>
                <a:gridCol w="457200"/>
                <a:gridCol w="1066800"/>
                <a:gridCol w="457200"/>
              </a:tblGrid>
              <a:tr h="25717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พ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ศ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. 25X4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1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รายการ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เลขที่บัญชี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เดบิต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เครดิต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เดือน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366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วันที่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287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สต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287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สต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6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มี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ค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เงินเดือน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เงินสดหรือเงินฝากธนาคาร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จ่ายเงินเดือนพนักงาน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8,000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8,000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988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31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ภาษีเงินได้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ภาษีเงินได้ค้างจ่าย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กิจการออกค่าภาษีเงินได้ให้ลูกจ้าง 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800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800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8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เม.ย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7</a:t>
                      </a:r>
                      <a:endParaRPr lang="en-US" sz="2000" b="1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ภาษีเงินได้ค้างจ่าย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เงินสดหรือเงินฝากธนาคาร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นำเงินภาษีเงินได้บุคคล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ธรรมดาส่งกรมสรรพากร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800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800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Rectangle 6"/>
          <p:cNvSpPr>
            <a:spLocks noGrp="1" noChangeArrowheads="1"/>
          </p:cNvSpPr>
          <p:nvPr>
            <p:ph type="title"/>
          </p:nvPr>
        </p:nvSpPr>
        <p:spPr>
          <a:xfrm>
            <a:off x="1295400" y="228600"/>
            <a:ext cx="67818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dirty="0" smtClean="0">
                <a:latin typeface="Angsana New" pitchFamily="18" charset="-34"/>
                <a:cs typeface="Angsana New" pitchFamily="18" charset="-34"/>
              </a:rPr>
              <a:t>กรณีที่ </a:t>
            </a:r>
            <a:r>
              <a:rPr lang="en-US" altLang="ko-KR" dirty="0" smtClean="0">
                <a:latin typeface="Angsana New" pitchFamily="18" charset="-34"/>
                <a:cs typeface="Angsana New" pitchFamily="18" charset="-34"/>
              </a:rPr>
              <a:t>3 </a:t>
            </a:r>
            <a:r>
              <a:rPr lang="th-TH" altLang="ko-KR" dirty="0" smtClean="0">
                <a:latin typeface="Angsana New" pitchFamily="18" charset="-34"/>
                <a:cs typeface="Angsana New" pitchFamily="18" charset="-34"/>
              </a:rPr>
              <a:t>กิจการหรือนายจ้างเป็นผู้จ่ายภาษีให้บางส่วน</a:t>
            </a:r>
            <a:endParaRPr lang="en-US" altLang="ko-KR" dirty="0" smtClean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3315" name="Picture 13" descr="leave"/>
          <p:cNvPicPr>
            <a:picLocks noChangeAspect="1" noChangeArrowheads="1"/>
          </p:cNvPicPr>
          <p:nvPr>
            <p:ph idx="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19237344">
            <a:off x="8377238" y="744538"/>
            <a:ext cx="403225" cy="6111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15" descr="leave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924800" y="304800"/>
            <a:ext cx="6127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6" descr="leave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343188">
            <a:off x="147638" y="1506538"/>
            <a:ext cx="4032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Box 10"/>
          <p:cNvSpPr txBox="1">
            <a:spLocks noChangeArrowheads="1"/>
          </p:cNvSpPr>
          <p:nvPr/>
        </p:nvSpPr>
        <p:spPr bwMode="auto">
          <a:xfrm>
            <a:off x="2438400" y="1371600"/>
            <a:ext cx="6324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l"/>
            <a:r>
              <a:rPr lang="th-TH" sz="2400" b="1">
                <a:latin typeface="Angsana New" pitchFamily="18" charset="-34"/>
                <a:cs typeface="Angsana New" pitchFamily="18" charset="-34"/>
              </a:rPr>
              <a:t>สมุดรายวันทั่วไป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                                           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 หน้า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1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57200" y="1828800"/>
          <a:ext cx="8305801" cy="4297632"/>
        </p:xfrm>
        <a:graphic>
          <a:graphicData uri="http://schemas.openxmlformats.org/drawingml/2006/table">
            <a:tbl>
              <a:tblPr/>
              <a:tblGrid>
                <a:gridCol w="745219"/>
                <a:gridCol w="526622"/>
                <a:gridCol w="3541699"/>
                <a:gridCol w="621102"/>
                <a:gridCol w="931653"/>
                <a:gridCol w="465826"/>
                <a:gridCol w="1009291"/>
                <a:gridCol w="464389"/>
              </a:tblGrid>
              <a:tr h="30477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พ</a:t>
                      </a: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ศ</a:t>
                      </a: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. 25X4</a:t>
                      </a:r>
                    </a:p>
                  </a:txBody>
                  <a:tcPr marL="64159" marR="64159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1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รายการ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เลขที่บัญชี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เดบิต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เครดิต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523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เดือน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366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วันที่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287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 สต</a:t>
                      </a: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287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th-TH" sz="2000" b="1" dirty="0" smtClean="0">
                          <a:latin typeface="Angsana New"/>
                          <a:ea typeface="Times New Roman"/>
                          <a:cs typeface="Angsana New"/>
                        </a:rPr>
                        <a:t>สต</a:t>
                      </a: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33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มี</a:t>
                      </a: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ค</a:t>
                      </a: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64159" marR="6415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31</a:t>
                      </a: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เงินเดือน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              เงินสดหรือเงินฝากธนาคาร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จ่ายเงินเดือนพนักงาน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7,700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7,700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1433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31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เงินเดือน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             ภาษีเงินได้ค้างจ่าย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จ่ายเงินเดือนและบันทึกการหักภาษี ณ ที่จ่าย            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300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300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33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31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ภาษีเงินได้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             ภาษีเงินได้ค้างจ่าย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กิจการออกค่าภาษีเงินได้ให้ลูกจ้างบางส่วน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500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500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33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เม.ย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7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ภาษีเงินได้ค้างจ่าย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             เงินสดหรือธนาคาร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นำเงินภาษีเงินได้บุคคล</a:t>
                      </a:r>
                      <a:r>
                        <a:rPr lang="th-TH" sz="2000" b="1" dirty="0" smtClean="0">
                          <a:latin typeface="Angsana New"/>
                          <a:ea typeface="Times New Roman"/>
                          <a:cs typeface="Angsana New"/>
                        </a:rPr>
                        <a:t>ธรรมดาส่งกรมสรรพากร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800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800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4159" marR="641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4" descr="leave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6767513" y="201613"/>
            <a:ext cx="4730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dirty="0" smtClean="0"/>
              <a:t>การบันทึกรายการรับและจ่ายเงินในสมุดเงินสด </a:t>
            </a:r>
            <a:endParaRPr lang="en-US" altLang="ko-KR" dirty="0" smtClean="0"/>
          </a:p>
        </p:txBody>
      </p:sp>
      <p:pic>
        <p:nvPicPr>
          <p:cNvPr id="14340" name="Picture 7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987425" y="5588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8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7693025" y="4826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22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1216025" y="5588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26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7312025" y="4826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381000" y="1828800"/>
          <a:ext cx="7924800" cy="3916362"/>
        </p:xfrm>
        <a:graphic>
          <a:graphicData uri="http://schemas.openxmlformats.org/drawingml/2006/table">
            <a:tbl>
              <a:tblPr/>
              <a:tblGrid>
                <a:gridCol w="677842"/>
                <a:gridCol w="479009"/>
                <a:gridCol w="3186549"/>
                <a:gridCol w="609600"/>
                <a:gridCol w="1066800"/>
                <a:gridCol w="381000"/>
                <a:gridCol w="1066800"/>
                <a:gridCol w="457200"/>
              </a:tblGrid>
              <a:tr h="30484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พ</a:t>
                      </a: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ศ</a:t>
                      </a: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. 25X4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1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รายการ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เลขที่บัญชี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เดบิต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เครดิต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17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เดือน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366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วันที่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287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 dirty="0" smtClean="0">
                          <a:latin typeface="Angsana New"/>
                          <a:ea typeface="Times New Roman"/>
                          <a:cs typeface="Angsana New"/>
                        </a:rPr>
                        <a:t>สต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287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 สต</a:t>
                      </a: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70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เม</a:t>
                      </a: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ย</a:t>
                      </a: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เงินสด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ลูกหนี้การค้า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                   </a:t>
                      </a: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ทุน</a:t>
                      </a: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ร้านอรวี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บันทึกสินทรัพย์ เมื่อวันที่ </a:t>
                      </a: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1 </a:t>
                      </a: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เมษายน </a:t>
                      </a: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25X4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101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102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301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35,000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12</a:t>
                      </a: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,</a:t>
                      </a: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800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47</a:t>
                      </a: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,</a:t>
                      </a: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800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1454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16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ลูกหนี้การค้า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                  รายได้ค่าเช่า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ส่งบิลเก็บเงินค่าหอพักยังไม่ได้รับเงิน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102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401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8,400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8,400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54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30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เงินเดือน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                    ภาษีเงินได้ค้างจ่าย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จ่ายเงินเดือนและหักภาษี ณ ที่จ่าย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504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202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600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600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394" name="TextBox 20"/>
          <p:cNvSpPr txBox="1">
            <a:spLocks noChangeArrowheads="1"/>
          </p:cNvSpPr>
          <p:nvPr/>
        </p:nvSpPr>
        <p:spPr bwMode="auto">
          <a:xfrm>
            <a:off x="2438400" y="1371600"/>
            <a:ext cx="6324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l"/>
            <a:r>
              <a:rPr lang="th-TH" sz="2400" b="1">
                <a:latin typeface="Angsana New" pitchFamily="18" charset="-34"/>
                <a:cs typeface="Angsana New" pitchFamily="18" charset="-34"/>
              </a:rPr>
              <a:t>สมุดรายวันทั่วไป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                                           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 หน้า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4" descr="leave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6767513" y="201613"/>
            <a:ext cx="4730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dirty="0" smtClean="0"/>
              <a:t>การบันทึกรายการรับและจ่ายเงินในสมุดเงินสด </a:t>
            </a:r>
            <a:endParaRPr lang="en-US" altLang="ko-KR" dirty="0" smtClean="0"/>
          </a:p>
        </p:txBody>
      </p:sp>
      <p:pic>
        <p:nvPicPr>
          <p:cNvPr id="15364" name="Picture 7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987425" y="5588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8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7693025" y="4826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22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1216025" y="5588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26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7312025" y="4826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52400" y="2133600"/>
          <a:ext cx="8686799" cy="3433795"/>
        </p:xfrm>
        <a:graphic>
          <a:graphicData uri="http://schemas.openxmlformats.org/drawingml/2006/table">
            <a:tbl>
              <a:tblPr/>
              <a:tblGrid>
                <a:gridCol w="473825"/>
                <a:gridCol w="394855"/>
                <a:gridCol w="473825"/>
                <a:gridCol w="1342505"/>
                <a:gridCol w="394855"/>
                <a:gridCol w="789709"/>
                <a:gridCol w="315884"/>
                <a:gridCol w="473825"/>
                <a:gridCol w="394855"/>
                <a:gridCol w="473825"/>
                <a:gridCol w="1500447"/>
                <a:gridCol w="473825"/>
                <a:gridCol w="868680"/>
                <a:gridCol w="315884"/>
              </a:tblGrid>
              <a:tr h="243837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พ</a:t>
                      </a:r>
                      <a:r>
                        <a:rPr lang="en-US" sz="16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ศ</a:t>
                      </a:r>
                      <a:r>
                        <a:rPr lang="en-US" sz="1600" b="1" dirty="0">
                          <a:latin typeface="Angsana New"/>
                          <a:ea typeface="Times New Roman"/>
                          <a:cs typeface="Angsana New"/>
                        </a:rPr>
                        <a:t>. 25X4</a:t>
                      </a:r>
                    </a:p>
                  </a:txBody>
                  <a:tcPr marL="47599" marR="47599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เลขที่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ใบ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สำคัญ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รายการ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เลขที่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บัญชี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เงินสด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พ</a:t>
                      </a: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ศ</a:t>
                      </a: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. 25X4</a:t>
                      </a: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เลขที่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ใบ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สำคัญ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รายการ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เลขที่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บัญชี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เงินสด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77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เดือน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366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วันที่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80645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สต</a:t>
                      </a: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เดือน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366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วันที่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80645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สต</a:t>
                      </a:r>
                      <a:r>
                        <a:rPr lang="en-US" sz="16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เม.ย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1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ยอดยกมา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  <a:sym typeface="Wingdings 2"/>
                        </a:rPr>
                        <a:t>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35,000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เม.ย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4</a:t>
                      </a: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ค่าโทรศัพท์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501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2,900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2</a:t>
                      </a: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รายได้ค่าเช่า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401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26,000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6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วัสดุสำนักงาน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103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5,500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23</a:t>
                      </a: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รายได้ค่าเช่า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401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13,000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8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อุปกรณ์สำนักงาน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104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11,000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25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ลูกหนี้การค้า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102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9,800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15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ค่าซ่อมแซม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502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1,500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(52,880)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(83,800)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18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ถอนใช้ส่วนตัว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302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1,000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27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ค่าน้ำ ค่าไฟ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503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3,620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30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เงินเดือน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504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5,400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(30,920)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30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ยอดยกไป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  <a:sym typeface="Wingdings 2"/>
                        </a:rPr>
                        <a:t>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52,880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83,800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83,800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พ.ค.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1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ยอดยกมา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  <a:sym typeface="Wingdings 2"/>
                        </a:rPr>
                        <a:t>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52,880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th-TH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7599" marR="47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5575" name="Rectangle 10"/>
          <p:cNvSpPr>
            <a:spLocks noChangeArrowheads="1"/>
          </p:cNvSpPr>
          <p:nvPr/>
        </p:nvSpPr>
        <p:spPr bwMode="auto">
          <a:xfrm>
            <a:off x="3733800" y="1752600"/>
            <a:ext cx="5715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th-TH" sz="2000" b="1">
                <a:latin typeface="Angsana New" pitchFamily="18" charset="-34"/>
                <a:cs typeface="Angsana New" pitchFamily="18" charset="-34"/>
              </a:rPr>
              <a:t> สมุดเงินสด                                                                         </a:t>
            </a:r>
            <a:r>
              <a:rPr lang="en-US" sz="2000" b="1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000" b="1">
                <a:latin typeface="Angsana New" pitchFamily="18" charset="-34"/>
                <a:cs typeface="Angsana New" pitchFamily="18" charset="-34"/>
              </a:rPr>
              <a:t>   หน้า</a:t>
            </a:r>
            <a:r>
              <a:rPr lang="en-US" sz="2000" b="1">
                <a:latin typeface="Angsana New" pitchFamily="18" charset="-34"/>
                <a:cs typeface="Angsana New" pitchFamily="18" charset="-34"/>
              </a:rPr>
              <a:t> 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4" descr="leave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6767513" y="201613"/>
            <a:ext cx="4730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0" y="228600"/>
            <a:ext cx="40386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dirty="0" smtClean="0"/>
              <a:t>การจัดทำงบประมาณส่วนบุคคล</a:t>
            </a:r>
            <a:endParaRPr lang="en-US" altLang="ko-KR" dirty="0" smtClean="0"/>
          </a:p>
        </p:txBody>
      </p:sp>
      <p:pic>
        <p:nvPicPr>
          <p:cNvPr id="16388" name="Picture 7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987425" y="5588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8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7693025" y="4826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22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1216025" y="5588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26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7312025" y="4826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838200" y="1371600"/>
            <a:ext cx="7696200" cy="5257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 </a:t>
            </a:r>
            <a:endParaRPr lang="en-US" sz="32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en-US" sz="32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en-US" sz="32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th-TH" sz="32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th-TH" sz="32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th-TH" sz="32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th-TH" sz="32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th-TH" sz="32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th-TH" sz="32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en-US" sz="8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sz="3200" b="1" dirty="0">
                <a:solidFill>
                  <a:schemeClr val="accent3"/>
                </a:solidFill>
                <a:latin typeface="Angsana New" pitchFamily="18" charset="-34"/>
                <a:cs typeface="Angsana New" pitchFamily="18" charset="-34"/>
              </a:rPr>
              <a:t>ขั้นตอนการทำงบประมาณส่วนบุคคล</a:t>
            </a:r>
          </a:p>
          <a:p>
            <a:pPr marL="514350" indent="-514350" algn="l">
              <a:defRPr/>
            </a:pP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1.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ประมาณการรายได้ทั้งหมดที่คาดว่าจะได้รับในแต่ละเดือน </a:t>
            </a:r>
            <a:endParaRPr lang="en-US" sz="3200" b="1" dirty="0">
              <a:latin typeface="Angsana New" pitchFamily="18" charset="-34"/>
              <a:cs typeface="Angsana New" pitchFamily="18" charset="-34"/>
            </a:endParaRPr>
          </a:p>
          <a:p>
            <a:pPr marL="514350" indent="-514350" algn="l">
              <a:defRPr/>
            </a:pP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หรือใน 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ปีข้างหน้าโดยละเอียดว่ามาจากแหล่งใดบ้าง</a:t>
            </a:r>
            <a:endParaRPr lang="en-US" sz="3200" b="1" dirty="0">
              <a:latin typeface="Angsana New" pitchFamily="18" charset="-34"/>
              <a:cs typeface="Angsana New" pitchFamily="18" charset="-34"/>
            </a:endParaRPr>
          </a:p>
          <a:p>
            <a:pPr marL="514350" indent="-514350" algn="l">
              <a:defRPr/>
            </a:pP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2. </a:t>
            </a:r>
            <a:r>
              <a:rPr lang="th-TH" sz="3200" b="1" dirty="0"/>
              <a:t>ประมาณการรายจ่ายที่เกิดขึ้นและการจัดหมวดหมู่รายจ่าย</a:t>
            </a:r>
            <a:endParaRPr lang="en-US" sz="3200" b="1" dirty="0"/>
          </a:p>
          <a:p>
            <a:pPr marL="514350" indent="-514350" algn="l">
              <a:defRPr/>
            </a:pP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3. </a:t>
            </a:r>
            <a:r>
              <a:rPr lang="th-TH" sz="3200" b="1" dirty="0"/>
              <a:t>กำหนดเงินสำรองเผื่อฉุกเฉิน และเงินออม</a:t>
            </a:r>
            <a:endParaRPr lang="en-US" sz="3200" b="1" dirty="0"/>
          </a:p>
          <a:p>
            <a:pPr marL="514350" indent="-514350" algn="l">
              <a:defRPr/>
            </a:pP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4.</a:t>
            </a:r>
            <a:r>
              <a:rPr lang="th-TH" sz="3200" dirty="0"/>
              <a:t> </a:t>
            </a:r>
            <a:r>
              <a:rPr lang="th-TH" sz="3200" b="1" dirty="0"/>
              <a:t>สรุปงบประมาณ</a:t>
            </a:r>
            <a:r>
              <a:rPr lang="en-US" sz="3200" b="1" dirty="0"/>
              <a:t>  </a:t>
            </a:r>
            <a:r>
              <a:rPr lang="th-TH" sz="3200" b="1" dirty="0"/>
              <a:t>เป็นการสรุปว่ารายได้ที่รับมาหักด้วยเงิน</a:t>
            </a:r>
            <a:endParaRPr lang="en-US" sz="3200" b="1" dirty="0"/>
          </a:p>
          <a:p>
            <a:pPr marL="514350" indent="-514350" algn="l">
              <a:defRPr/>
            </a:pPr>
            <a:r>
              <a:rPr lang="en-US" sz="3200" b="1" dirty="0"/>
              <a:t>  </a:t>
            </a:r>
            <a:r>
              <a:rPr lang="th-TH" sz="3200" b="1" dirty="0"/>
              <a:t>เงินออมและค่าใช้จ่ายแล้วจะเหลือเงินสดส่วนเกินหรือเงินสด</a:t>
            </a:r>
            <a:endParaRPr lang="en-US" sz="3200" b="1" dirty="0"/>
          </a:p>
          <a:p>
            <a:pPr marL="514350" indent="-514350" algn="l">
              <a:defRPr/>
            </a:pPr>
            <a:r>
              <a:rPr lang="th-TH" sz="3200" b="1" dirty="0"/>
              <a:t>  ส่วนขาดในแต่ละเดือนเท่าใด</a:t>
            </a:r>
            <a:endParaRPr lang="en-US" sz="3200" b="1" dirty="0"/>
          </a:p>
          <a:p>
            <a:pPr marL="514350" indent="-514350" algn="l">
              <a:defRPr/>
            </a:pP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5.</a:t>
            </a:r>
            <a:r>
              <a:rPr lang="th-TH" sz="3200" dirty="0"/>
              <a:t>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ประเมินผลและปรับปรุงงบประมาณเมื่อมีการใช้จ่ายจริง</a:t>
            </a:r>
            <a:endParaRPr lang="en-US" sz="3200" b="1" dirty="0">
              <a:latin typeface="Angsana New" pitchFamily="18" charset="-34"/>
              <a:cs typeface="Angsana New" pitchFamily="18" charset="-34"/>
            </a:endParaRPr>
          </a:p>
          <a:p>
            <a:pPr marL="514350" indent="-514350" algn="l">
              <a:defRPr/>
            </a:pP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ไปแล้วประมาณ 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2-3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เดือน</a:t>
            </a:r>
            <a:endParaRPr lang="en-US" sz="3200" b="1" dirty="0">
              <a:latin typeface="Angsana New" pitchFamily="18" charset="-34"/>
              <a:cs typeface="Angsana New" pitchFamily="18" charset="-34"/>
            </a:endParaRPr>
          </a:p>
          <a:p>
            <a:pPr marL="514350" indent="-514350" algn="l">
              <a:defRPr/>
            </a:pPr>
            <a:endParaRPr lang="en-US" sz="32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th-TH" sz="32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th-TH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  <a:p>
            <a:pPr algn="l">
              <a:defRPr/>
            </a:pPr>
            <a:endParaRPr lang="th-TH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  <a:p>
            <a:pPr algn="l">
              <a:defRPr/>
            </a:pPr>
            <a:endParaRPr lang="th-TH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  <a:p>
            <a:pPr algn="l">
              <a:defRPr/>
            </a:pPr>
            <a:endParaRPr lang="th-TH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  <a:p>
            <a:pPr algn="l">
              <a:defRPr/>
            </a:pPr>
            <a:endParaRPr lang="th-TH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  <a:p>
            <a:pPr algn="l">
              <a:defRPr/>
            </a:pPr>
            <a:endParaRPr lang="th-TH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  <a:p>
            <a:pPr algn="l">
              <a:defRPr/>
            </a:pPr>
            <a:endParaRPr lang="en-US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9248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dirty="0" smtClean="0"/>
              <a:t>การทำบัญชีรายรับรายจ่ายครัวเรือนตามหลักปรัชญาเศรษฐกิจพอเพียง</a:t>
            </a:r>
            <a:endParaRPr lang="en-US" altLang="ko-KR" dirty="0" smtClean="0"/>
          </a:p>
        </p:txBody>
      </p:sp>
      <p:pic>
        <p:nvPicPr>
          <p:cNvPr id="17411" name="Picture 7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73025" y="10922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8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8150225" y="10922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22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911225" y="10160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990600" y="1676400"/>
            <a:ext cx="7239000" cy="3352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th-TH" sz="3200" b="1" dirty="0"/>
              <a:t>การทำบัญชีรายรับรายจ่ายครัวเรือน คือ การจดบันทึกรายรับ</a:t>
            </a:r>
            <a:endParaRPr lang="en-US" sz="3200" b="1" dirty="0"/>
          </a:p>
          <a:p>
            <a:pPr algn="l">
              <a:defRPr/>
            </a:pPr>
            <a:r>
              <a:rPr lang="th-TH" sz="3200" b="1" dirty="0"/>
              <a:t>รายจ่ายประจำวัน ข้อมูลเกี่ยวกับเงื่อนไขปัจจัยในการดำรงชีวิต</a:t>
            </a:r>
            <a:endParaRPr lang="en-US" sz="3200" b="1" dirty="0"/>
          </a:p>
          <a:p>
            <a:pPr algn="l">
              <a:defRPr/>
            </a:pPr>
            <a:r>
              <a:rPr lang="th-TH" sz="3200" b="1" dirty="0"/>
              <a:t>ของตัวเองและภายในครอบครัว </a:t>
            </a:r>
            <a:r>
              <a:rPr lang="en-US" sz="3200" b="1" dirty="0"/>
              <a:t>  </a:t>
            </a:r>
            <a:endParaRPr lang="en-US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61722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dirty="0" smtClean="0"/>
              <a:t>ความสำคัญของการทำบัญชีรายรับรายจ่ายครัวเรือน</a:t>
            </a:r>
            <a:endParaRPr lang="en-US" altLang="ko-KR" dirty="0" smtClean="0"/>
          </a:p>
        </p:txBody>
      </p:sp>
      <p:pic>
        <p:nvPicPr>
          <p:cNvPr id="18435" name="Picture 7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73025" y="10922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18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8150225" y="10922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2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911225" y="10160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990600" y="1524000"/>
            <a:ext cx="7391400" cy="4648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514350" indent="-514350" algn="l">
              <a:defRPr/>
            </a:pP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1.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ทำให้บุคคลและครอบครัวทราบรายรับ รายจ่าย หนี้สิน </a:t>
            </a:r>
          </a:p>
          <a:p>
            <a:pPr marL="514350" indent="-514350" algn="l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     และเงินคงเหลือในแต่ละวัน </a:t>
            </a:r>
            <a:endParaRPr lang="en-US" sz="3200" b="1" dirty="0">
              <a:latin typeface="Angsana New" pitchFamily="18" charset="-34"/>
              <a:cs typeface="Angsana New" pitchFamily="18" charset="-34"/>
            </a:endParaRPr>
          </a:p>
          <a:p>
            <a:pPr marL="514350" indent="-514350" algn="l">
              <a:defRPr/>
            </a:pPr>
            <a:endParaRPr lang="en-US" sz="3200" b="1" dirty="0">
              <a:latin typeface="Angsana New" pitchFamily="18" charset="-34"/>
              <a:cs typeface="Angsana New" pitchFamily="18" charset="-34"/>
            </a:endParaRPr>
          </a:p>
          <a:p>
            <a:pPr marL="514350" indent="-514350" algn="l">
              <a:defRPr/>
            </a:pPr>
            <a:r>
              <a:rPr lang="en-US" altLang="ko-KR" sz="32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2. </a:t>
            </a:r>
            <a:r>
              <a:rPr lang="th-TH" sz="3200" b="1" dirty="0"/>
              <a:t>นำข้อมูลการใช้จ่ายเงินภายในครอบครัวมาจัดเรียงลำดับ</a:t>
            </a:r>
            <a:endParaRPr lang="en-US" sz="3200" b="1" dirty="0"/>
          </a:p>
          <a:p>
            <a:pPr marL="514350" indent="-514350" algn="l">
              <a:defRPr/>
            </a:pPr>
            <a:r>
              <a:rPr lang="en-US" sz="3200" b="1" dirty="0"/>
              <a:t>  </a:t>
            </a:r>
            <a:r>
              <a:rPr lang="th-TH" sz="3200" b="1" dirty="0"/>
              <a:t>ความสำคัญของรายจ่าย และวางแผน  การใช้จ่ายเงิน</a:t>
            </a:r>
            <a:endParaRPr lang="en-US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  <a:p>
            <a:pPr marL="514350" indent="-514350" algn="l">
              <a:defRPr/>
            </a:pPr>
            <a:endParaRPr lang="en-US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61722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dirty="0" smtClean="0"/>
              <a:t>บัญชีรายรับ รายจ่ายครัวเรือน</a:t>
            </a:r>
            <a:endParaRPr lang="en-US" altLang="ko-KR" dirty="0" smtClean="0"/>
          </a:p>
        </p:txBody>
      </p:sp>
      <p:pic>
        <p:nvPicPr>
          <p:cNvPr id="19459" name="Picture 7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73025" y="10922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18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8150225" y="10922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22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911225" y="10160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2400" y="2438400"/>
          <a:ext cx="8763000" cy="3316287"/>
        </p:xfrm>
        <a:graphic>
          <a:graphicData uri="http://schemas.openxmlformats.org/drawingml/2006/table">
            <a:tbl>
              <a:tblPr/>
              <a:tblGrid>
                <a:gridCol w="436158"/>
                <a:gridCol w="402042"/>
                <a:gridCol w="790202"/>
                <a:gridCol w="539205"/>
                <a:gridCol w="166893"/>
                <a:gridCol w="505655"/>
                <a:gridCol w="177339"/>
                <a:gridCol w="577548"/>
                <a:gridCol w="166893"/>
                <a:gridCol w="550380"/>
                <a:gridCol w="183480"/>
                <a:gridCol w="439550"/>
                <a:gridCol w="166893"/>
                <a:gridCol w="505655"/>
                <a:gridCol w="166893"/>
                <a:gridCol w="1007007"/>
                <a:gridCol w="469218"/>
                <a:gridCol w="166893"/>
                <a:gridCol w="505655"/>
                <a:gridCol w="166893"/>
                <a:gridCol w="505655"/>
                <a:gridCol w="166893"/>
              </a:tblGrid>
              <a:tr h="30662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พ</a:t>
                      </a:r>
                      <a:r>
                        <a:rPr lang="en-US" sz="11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.</a:t>
                      </a: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ศ</a:t>
                      </a:r>
                      <a:r>
                        <a:rPr lang="en-US" sz="11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. </a:t>
                      </a: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25X4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  </a:t>
                      </a: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รายรับ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  </a:t>
                      </a: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รายจ่ายประจำ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  </a:t>
                      </a: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รายจ่ายอื่น ๆ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indent="-4699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เงิน</a:t>
                      </a: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ออม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indent="-10414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    </a:t>
                      </a:r>
                      <a:r>
                        <a:rPr lang="en-US" sz="1100" b="1" dirty="0" smtClean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  </a:t>
                      </a: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ยอด</a:t>
                      </a:r>
                      <a:r>
                        <a:rPr lang="th-TH" sz="11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 </a:t>
                      </a:r>
                      <a:r>
                        <a:rPr lang="en-US" sz="11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 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  <a:p>
                      <a:pPr marL="0" marR="0" indent="-10414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     </a:t>
                      </a: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คงเหลือ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54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เดือน</a:t>
                      </a: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223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วันที่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รายการ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จำนวนเงิน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ค่าอาหารและเครื่องดื่ม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ค่าตำราเรียนและอุปกรณ์เครื่องเขียน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-10922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ค่าน้ำ ค่า</a:t>
                      </a:r>
                      <a:r>
                        <a:rPr lang="th-TH" sz="1600" b="1" dirty="0" smtClean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ไฟค่า</a:t>
                      </a: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โทรศัพท์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ค่าของใช้ในบ้าน</a:t>
                      </a: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ค่าพาหนะขนส่ง</a:t>
                      </a: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รายการ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จำนวนเงิน</a:t>
                      </a: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8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พ</a:t>
                      </a: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.</a:t>
                      </a: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ค</a:t>
                      </a: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.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1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รับเงินเดือน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8,000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200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340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100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ของใช้ส่วนตัว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500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100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6,760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3270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รายได้เสริม</a:t>
                      </a: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1,200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ค่ารักษาพยาบาล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180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7,780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4877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2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โบนัส</a:t>
                      </a: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2,000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160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100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150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80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ค่าเล่าเรียน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2,000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7,290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  <a:p>
                      <a:r>
                        <a:rPr lang="en-US" sz="1600" b="1" dirty="0">
                          <a:latin typeface="Angsana New" pitchFamily="18" charset="-34"/>
                          <a:cs typeface="Angsana New" pitchFamily="18" charset="-34"/>
                        </a:rPr>
                        <a:t>- 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438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เงินกู้</a:t>
                      </a: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XX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ค่าของขวัญ</a:t>
                      </a: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300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6,990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438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438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43873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รวม</a:t>
                      </a: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XX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XX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XX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XX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XX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XX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XX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XX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XX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45987" marR="45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</a:tbl>
          </a:graphicData>
        </a:graphic>
      </p:graphicFrame>
      <p:sp>
        <p:nvSpPr>
          <p:cNvPr id="19665" name="Text Box 1"/>
          <p:cNvSpPr txBox="1">
            <a:spLocks noChangeArrowheads="1"/>
          </p:cNvSpPr>
          <p:nvPr/>
        </p:nvSpPr>
        <p:spPr bwMode="auto">
          <a:xfrm>
            <a:off x="114300" y="171450"/>
            <a:ext cx="406400" cy="396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th-TH" sz="1800"/>
          </a:p>
        </p:txBody>
      </p:sp>
      <p:sp>
        <p:nvSpPr>
          <p:cNvPr id="19666" name="Text Box 2"/>
          <p:cNvSpPr txBox="1">
            <a:spLocks noChangeArrowheads="1"/>
          </p:cNvSpPr>
          <p:nvPr/>
        </p:nvSpPr>
        <p:spPr bwMode="auto">
          <a:xfrm>
            <a:off x="304800" y="1752600"/>
            <a:ext cx="990600" cy="3333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l" eaLnBrk="1" hangingPunct="1"/>
            <a:r>
              <a:rPr lang="th-TH" sz="2000" b="1" u="sng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แบบที่ </a:t>
            </a:r>
            <a:r>
              <a:rPr lang="en-US" sz="2000" b="1" u="sng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</a:t>
            </a:r>
            <a:endParaRPr lang="en-US" sz="2400">
              <a:latin typeface="Arial" pitchFamily="34" charset="0"/>
              <a:ea typeface="Times New Roman" pitchFamily="18" charset="0"/>
              <a:cs typeface="Angsana New" pitchFamily="18" charset="-34"/>
            </a:endParaRPr>
          </a:p>
        </p:txBody>
      </p:sp>
      <p:sp>
        <p:nvSpPr>
          <p:cNvPr id="19667" name="Rectangle 3"/>
          <p:cNvSpPr>
            <a:spLocks noChangeArrowheads="1"/>
          </p:cNvSpPr>
          <p:nvPr/>
        </p:nvSpPr>
        <p:spPr bwMode="auto">
          <a:xfrm>
            <a:off x="2057400" y="533400"/>
            <a:ext cx="46482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9122" tIns="895068" rIns="1188663" bIns="914112" anchor="ctr">
            <a:spAutoFit/>
          </a:bodyPr>
          <a:lstStyle/>
          <a:p>
            <a:pPr eaLnBrk="1" hangingPunct="1"/>
            <a:r>
              <a:rPr lang="th-TH" sz="2000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บัญชีรายรับ</a:t>
            </a:r>
            <a:r>
              <a:rPr lang="en-US" sz="2000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-</a:t>
            </a:r>
            <a:r>
              <a:rPr lang="th-TH" sz="2000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รายจ่ายครัวเรือน</a:t>
            </a:r>
            <a:endParaRPr lang="en-US" sz="2400">
              <a:latin typeface="Arial" pitchFamily="34" charset="0"/>
              <a:ea typeface="Times New Roman" pitchFamily="18" charset="0"/>
              <a:cs typeface="Angsana New" pitchFamily="18" charset="-34"/>
            </a:endParaRPr>
          </a:p>
        </p:txBody>
      </p:sp>
      <p:sp>
        <p:nvSpPr>
          <p:cNvPr id="19668" name="Rectangle 4"/>
          <p:cNvSpPr>
            <a:spLocks noChangeArrowheads="1"/>
          </p:cNvSpPr>
          <p:nvPr/>
        </p:nvSpPr>
        <p:spPr bwMode="auto">
          <a:xfrm>
            <a:off x="228600" y="1554163"/>
            <a:ext cx="830580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/>
            <a:endParaRPr lang="th-TH" sz="900" b="1">
              <a:cs typeface="Angsana New" pitchFamily="18" charset="-34"/>
            </a:endParaRPr>
          </a:p>
          <a:p>
            <a:r>
              <a:rPr lang="th-TH" sz="2000" b="1">
                <a:latin typeface="Arial" pitchFamily="34" charset="0"/>
                <a:cs typeface="Angsana New" pitchFamily="18" charset="-34"/>
              </a:rPr>
              <a:t>           ของ</a:t>
            </a:r>
            <a:r>
              <a:rPr lang="en-US" sz="2000" b="1">
                <a:latin typeface="Arial" pitchFamily="34" charset="0"/>
              </a:rPr>
              <a:t>……………………………………………………………….</a:t>
            </a:r>
            <a:endParaRPr lang="en-US" sz="2000">
              <a:latin typeface="Arial" pitchFamily="34" charset="0"/>
            </a:endParaRPr>
          </a:p>
          <a:p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           ตั้งแต่วันที่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…...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เดือน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…………………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พ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.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ศ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…………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ถึงวันที่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…...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เดือน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…………………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พ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.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ศ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…………</a:t>
            </a:r>
            <a:endParaRPr lang="en-US" sz="200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6172200" cy="5334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dirty="0" smtClean="0"/>
              <a:t>บัญชีรายรับ รายจ่ายครัวเรือน</a:t>
            </a:r>
            <a:endParaRPr lang="en-US" altLang="ko-KR" dirty="0" smtClean="0"/>
          </a:p>
        </p:txBody>
      </p:sp>
      <p:pic>
        <p:nvPicPr>
          <p:cNvPr id="20483" name="Picture 7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73025" y="10922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18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8150225" y="10922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22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911225" y="10160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 Box 1"/>
          <p:cNvSpPr txBox="1">
            <a:spLocks noChangeArrowheads="1"/>
          </p:cNvSpPr>
          <p:nvPr/>
        </p:nvSpPr>
        <p:spPr bwMode="auto">
          <a:xfrm>
            <a:off x="114300" y="171450"/>
            <a:ext cx="406400" cy="396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th-TH" sz="1800"/>
          </a:p>
        </p:txBody>
      </p:sp>
      <p:sp>
        <p:nvSpPr>
          <p:cNvPr id="20487" name="Text Box 2"/>
          <p:cNvSpPr txBox="1">
            <a:spLocks noChangeArrowheads="1"/>
          </p:cNvSpPr>
          <p:nvPr/>
        </p:nvSpPr>
        <p:spPr bwMode="auto">
          <a:xfrm>
            <a:off x="0" y="2133600"/>
            <a:ext cx="990600" cy="3333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th-TH" sz="2000" b="1" u="sng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แบบที่ </a:t>
            </a:r>
            <a:r>
              <a:rPr lang="en-US" sz="2000" b="1" u="sng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</a:t>
            </a:r>
            <a:endParaRPr lang="en-US" sz="2400">
              <a:latin typeface="Arial" pitchFamily="34" charset="0"/>
              <a:ea typeface="Times New Roman" pitchFamily="18" charset="0"/>
              <a:cs typeface="Angsana New" pitchFamily="18" charset="-34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1295400" y="685800"/>
          <a:ext cx="6781800" cy="5786674"/>
        </p:xfrm>
        <a:graphic>
          <a:graphicData uri="http://schemas.openxmlformats.org/drawingml/2006/table">
            <a:tbl>
              <a:tblPr/>
              <a:tblGrid>
                <a:gridCol w="960093"/>
                <a:gridCol w="1740405"/>
                <a:gridCol w="1118026"/>
                <a:gridCol w="296276"/>
                <a:gridCol w="990600"/>
                <a:gridCol w="381000"/>
                <a:gridCol w="990600"/>
                <a:gridCol w="304800"/>
              </a:tblGrid>
              <a:tr h="304770">
                <a:tc gridSpan="8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บัญชีรายรับ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- </a:t>
                      </a:r>
                      <a:r>
                        <a:rPr lang="th-TH" sz="18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รายจ่ายครัวเรือน </a:t>
                      </a:r>
                      <a:r>
                        <a:rPr lang="th-TH" sz="1800" b="1" dirty="0" smtClean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ประจำเดือน</a:t>
                      </a:r>
                      <a:r>
                        <a:rPr lang="en-US" sz="1800" b="1" dirty="0" smtClean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………….</a:t>
                      </a:r>
                      <a:endParaRPr lang="en-US" sz="16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วันที่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เดือน ปี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รายการ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รายรับ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รายจ่าย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คงเหลือ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2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1905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สต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1905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สต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762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สต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1/1/25X4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ยอดยกมา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8,000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"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ได้รับเงินเดือน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22,000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30,000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"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รับเงินทำงานล่วงเวลา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4,000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34,000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"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ค่าอาหาร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600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"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จ่ายเงินลูกไปโรงเรียน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  80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"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ค่าน้ำมันรถ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  60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33,260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2/1/25X4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ค่าอาหาร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  80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"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จ่ายค่าน้ำ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170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"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จ่ายค่าไฟฟ้า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600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"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ซื้อของใช้ในบ้าน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400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"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จ่ายเงินลูกไปโรงเรียน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100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31,910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3/1/25X4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ค่าอาหาร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150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จ่ายเงินลูกไปโรงเรียน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100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ค่าน้ำมันรถ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  50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ซื้อปุ๋ยใส่ต้นไม้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  50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31,560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4/1/25X4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ค่าอาหาร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100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จ่ายค่าขนมลูก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  30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31,430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5/1/25X4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ค่าอาหาร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100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จ่ายค่าขนมลูก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  30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จ่ายค่าน้ำมันรถ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  60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31,240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6/1/25X4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ซื้อของใช้ในบ้าน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250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จ่ายเงินลูกไปโรงเรียน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100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ค่าอาหาร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>
                        <a:solidFill>
                          <a:srgbClr val="000000"/>
                        </a:solidFill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       120 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         3 0,770 </a:t>
                      </a:r>
                      <a:endParaRPr lang="en-US" sz="1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1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9409" marR="9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7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1" hangingPunct="1"/>
            <a:endParaRPr lang="th-TH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4114800" cy="5334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dirty="0" smtClean="0"/>
              <a:t>บัญชีรายรับ รายจ่ายครัวเรือน</a:t>
            </a:r>
            <a:endParaRPr lang="en-US" altLang="ko-KR" dirty="0" smtClean="0"/>
          </a:p>
        </p:txBody>
      </p:sp>
      <p:pic>
        <p:nvPicPr>
          <p:cNvPr id="21507" name="Picture 7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73025" y="10922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18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8150225" y="10922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22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911225" y="10160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1"/>
          <p:cNvSpPr txBox="1">
            <a:spLocks noChangeArrowheads="1"/>
          </p:cNvSpPr>
          <p:nvPr/>
        </p:nvSpPr>
        <p:spPr bwMode="auto">
          <a:xfrm>
            <a:off x="114300" y="171450"/>
            <a:ext cx="406400" cy="396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th-TH" sz="1800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1" hangingPunct="1"/>
            <a:endParaRPr lang="th-TH">
              <a:latin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914400" y="2133600"/>
          <a:ext cx="7924800" cy="4724400"/>
        </p:xfrm>
        <a:graphic>
          <a:graphicData uri="http://schemas.openxmlformats.org/drawingml/2006/table">
            <a:tbl>
              <a:tblPr/>
              <a:tblGrid>
                <a:gridCol w="4767218"/>
                <a:gridCol w="1222651"/>
                <a:gridCol w="336510"/>
                <a:gridCol w="1177784"/>
                <a:gridCol w="420637"/>
              </a:tblGrid>
              <a:tr h="31496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                             </a:t>
                      </a:r>
                      <a:r>
                        <a:rPr lang="th-TH" sz="2000" b="1" dirty="0">
                          <a:latin typeface="Angsana New"/>
                          <a:ea typeface="Times New Roman"/>
                          <a:cs typeface="Angsana New"/>
                        </a:rPr>
                        <a:t>หน่วย  (บาท)</a:t>
                      </a: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รายรับ </a:t>
                      </a: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: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>
                          <a:latin typeface="Angsana New"/>
                          <a:ea typeface="Times New Roman"/>
                          <a:cs typeface="Angsana New"/>
                        </a:rPr>
                        <a:t>          เงินเดือน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xxx</a:t>
                      </a: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>
                          <a:latin typeface="Angsana New"/>
                          <a:ea typeface="Times New Roman"/>
                          <a:cs typeface="Angsana New"/>
                        </a:rPr>
                        <a:t>         รายได้เสริม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xx</a:t>
                      </a: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Angsana New"/>
                          <a:ea typeface="Times New Roman"/>
                          <a:cs typeface="Angsana New"/>
                        </a:rPr>
                        <a:t>         </a:t>
                      </a:r>
                      <a:r>
                        <a:rPr lang="th-TH" sz="2000" dirty="0">
                          <a:latin typeface="Angsana New"/>
                          <a:ea typeface="Times New Roman"/>
                          <a:cs typeface="Angsana New"/>
                        </a:rPr>
                        <a:t>โบนัส</a:t>
                      </a: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xx</a:t>
                      </a: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xxx</a:t>
                      </a: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รายจ่าย </a:t>
                      </a: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: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latin typeface="Angsana New"/>
                          <a:ea typeface="Times New Roman"/>
                          <a:cs typeface="Angsana New"/>
                        </a:rPr>
                        <a:t>         ค่าอาหารและเครื่องดื่ม</a:t>
                      </a: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xx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>
                          <a:latin typeface="Angsana New"/>
                          <a:ea typeface="Times New Roman"/>
                          <a:cs typeface="Angsana New"/>
                        </a:rPr>
                        <a:t>         ค่าตำราเรียนและอุปกรณ์เครื่องเขียน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xx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>
                          <a:latin typeface="Angsana New"/>
                          <a:ea typeface="Times New Roman"/>
                          <a:cs typeface="Angsana New"/>
                        </a:rPr>
                        <a:t>         ค่าน้ำ ค่าไฟค่าโทรศัพท์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xx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>
                          <a:latin typeface="Angsana New"/>
                          <a:ea typeface="Times New Roman"/>
                          <a:cs typeface="Angsana New"/>
                        </a:rPr>
                        <a:t>         ค่าของใช้ในบ้าน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xx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>
                          <a:latin typeface="Angsana New"/>
                          <a:ea typeface="Times New Roman"/>
                          <a:cs typeface="Angsana New"/>
                        </a:rPr>
                        <a:t>         ค่าพาหนะขนส่ง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xx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>
                          <a:latin typeface="Angsana New"/>
                          <a:ea typeface="Times New Roman"/>
                          <a:cs typeface="Angsana New"/>
                        </a:rPr>
                        <a:t>          เงินออม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xx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>
                          <a:latin typeface="Angsana New"/>
                          <a:ea typeface="Times New Roman"/>
                          <a:cs typeface="Angsana New"/>
                        </a:rPr>
                        <a:t>          ฯลฯ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xx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xxx</a:t>
                      </a: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/>
                          <a:ea typeface="Times New Roman"/>
                          <a:cs typeface="Angsana New"/>
                        </a:rPr>
                        <a:t>ยอดเงินคงเหลือ</a:t>
                      </a: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xxx</a:t>
                      </a: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000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</a:tbl>
          </a:graphicData>
        </a:graphic>
      </p:graphicFrame>
      <p:sp>
        <p:nvSpPr>
          <p:cNvPr id="21596" name="Rectangle 1"/>
          <p:cNvSpPr>
            <a:spLocks noChangeArrowheads="1"/>
          </p:cNvSpPr>
          <p:nvPr/>
        </p:nvSpPr>
        <p:spPr bwMode="auto">
          <a:xfrm>
            <a:off x="1295400" y="1233488"/>
            <a:ext cx="640080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>
              <a:tabLst>
                <a:tab pos="685800" algn="l"/>
              </a:tabLst>
            </a:pP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สรุปบัญชีรายรับ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-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รายจ่ายครัวเรือน</a:t>
            </a:r>
            <a:endParaRPr lang="en-US" sz="1000" b="1"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>
              <a:tabLst>
                <a:tab pos="685800" algn="l"/>
              </a:tabLst>
            </a:pP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ของ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……………………………………………………………….</a:t>
            </a:r>
            <a:endParaRPr lang="en-US" sz="1000" b="1"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>
              <a:tabLst>
                <a:tab pos="685800" algn="l"/>
              </a:tabLst>
            </a:pP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ตั้งแต่วันที่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…...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เดือน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…………………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พ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.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ศ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…………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ถึงวันที่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…...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เดือน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…………………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พ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.</a:t>
            </a:r>
            <a:r>
              <a:rPr lang="th-TH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ศ</a:t>
            </a:r>
            <a:r>
              <a:rPr lang="en-US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…………</a:t>
            </a:r>
            <a:endParaRPr lang="en-US" sz="1000" b="1"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 algn="l">
              <a:tabLst>
                <a:tab pos="685800" algn="l"/>
              </a:tabLst>
            </a:pPr>
            <a:endParaRPr lang="en-US" sz="2000"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0" y="228600"/>
            <a:ext cx="25908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sz="4000" dirty="0" smtClean="0"/>
              <a:t>สาระการเรียนรู้</a:t>
            </a:r>
            <a:endParaRPr lang="en-US" altLang="ko-KR" sz="4000" dirty="0" smtClean="0"/>
          </a:p>
        </p:txBody>
      </p:sp>
      <p:sp>
        <p:nvSpPr>
          <p:cNvPr id="62469" name="AutoShape 5"/>
          <p:cNvSpPr>
            <a:spLocks noChangeArrowheads="1"/>
          </p:cNvSpPr>
          <p:nvPr/>
        </p:nvSpPr>
        <p:spPr bwMode="gray">
          <a:xfrm>
            <a:off x="685800" y="2286000"/>
            <a:ext cx="7426325" cy="698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2000" b="1" dirty="0">
                <a:ea typeface="굴림" pitchFamily="50" charset="-127"/>
              </a:rPr>
              <a:t>    </a:t>
            </a:r>
            <a:r>
              <a:rPr lang="en-US" altLang="ko-KR" sz="28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 2</a:t>
            </a:r>
            <a:r>
              <a:rPr lang="en-US" altLang="ko-KR" sz="36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.</a:t>
            </a:r>
            <a:r>
              <a:rPr lang="th-TH" altLang="ko-KR" sz="36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  </a:t>
            </a:r>
            <a:r>
              <a:rPr lang="th-TH" altLang="ko-KR" sz="28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รูปแบบของสมุดเงินสด</a:t>
            </a:r>
            <a:endParaRPr lang="en-US" altLang="ko-KR" sz="28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  <p:pic>
        <p:nvPicPr>
          <p:cNvPr id="4100" name="Picture 7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685800" y="19050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5" name="AutoShape 11"/>
          <p:cNvSpPr>
            <a:spLocks noChangeArrowheads="1"/>
          </p:cNvSpPr>
          <p:nvPr/>
        </p:nvSpPr>
        <p:spPr bwMode="gray">
          <a:xfrm>
            <a:off x="609600" y="3124200"/>
            <a:ext cx="7426325" cy="698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2000" b="1" dirty="0">
                <a:ea typeface="굴림" pitchFamily="50" charset="-127"/>
              </a:rPr>
              <a:t>     </a:t>
            </a:r>
            <a:r>
              <a:rPr lang="en-US" altLang="ko-KR" sz="32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3.  </a:t>
            </a:r>
            <a:r>
              <a:rPr lang="th-TH" altLang="ko-KR" sz="32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การหักภาษี ณ ที่จ่าย</a:t>
            </a:r>
            <a:endParaRPr lang="en-US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  <p:pic>
        <p:nvPicPr>
          <p:cNvPr id="4102" name="Picture 12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685800" y="30226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8" name="AutoShape 14"/>
          <p:cNvSpPr>
            <a:spLocks noChangeArrowheads="1"/>
          </p:cNvSpPr>
          <p:nvPr/>
        </p:nvSpPr>
        <p:spPr bwMode="gray">
          <a:xfrm>
            <a:off x="609600" y="4038600"/>
            <a:ext cx="7426325" cy="698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2000" b="1" dirty="0">
                <a:ea typeface="굴림" pitchFamily="50" charset="-127"/>
              </a:rPr>
              <a:t>     </a:t>
            </a:r>
            <a:r>
              <a:rPr lang="en-US" altLang="ko-KR" sz="28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4. </a:t>
            </a:r>
            <a:r>
              <a:rPr lang="th-TH" altLang="ko-KR" sz="28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วิธีการบันทึกรายากรรับและจ่ายเงินในสมุดเงินสด</a:t>
            </a:r>
            <a:endParaRPr lang="en-US" altLang="ko-KR" sz="28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  <p:pic>
        <p:nvPicPr>
          <p:cNvPr id="4104" name="Picture 15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685800" y="41402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81" name="AutoShape 17"/>
          <p:cNvSpPr>
            <a:spLocks noChangeArrowheads="1"/>
          </p:cNvSpPr>
          <p:nvPr/>
        </p:nvSpPr>
        <p:spPr bwMode="gray">
          <a:xfrm>
            <a:off x="685800" y="4953000"/>
            <a:ext cx="7426325" cy="698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28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     5</a:t>
            </a:r>
            <a:r>
              <a:rPr lang="en-US" altLang="ko-KR" sz="36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. </a:t>
            </a:r>
            <a:r>
              <a:rPr lang="th-TH" altLang="ko-KR" sz="28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งบประมาณการเงินส่วนบุคคล</a:t>
            </a:r>
            <a:endParaRPr lang="en-US" altLang="ko-KR" sz="28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  <p:pic>
        <p:nvPicPr>
          <p:cNvPr id="4106" name="Picture 18" descr="le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685800" y="52578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7" name="Freeform 19"/>
          <p:cNvSpPr>
            <a:spLocks/>
          </p:cNvSpPr>
          <p:nvPr/>
        </p:nvSpPr>
        <p:spPr bwMode="auto">
          <a:xfrm>
            <a:off x="4614863" y="457200"/>
            <a:ext cx="46037" cy="6350"/>
          </a:xfrm>
          <a:custGeom>
            <a:avLst/>
            <a:gdLst>
              <a:gd name="T0" fmla="*/ 0 w 1281"/>
              <a:gd name="T1" fmla="*/ 0 h 153"/>
              <a:gd name="T2" fmla="*/ 45678 w 1281"/>
              <a:gd name="T3" fmla="*/ 996 h 153"/>
              <a:gd name="T4" fmla="*/ 45785 w 1281"/>
              <a:gd name="T5" fmla="*/ 2366 h 153"/>
              <a:gd name="T6" fmla="*/ 45857 w 1281"/>
              <a:gd name="T7" fmla="*/ 3694 h 153"/>
              <a:gd name="T8" fmla="*/ 45929 w 1281"/>
              <a:gd name="T9" fmla="*/ 5063 h 153"/>
              <a:gd name="T10" fmla="*/ 46037 w 1281"/>
              <a:gd name="T11" fmla="*/ 6350 h 153"/>
              <a:gd name="T12" fmla="*/ 216 w 1281"/>
              <a:gd name="T13" fmla="*/ 5354 h 153"/>
              <a:gd name="T14" fmla="*/ 0 w 1281"/>
              <a:gd name="T15" fmla="*/ 0 h 15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81"/>
              <a:gd name="T25" fmla="*/ 0 h 153"/>
              <a:gd name="T26" fmla="*/ 1281 w 1281"/>
              <a:gd name="T27" fmla="*/ 153 h 15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81" h="153">
                <a:moveTo>
                  <a:pt x="0" y="0"/>
                </a:moveTo>
                <a:lnTo>
                  <a:pt x="1271" y="24"/>
                </a:lnTo>
                <a:lnTo>
                  <a:pt x="1274" y="57"/>
                </a:lnTo>
                <a:lnTo>
                  <a:pt x="1276" y="89"/>
                </a:lnTo>
                <a:lnTo>
                  <a:pt x="1278" y="122"/>
                </a:lnTo>
                <a:lnTo>
                  <a:pt x="1281" y="153"/>
                </a:lnTo>
                <a:lnTo>
                  <a:pt x="6" y="129"/>
                </a:lnTo>
                <a:lnTo>
                  <a:pt x="0" y="0"/>
                </a:lnTo>
                <a:close/>
              </a:path>
            </a:pathLst>
          </a:custGeom>
          <a:solidFill>
            <a:srgbClr val="9B2E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4" name="AutoShape 17"/>
          <p:cNvSpPr>
            <a:spLocks noChangeArrowheads="1"/>
          </p:cNvSpPr>
          <p:nvPr/>
        </p:nvSpPr>
        <p:spPr bwMode="gray">
          <a:xfrm>
            <a:off x="762000" y="5854700"/>
            <a:ext cx="7426325" cy="698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2000" b="1" dirty="0">
                <a:ea typeface="굴림" pitchFamily="50" charset="-127"/>
              </a:rPr>
              <a:t>     </a:t>
            </a:r>
            <a:r>
              <a:rPr lang="en-US" altLang="ko-KR" sz="28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6. </a:t>
            </a:r>
            <a:r>
              <a:rPr lang="th-TH" altLang="ko-KR" sz="28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การทำบัญชีรายรับรายจ่ายตามหลักปรัชญาเศรษฐกิจพอเพียง</a:t>
            </a:r>
            <a:endParaRPr lang="en-US" altLang="ko-KR" sz="28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gray">
          <a:xfrm>
            <a:off x="762000" y="1371600"/>
            <a:ext cx="7426325" cy="698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2000" b="1" dirty="0">
                <a:ea typeface="굴림" pitchFamily="50" charset="-127"/>
              </a:rPr>
              <a:t>     </a:t>
            </a:r>
            <a:r>
              <a:rPr lang="en-US" altLang="ko-KR" sz="28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1.</a:t>
            </a:r>
            <a:r>
              <a:rPr lang="th-TH" altLang="ko-KR" sz="2800" b="1" dirty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  ความหมายของสมุดเงินสด</a:t>
            </a:r>
            <a:endParaRPr lang="en-US" altLang="ko-KR" sz="28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altLang="ko-KR" sz="4000" dirty="0" smtClean="0">
                <a:ea typeface="굴림" pitchFamily="50" charset="-127"/>
              </a:rPr>
              <a:t>ความหมายของสมุดเงินสด</a:t>
            </a:r>
            <a:endParaRPr lang="en-US" altLang="ko-KR" sz="4000" dirty="0" smtClean="0">
              <a:ea typeface="굴림" pitchFamily="50" charset="-127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533400" y="1676400"/>
            <a:ext cx="7543800" cy="4419600"/>
          </a:xfrm>
        </p:spPr>
        <p:txBody>
          <a:bodyPr/>
          <a:lstStyle/>
          <a:p>
            <a:pPr lvl="1" algn="thaiDist"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หมายถึง สมุดจดรายการขั้นต้นและบัญชีแยกประเภทเงินสด  ที่ใช้บันทึก</a:t>
            </a:r>
          </a:p>
          <a:p>
            <a:pPr lvl="1" algn="thaiDist"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รายการรับและจ่ายเงินสดของกิจการ  และสามารถเพิ่มรายการการนำ</a:t>
            </a:r>
          </a:p>
          <a:p>
            <a:pPr lvl="1" algn="thaiDist"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เงินฝากธนาคารและถอนเงินจากธนาคารขึ้นมาอีกหนึ่งรายการ เรียกว่า</a:t>
            </a:r>
          </a:p>
          <a:p>
            <a:pPr lvl="1" algn="thaiDist"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“สมุดเงินสด 2 ช่อง”  หรือเพิ่มรายการให้ส่วนลดเงินสดในกรณีที่มี</a:t>
            </a:r>
          </a:p>
          <a:p>
            <a:pPr lvl="1" algn="thaiDist"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การรับชำระหนี้เรียกว่าส่วนลดจ่าย   และในกรณีที่มีการจ่ายชำระหนี้</a:t>
            </a:r>
          </a:p>
          <a:p>
            <a:pPr lvl="1" algn="thaiDist"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แล้วกิจการได้รับส่วนลดเรียกว่าส่วนลดรับ  เรียกว่า “สมุดเงินสด 3 ช่อง”</a:t>
            </a:r>
            <a:endParaRPr lang="ko-KR" altLang="en-US" sz="2800" b="1" dirty="0" smtClean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41148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sz="3600" dirty="0" smtClean="0">
                <a:latin typeface="Angsana New" pitchFamily="18" charset="-34"/>
                <a:cs typeface="Angsana New" pitchFamily="18" charset="-34"/>
              </a:rPr>
              <a:t>รูปแบบของสมุดเงินสด</a:t>
            </a:r>
            <a:endParaRPr lang="en-US" altLang="ko-KR" sz="3600" dirty="0" smtClean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6147" name="Picture 24" descr="leave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4157663" y="3275013"/>
            <a:ext cx="828675" cy="1257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5" name="AutoShape 3"/>
          <p:cNvSpPr>
            <a:spLocks noChangeArrowheads="1"/>
          </p:cNvSpPr>
          <p:nvPr/>
        </p:nvSpPr>
        <p:spPr bwMode="gray">
          <a:xfrm>
            <a:off x="766763" y="1741488"/>
            <a:ext cx="7324725" cy="42783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เป็นสมุดเงินสดแบบช่องเดียวใช้สำหรับกิจการค้าขนาดเล็ก</a:t>
            </a:r>
          </a:p>
          <a:p>
            <a:pPr algn="l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ที่ไม่มีเงินฝากกับธนาคารใช้เงินสดหมุนเวียนเพียงอย่างเดียว  </a:t>
            </a:r>
          </a:p>
          <a:p>
            <a:pPr algn="l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จะเป็นทั้งสมุดเงินสดและสมุด แยกประเภทในเล่มเดียวกัน </a:t>
            </a:r>
          </a:p>
          <a:p>
            <a:pPr algn="l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โดยบันทึกการรับเงินสดด้านเดบิต   และบันทึกรายการจ่ายเงิน</a:t>
            </a:r>
          </a:p>
          <a:p>
            <a:pPr algn="l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ด้านเครดิต</a:t>
            </a:r>
            <a:endParaRPr lang="en-US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  <p:sp>
        <p:nvSpPr>
          <p:cNvPr id="54300" name="AutoShape 28"/>
          <p:cNvSpPr>
            <a:spLocks noChangeArrowheads="1"/>
          </p:cNvSpPr>
          <p:nvPr/>
        </p:nvSpPr>
        <p:spPr bwMode="gray">
          <a:xfrm>
            <a:off x="609600" y="1492250"/>
            <a:ext cx="3505200" cy="822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 algn="ctr">
            <a:noFill/>
            <a:round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th-TH" altLang="ko-KR" sz="3200" b="1" dirty="0">
                <a:solidFill>
                  <a:schemeClr val="tx2"/>
                </a:solidFill>
                <a:latin typeface="Angsana New" pitchFamily="18" charset="-34"/>
                <a:ea typeface="굴림" pitchFamily="50" charset="-127"/>
                <a:cs typeface="Angsana New" pitchFamily="18" charset="-34"/>
              </a:rPr>
              <a:t>สมุดเงินสด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(Cash Book)</a:t>
            </a:r>
            <a:endParaRPr lang="en-US" altLang="ko-KR" sz="3200" b="1" dirty="0">
              <a:solidFill>
                <a:schemeClr val="bg1"/>
              </a:solidFill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  <p:pic>
        <p:nvPicPr>
          <p:cNvPr id="6150" name="Picture 27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650875" y="13716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30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650875" y="39624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38100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sz="4000" dirty="0" smtClean="0">
                <a:ea typeface="굴림" pitchFamily="50" charset="-127"/>
              </a:rPr>
              <a:t>สมุดเงินสด 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(Cash Book)</a:t>
            </a:r>
            <a:endParaRPr lang="en-US" altLang="ko-KR" sz="4000" dirty="0" smtClean="0">
              <a:solidFill>
                <a:schemeClr val="accent6">
                  <a:lumMod val="75000"/>
                </a:schemeClr>
              </a:solidFill>
              <a:ea typeface="굴림" pitchFamily="50" charset="-127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2133600"/>
          <a:ext cx="8458200" cy="2278064"/>
        </p:xfrm>
        <a:graphic>
          <a:graphicData uri="http://schemas.openxmlformats.org/drawingml/2006/table">
            <a:tbl>
              <a:tblPr/>
              <a:tblGrid>
                <a:gridCol w="488712"/>
                <a:gridCol w="364728"/>
                <a:gridCol w="465513"/>
                <a:gridCol w="1318953"/>
                <a:gridCol w="465513"/>
                <a:gridCol w="698269"/>
                <a:gridCol w="387927"/>
                <a:gridCol w="543098"/>
                <a:gridCol w="387927"/>
                <a:gridCol w="465513"/>
                <a:gridCol w="1271847"/>
                <a:gridCol w="457200"/>
                <a:gridCol w="762000"/>
                <a:gridCol w="381000"/>
              </a:tblGrid>
              <a:tr h="24384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พ</a:t>
                      </a:r>
                      <a:r>
                        <a:rPr lang="en-US" sz="16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ศ</a:t>
                      </a:r>
                      <a:r>
                        <a:rPr lang="en-US" sz="1600" b="1" dirty="0">
                          <a:latin typeface="Angsana New"/>
                          <a:ea typeface="Times New Roman"/>
                          <a:cs typeface="Angsana New"/>
                        </a:rPr>
                        <a:t>………</a:t>
                      </a:r>
                    </a:p>
                  </a:txBody>
                  <a:tcPr marL="46589" marR="46589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เลขที่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ใบ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สำคัญ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รายการ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เลขที่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บัญชี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เงินสด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พ</a:t>
                      </a: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ศ</a:t>
                      </a: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………</a:t>
                      </a: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เลขที่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ใบ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สำคัญ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รายการ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เลขที่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บัญชี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เงินสด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260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เดือน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366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วันที่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8001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 สต</a:t>
                      </a:r>
                      <a:r>
                        <a:rPr lang="en-US" sz="16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เดือน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366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วันที่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32715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 dirty="0">
                          <a:latin typeface="Angsana New"/>
                          <a:ea typeface="Times New Roman"/>
                          <a:cs typeface="Angsana New"/>
                        </a:rPr>
                        <a:t>  </a:t>
                      </a: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สต</a:t>
                      </a:r>
                      <a:r>
                        <a:rPr lang="en-US" sz="16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4605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6589" marR="4658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46589" marR="46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282" name="TextBox 5"/>
          <p:cNvSpPr txBox="1">
            <a:spLocks noChangeArrowheads="1"/>
          </p:cNvSpPr>
          <p:nvPr/>
        </p:nvSpPr>
        <p:spPr bwMode="auto">
          <a:xfrm>
            <a:off x="3200400" y="1752600"/>
            <a:ext cx="594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l"/>
            <a:r>
              <a:rPr lang="en-US" sz="2000" b="1"/>
              <a:t>        </a:t>
            </a:r>
            <a:r>
              <a:rPr lang="th-TH" sz="2000" b="1"/>
              <a:t>สมุดเงินสด                         </a:t>
            </a:r>
            <a:r>
              <a:rPr lang="en-US" sz="2000" b="1"/>
              <a:t>           </a:t>
            </a:r>
            <a:r>
              <a:rPr lang="th-TH" sz="2000" b="1"/>
              <a:t>      </a:t>
            </a:r>
            <a:r>
              <a:rPr lang="en-US" sz="2000" b="1"/>
              <a:t>        </a:t>
            </a:r>
            <a:r>
              <a:rPr lang="th-TH" sz="2000" b="1"/>
              <a:t>หน้า</a:t>
            </a:r>
            <a:r>
              <a:rPr lang="en-US" sz="2000" b="1"/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41148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sz="3600" dirty="0" smtClean="0">
                <a:latin typeface="Angsana New" pitchFamily="18" charset="-34"/>
                <a:cs typeface="Angsana New" pitchFamily="18" charset="-34"/>
              </a:rPr>
              <a:t>รูปแบบของสมุดเงินสด</a:t>
            </a:r>
            <a:endParaRPr lang="en-US" altLang="ko-KR" sz="3600" dirty="0" smtClean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8195" name="Picture 24" descr="leave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4157663" y="3275013"/>
            <a:ext cx="828675" cy="1257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5" name="AutoShape 3"/>
          <p:cNvSpPr>
            <a:spLocks noChangeArrowheads="1"/>
          </p:cNvSpPr>
          <p:nvPr/>
        </p:nvSpPr>
        <p:spPr bwMode="gray">
          <a:xfrm>
            <a:off x="838200" y="1752600"/>
            <a:ext cx="7324725" cy="42783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ใช้สำหรับกิจการค้าขนาดเล็กที่มีเงินฝากกับธนาคารโดยเพิ่ม </a:t>
            </a:r>
          </a:p>
          <a:p>
            <a:pPr algn="l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ช่องเงินฝากธนาคารด้านเดบิต  กรณีเงินฝากธนาคารเพิ่มขึ้น   </a:t>
            </a:r>
          </a:p>
          <a:p>
            <a:pPr algn="l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และด้านเครดิตเงินฝากธนาคารกรณีเงินฝากธนาคารลดลง </a:t>
            </a:r>
            <a:endParaRPr lang="en-US" altLang="ko-KR" sz="3200" b="1" dirty="0"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  <p:sp>
        <p:nvSpPr>
          <p:cNvPr id="54300" name="AutoShape 28"/>
          <p:cNvSpPr>
            <a:spLocks noChangeArrowheads="1"/>
          </p:cNvSpPr>
          <p:nvPr/>
        </p:nvSpPr>
        <p:spPr bwMode="gray">
          <a:xfrm>
            <a:off x="609600" y="1492250"/>
            <a:ext cx="6324600" cy="822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 algn="ctr">
            <a:noFill/>
            <a:round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th-TH" altLang="ko-KR" sz="3200" b="1" dirty="0">
                <a:solidFill>
                  <a:schemeClr val="tx2"/>
                </a:solidFill>
                <a:latin typeface="Angsana New" pitchFamily="18" charset="-34"/>
                <a:ea typeface="굴림" pitchFamily="50" charset="-127"/>
                <a:cs typeface="Angsana New" pitchFamily="18" charset="-34"/>
              </a:rPr>
              <a:t>สมุดเงินสด</a:t>
            </a:r>
            <a:r>
              <a:rPr lang="en-US" sz="32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b="1" dirty="0">
                <a:solidFill>
                  <a:schemeClr val="tx2"/>
                </a:solidFill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3200" b="1" dirty="0">
                <a:solidFill>
                  <a:schemeClr val="tx2"/>
                </a:solidFill>
                <a:latin typeface="Angsana New" pitchFamily="18" charset="-34"/>
                <a:cs typeface="Angsana New" pitchFamily="18" charset="-34"/>
              </a:rPr>
              <a:t>ช่อง  </a:t>
            </a:r>
            <a:r>
              <a:rPr lang="en-US" sz="3200" b="1" dirty="0">
                <a:solidFill>
                  <a:schemeClr val="tx2"/>
                </a:solidFill>
                <a:latin typeface="Angsana New" pitchFamily="18" charset="-34"/>
                <a:cs typeface="Angsana New" pitchFamily="18" charset="-34"/>
              </a:rPr>
              <a:t>(Two  Columns  Cash Book) </a:t>
            </a:r>
            <a:endParaRPr lang="en-US" altLang="ko-KR" sz="3200" b="1" dirty="0">
              <a:solidFill>
                <a:schemeClr val="tx2"/>
              </a:solidFill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  <p:pic>
        <p:nvPicPr>
          <p:cNvPr id="8198" name="Picture 27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650875" y="13716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30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650875" y="39624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04800"/>
            <a:ext cx="68580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sz="4000" dirty="0" smtClean="0">
                <a:ea typeface="굴림" pitchFamily="50" charset="-127"/>
              </a:rPr>
              <a:t>สมุดเงินสด </a:t>
            </a:r>
            <a:r>
              <a:rPr lang="en-US" altLang="ko-KR" sz="4000" dirty="0" smtClean="0">
                <a:latin typeface="Angsana New" pitchFamily="18" charset="-34"/>
                <a:ea typeface="굴림" pitchFamily="50" charset="-127"/>
                <a:cs typeface="Angsana New" pitchFamily="18" charset="-34"/>
              </a:rPr>
              <a:t>2 </a:t>
            </a:r>
            <a:r>
              <a:rPr lang="th-TH" altLang="ko-KR" sz="4000" dirty="0" smtClean="0">
                <a:ea typeface="굴림" pitchFamily="50" charset="-127"/>
              </a:rPr>
              <a:t>ช่อง  </a:t>
            </a:r>
            <a:r>
              <a:rPr lang="en-US" sz="4000" dirty="0" smtClean="0">
                <a:solidFill>
                  <a:schemeClr val="tx2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Two  Columns  Cash Book)</a:t>
            </a:r>
            <a:endParaRPr lang="en-US" altLang="ko-KR" sz="4000" dirty="0" smtClean="0">
              <a:solidFill>
                <a:schemeClr val="accent2">
                  <a:lumMod val="75000"/>
                </a:schemeClr>
              </a:solidFill>
              <a:ea typeface="굴림" pitchFamily="50" charset="-127"/>
            </a:endParaRPr>
          </a:p>
        </p:txBody>
      </p:sp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2743200" y="1828800"/>
            <a:ext cx="6629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l"/>
            <a:r>
              <a:rPr lang="en-US" sz="2000" b="1"/>
              <a:t>      </a:t>
            </a:r>
            <a:r>
              <a:rPr lang="th-TH" sz="2000" b="1"/>
              <a:t>สมุดเงินสด   </a:t>
            </a:r>
            <a:r>
              <a:rPr lang="en-US" sz="2000" b="1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2000" b="1">
                <a:latin typeface="Angsana New" pitchFamily="18" charset="-34"/>
                <a:cs typeface="Angsana New" pitchFamily="18" charset="-34"/>
              </a:rPr>
              <a:t>ช่อง       </a:t>
            </a:r>
            <a:r>
              <a:rPr lang="th-TH" sz="2000" b="1"/>
              <a:t>               </a:t>
            </a:r>
            <a:r>
              <a:rPr lang="en-US" sz="2000" b="1"/>
              <a:t>           </a:t>
            </a:r>
            <a:r>
              <a:rPr lang="th-TH" sz="2000" b="1"/>
              <a:t>      </a:t>
            </a:r>
            <a:r>
              <a:rPr lang="en-US" sz="2000" b="1"/>
              <a:t>   </a:t>
            </a:r>
            <a:r>
              <a:rPr lang="th-TH" sz="2000" b="1"/>
              <a:t>หน้า</a:t>
            </a:r>
            <a:r>
              <a:rPr lang="en-US" sz="2000" b="1"/>
              <a:t>…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28600" y="2362200"/>
          <a:ext cx="8762999" cy="2479723"/>
        </p:xfrm>
        <a:graphic>
          <a:graphicData uri="http://schemas.openxmlformats.org/drawingml/2006/table">
            <a:tbl>
              <a:tblPr/>
              <a:tblGrid>
                <a:gridCol w="414185"/>
                <a:gridCol w="375275"/>
                <a:gridCol w="531904"/>
                <a:gridCol w="1018576"/>
                <a:gridCol w="420111"/>
                <a:gridCol w="507807"/>
                <a:gridCol w="312528"/>
                <a:gridCol w="506621"/>
                <a:gridCol w="271975"/>
                <a:gridCol w="442627"/>
                <a:gridCol w="408825"/>
                <a:gridCol w="465762"/>
                <a:gridCol w="1007318"/>
                <a:gridCol w="420111"/>
                <a:gridCol w="516375"/>
                <a:gridCol w="304800"/>
                <a:gridCol w="533400"/>
                <a:gridCol w="304799"/>
              </a:tblGrid>
              <a:tr h="323294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พ</a:t>
                      </a:r>
                      <a:r>
                        <a:rPr lang="en-US" sz="16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ศ</a:t>
                      </a:r>
                      <a:r>
                        <a:rPr lang="en-US" sz="1600" b="1" dirty="0">
                          <a:latin typeface="Angsana New"/>
                          <a:ea typeface="Times New Roman"/>
                          <a:cs typeface="Angsana New"/>
                        </a:rPr>
                        <a:t>……….</a:t>
                      </a:r>
                    </a:p>
                  </a:txBody>
                  <a:tcPr marL="45466" marR="45466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เลขที่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ใบ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สำคัญ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รายการ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เลขที่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บัญชี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เงินสด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ธนาคาร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พ</a:t>
                      </a: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ศ</a:t>
                      </a:r>
                      <a:r>
                        <a:rPr lang="en-US" sz="1600" b="1">
                          <a:latin typeface="Angsana New"/>
                          <a:ea typeface="Times New Roman"/>
                          <a:cs typeface="Angsana New"/>
                        </a:rPr>
                        <a:t>……….</a:t>
                      </a: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เลขที่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ใบ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สำคัญ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รายการ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เลขที่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บัญชี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เงินสด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ธนาคาร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95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เดือน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366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วันที่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8001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สต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287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สต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เดือน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366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วันที่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8001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สต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600" b="1" dirty="0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2573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th-TH" sz="1600" b="1" dirty="0" smtClean="0">
                          <a:latin typeface="Angsana New"/>
                          <a:ea typeface="Times New Roman"/>
                          <a:cs typeface="Angsana New"/>
                        </a:rPr>
                        <a:t>สต</a:t>
                      </a: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en-US" sz="16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45466" marR="454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1" descr="leave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364163" y="3886200"/>
            <a:ext cx="11430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Rectangle 5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30480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ko-KR" sz="3600" dirty="0" smtClean="0"/>
              <a:t>การหักภาษี ณ ที่จ่าย</a:t>
            </a:r>
            <a:endParaRPr lang="en-US" altLang="ko-KR" sz="3600" dirty="0" smtClean="0"/>
          </a:p>
        </p:txBody>
      </p:sp>
      <p:pic>
        <p:nvPicPr>
          <p:cNvPr id="10244" name="Picture 20" descr="leave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411413" y="3886200"/>
            <a:ext cx="1143000" cy="669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8" name="AutoShape 8"/>
          <p:cNvSpPr>
            <a:spLocks noChangeArrowheads="1"/>
          </p:cNvSpPr>
          <p:nvPr/>
        </p:nvSpPr>
        <p:spPr bwMode="gray">
          <a:xfrm>
            <a:off x="468313" y="1981200"/>
            <a:ext cx="2362200" cy="434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540000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th-TH" sz="2000" b="1" dirty="0">
              <a:solidFill>
                <a:srgbClr val="FF0000"/>
              </a:solidFill>
            </a:endParaRPr>
          </a:p>
          <a:p>
            <a:pPr algn="l">
              <a:defRPr/>
            </a:pPr>
            <a:r>
              <a:rPr lang="th-TH" sz="2400" b="1" dirty="0">
                <a:solidFill>
                  <a:schemeClr val="tx2"/>
                </a:solidFill>
              </a:rPr>
              <a:t>พนักงานหรือลูกจ้าง</a:t>
            </a:r>
          </a:p>
          <a:p>
            <a:pPr algn="l">
              <a:defRPr/>
            </a:pPr>
            <a:r>
              <a:rPr lang="th-TH" sz="2400" b="1" dirty="0">
                <a:solidFill>
                  <a:schemeClr val="tx2"/>
                </a:solidFill>
              </a:rPr>
              <a:t>เป็นผู้จ่ายภาษีเองทั้งหมด</a:t>
            </a:r>
          </a:p>
          <a:p>
            <a:pPr algn="l">
              <a:defRPr/>
            </a:pPr>
            <a:endParaRPr lang="th-TH" sz="2400" b="1" dirty="0">
              <a:solidFill>
                <a:schemeClr val="tx2"/>
              </a:solidFill>
            </a:endParaRPr>
          </a:p>
          <a:p>
            <a:pPr algn="l">
              <a:defRPr/>
            </a:pPr>
            <a:endParaRPr lang="th-TH" sz="2400" dirty="0"/>
          </a:p>
          <a:p>
            <a:pPr algn="l">
              <a:defRPr/>
            </a:pPr>
            <a:endParaRPr lang="th-TH" sz="2400" dirty="0"/>
          </a:p>
          <a:p>
            <a:pPr algn="l">
              <a:defRPr/>
            </a:pPr>
            <a:endParaRPr lang="th-TH" sz="2400" dirty="0"/>
          </a:p>
          <a:p>
            <a:pPr algn="l">
              <a:defRPr/>
            </a:pPr>
            <a:endParaRPr lang="th-TH" sz="2400" dirty="0"/>
          </a:p>
          <a:p>
            <a:pPr algn="l">
              <a:defRPr/>
            </a:pPr>
            <a:endParaRPr lang="th-TH" sz="2400" dirty="0"/>
          </a:p>
          <a:p>
            <a:pPr algn="l">
              <a:defRPr/>
            </a:pPr>
            <a:endParaRPr lang="th-TH" sz="2400" dirty="0"/>
          </a:p>
          <a:p>
            <a:pPr algn="l">
              <a:defRPr/>
            </a:pPr>
            <a:endParaRPr lang="th-TH" sz="2400" dirty="0"/>
          </a:p>
          <a:p>
            <a:pPr algn="l">
              <a:defRPr/>
            </a:pPr>
            <a:r>
              <a:rPr lang="th-TH" sz="2400" b="1" dirty="0">
                <a:solidFill>
                  <a:schemeClr val="tx2"/>
                </a:solidFill>
                <a:latin typeface="Angsana New" pitchFamily="18" charset="-34"/>
                <a:cs typeface="Angsana New" pitchFamily="18" charset="-34"/>
              </a:rPr>
              <a:t>พนักงานหรือลูกจ้าง</a:t>
            </a:r>
          </a:p>
          <a:p>
            <a:pPr algn="l">
              <a:defRPr/>
            </a:pPr>
            <a:r>
              <a:rPr lang="th-TH" sz="2400" b="1" dirty="0">
                <a:solidFill>
                  <a:schemeClr val="tx2"/>
                </a:solidFill>
                <a:latin typeface="Angsana New" pitchFamily="18" charset="-34"/>
                <a:cs typeface="Angsana New" pitchFamily="18" charset="-34"/>
              </a:rPr>
              <a:t>ต้องจ่ายภาษีเองทั้งหมด</a:t>
            </a:r>
          </a:p>
          <a:p>
            <a:pPr algn="l">
              <a:defRPr/>
            </a:pPr>
            <a:endParaRPr lang="th-TH" sz="800" b="1" dirty="0">
              <a:solidFill>
                <a:schemeClr val="tx2"/>
              </a:solidFill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นายจ้างจะหัก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ภาษีไว้จากเงินเดือนของ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ลูกจ้างที่ต้องจ่ายในแต่ละ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เดือนเรียกว่าบัญชีภาษี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เงินได้ค้างจ่ายถือเป็น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หนี้สินของกิจการและนำ  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ส่งสรรพากรภายในวันที่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7 ของเดือนถัดไป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th-TH" sz="2400" b="1" dirty="0">
              <a:solidFill>
                <a:schemeClr val="tx2"/>
              </a:solidFill>
            </a:endParaRPr>
          </a:p>
          <a:p>
            <a:pPr>
              <a:defRPr/>
            </a:pPr>
            <a:endParaRPr lang="th-TH" dirty="0">
              <a:solidFill>
                <a:srgbClr val="EEFFDD"/>
              </a:solidFill>
            </a:endParaRPr>
          </a:p>
          <a:p>
            <a:pPr>
              <a:defRPr/>
            </a:pPr>
            <a:endParaRPr lang="th-TH" dirty="0"/>
          </a:p>
          <a:p>
            <a:pPr>
              <a:defRPr/>
            </a:pPr>
            <a:endParaRPr lang="th-TH" dirty="0"/>
          </a:p>
          <a:p>
            <a:pPr>
              <a:defRPr/>
            </a:pPr>
            <a:endParaRPr lang="th-TH" dirty="0"/>
          </a:p>
          <a:p>
            <a:pPr>
              <a:defRPr/>
            </a:pPr>
            <a:endParaRPr lang="th-TH" dirty="0"/>
          </a:p>
          <a:p>
            <a:pPr>
              <a:defRPr/>
            </a:pPr>
            <a:endParaRPr lang="th-TH" dirty="0"/>
          </a:p>
          <a:p>
            <a:pPr>
              <a:defRPr/>
            </a:pPr>
            <a:endParaRPr lang="th-TH" dirty="0"/>
          </a:p>
          <a:p>
            <a:pPr>
              <a:defRPr/>
            </a:pPr>
            <a:endParaRPr lang="th-TH" dirty="0"/>
          </a:p>
          <a:p>
            <a:pPr>
              <a:defRPr/>
            </a:pPr>
            <a:endParaRPr lang="th-TH" dirty="0"/>
          </a:p>
          <a:p>
            <a:pPr>
              <a:defRPr/>
            </a:pPr>
            <a:endParaRPr lang="th-TH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altLang="ko-KR" dirty="0">
              <a:ea typeface="굴림" pitchFamily="50" charset="-127"/>
            </a:endParaRPr>
          </a:p>
        </p:txBody>
      </p:sp>
      <p:sp>
        <p:nvSpPr>
          <p:cNvPr id="46111" name="AutoShape 31"/>
          <p:cNvSpPr>
            <a:spLocks noChangeArrowheads="1"/>
          </p:cNvSpPr>
          <p:nvPr/>
        </p:nvSpPr>
        <p:spPr bwMode="gray">
          <a:xfrm>
            <a:off x="438150" y="1752600"/>
            <a:ext cx="17526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gamma/>
                  <a:shade val="60784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60784"/>
                  <a:invGamma/>
                </a:schemeClr>
              </a:gs>
            </a:gsLst>
            <a:lin ang="5400000" scaled="1"/>
          </a:gradFill>
          <a:ln w="25400" algn="ctr">
            <a:noFill/>
            <a:round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th-TH" altLang="ko-KR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pitchFamily="50" charset="-127"/>
                <a:cs typeface="Angsana New" pitchFamily="18" charset="-34"/>
              </a:rPr>
              <a:t>กรณีที่  </a:t>
            </a:r>
            <a:r>
              <a:rPr lang="en-US" altLang="ko-KR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pitchFamily="50" charset="-127"/>
                <a:cs typeface="Angsana New" pitchFamily="18" charset="-34"/>
              </a:rPr>
              <a:t>1</a:t>
            </a:r>
          </a:p>
        </p:txBody>
      </p:sp>
      <p:pic>
        <p:nvPicPr>
          <p:cNvPr id="10247" name="Picture 25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438150" y="16764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14" name="AutoShape 34"/>
          <p:cNvSpPr>
            <a:spLocks noChangeArrowheads="1"/>
          </p:cNvSpPr>
          <p:nvPr/>
        </p:nvSpPr>
        <p:spPr bwMode="gray">
          <a:xfrm>
            <a:off x="3402013" y="1981200"/>
            <a:ext cx="2362200" cy="434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540000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h-TH" sz="2400" b="1" dirty="0"/>
          </a:p>
          <a:p>
            <a:pPr>
              <a:defRPr/>
            </a:pPr>
            <a:endParaRPr lang="th-TH" sz="2400" b="1" dirty="0"/>
          </a:p>
          <a:p>
            <a:pPr algn="l">
              <a:defRPr/>
            </a:pPr>
            <a:endParaRPr lang="th-TH" sz="2400" b="1" dirty="0">
              <a:solidFill>
                <a:schemeClr val="tx2"/>
              </a:solidFill>
            </a:endParaRPr>
          </a:p>
          <a:p>
            <a:pPr algn="l">
              <a:defRPr/>
            </a:pPr>
            <a:r>
              <a:rPr lang="th-TH" sz="2400" b="1" dirty="0">
                <a:solidFill>
                  <a:schemeClr val="tx2"/>
                </a:solidFill>
              </a:rPr>
              <a:t>กิจการหรือนายจ้างเป็น</a:t>
            </a:r>
          </a:p>
          <a:p>
            <a:pPr algn="l">
              <a:defRPr/>
            </a:pPr>
            <a:r>
              <a:rPr lang="th-TH" sz="2400" b="1" dirty="0">
                <a:solidFill>
                  <a:schemeClr val="tx2"/>
                </a:solidFill>
              </a:rPr>
              <a:t>ผู้จ่ายภาษีให้ทั้งหมด</a:t>
            </a:r>
          </a:p>
          <a:p>
            <a:pPr algn="l">
              <a:defRPr/>
            </a:pPr>
            <a:endParaRPr lang="th-TH" sz="800" b="1" dirty="0">
              <a:solidFill>
                <a:schemeClr val="tx2"/>
              </a:solidFill>
            </a:endParaRPr>
          </a:p>
          <a:p>
            <a:pPr algn="l">
              <a:defRPr/>
            </a:pPr>
            <a:r>
              <a:rPr lang="th-TH" sz="2400" b="1" dirty="0"/>
              <a:t>กรณีนี้กิจการจะจ่าย</a:t>
            </a:r>
          </a:p>
          <a:p>
            <a:pPr algn="l">
              <a:defRPr/>
            </a:pPr>
            <a:r>
              <a:rPr lang="th-TH" sz="2400" b="1" dirty="0"/>
              <a:t>เงินเดือนให้ลูกจ้างเต็ม</a:t>
            </a:r>
          </a:p>
          <a:p>
            <a:pPr algn="l">
              <a:defRPr/>
            </a:pPr>
            <a:r>
              <a:rPr lang="th-TH" sz="2400" b="1" dirty="0"/>
              <a:t>จำนวนส่วนภาษีหัก ณ </a:t>
            </a:r>
          </a:p>
          <a:p>
            <a:pPr algn="l">
              <a:defRPr/>
            </a:pPr>
            <a:r>
              <a:rPr lang="th-TH" sz="2400" b="1" dirty="0"/>
              <a:t>ที่จ่ายนายจ้างจะเป็นผู้จ่าย</a:t>
            </a:r>
          </a:p>
          <a:p>
            <a:pPr algn="l">
              <a:defRPr/>
            </a:pPr>
            <a:r>
              <a:rPr lang="th-TH" sz="2400" b="1" dirty="0"/>
              <a:t>ให้บันทึกบัญชีภาษีเงินได้</a:t>
            </a:r>
          </a:p>
          <a:p>
            <a:pPr algn="l">
              <a:defRPr/>
            </a:pPr>
            <a:r>
              <a:rPr lang="th-TH" sz="2400" b="1" dirty="0"/>
              <a:t>เป็นค่าใช้จ่ายของกิจการ</a:t>
            </a:r>
            <a:endParaRPr lang="en-US" sz="2400" b="1" dirty="0"/>
          </a:p>
          <a:p>
            <a:pPr>
              <a:defRPr/>
            </a:pPr>
            <a:endParaRPr lang="th-TH" sz="2400" b="1" dirty="0"/>
          </a:p>
          <a:p>
            <a:pPr>
              <a:defRPr/>
            </a:pPr>
            <a:endParaRPr lang="th-TH" sz="2400" b="1" dirty="0"/>
          </a:p>
          <a:p>
            <a:pPr>
              <a:defRPr/>
            </a:pPr>
            <a:endParaRPr lang="th-TH" sz="2400" b="1" dirty="0"/>
          </a:p>
          <a:p>
            <a:pPr>
              <a:defRPr/>
            </a:pPr>
            <a:endParaRPr lang="en-US" sz="2400" b="1" dirty="0"/>
          </a:p>
        </p:txBody>
      </p:sp>
      <p:sp>
        <p:nvSpPr>
          <p:cNvPr id="46115" name="AutoShape 35"/>
          <p:cNvSpPr>
            <a:spLocks noChangeArrowheads="1"/>
          </p:cNvSpPr>
          <p:nvPr/>
        </p:nvSpPr>
        <p:spPr bwMode="gray">
          <a:xfrm>
            <a:off x="3371850" y="1752600"/>
            <a:ext cx="17526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gamma/>
                  <a:shade val="60784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60784"/>
                  <a:invGamma/>
                </a:schemeClr>
              </a:gs>
            </a:gsLst>
            <a:lin ang="5400000" scaled="1"/>
          </a:gradFill>
          <a:ln w="25400" algn="ctr">
            <a:noFill/>
            <a:round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th-TH" altLang="ko-KR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pitchFamily="50" charset="-127"/>
                <a:cs typeface="Angsana New" pitchFamily="18" charset="-34"/>
              </a:rPr>
              <a:t>กรณีที่  </a:t>
            </a:r>
            <a:r>
              <a:rPr lang="en-US" altLang="ko-KR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pitchFamily="50" charset="-127"/>
                <a:cs typeface="Angsana New" pitchFamily="18" charset="-34"/>
              </a:rPr>
              <a:t>2</a:t>
            </a:r>
          </a:p>
        </p:txBody>
      </p:sp>
      <p:pic>
        <p:nvPicPr>
          <p:cNvPr id="10250" name="Picture 36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3371850" y="16764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18" name="AutoShape 38"/>
          <p:cNvSpPr>
            <a:spLocks noChangeArrowheads="1"/>
          </p:cNvSpPr>
          <p:nvPr/>
        </p:nvSpPr>
        <p:spPr bwMode="gray">
          <a:xfrm>
            <a:off x="6335713" y="1989138"/>
            <a:ext cx="2362200" cy="434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  <a:alpha val="0"/>
                </a:schemeClr>
              </a:gs>
            </a:gsLst>
            <a:lin ang="5400000" scaled="1"/>
          </a:gradFill>
          <a:ln w="2540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th-TH" sz="2400" b="1" dirty="0">
              <a:solidFill>
                <a:schemeClr val="tx2"/>
              </a:solidFill>
            </a:endParaRPr>
          </a:p>
          <a:p>
            <a:pPr algn="l">
              <a:defRPr/>
            </a:pPr>
            <a:endParaRPr lang="th-TH" sz="2400" b="1" dirty="0">
              <a:solidFill>
                <a:schemeClr val="tx2"/>
              </a:solidFill>
            </a:endParaRPr>
          </a:p>
          <a:p>
            <a:pPr algn="l">
              <a:defRPr/>
            </a:pPr>
            <a:endParaRPr lang="th-TH" sz="2400" b="1" dirty="0">
              <a:solidFill>
                <a:schemeClr val="tx2"/>
              </a:solidFill>
            </a:endParaRPr>
          </a:p>
          <a:p>
            <a:pPr algn="l">
              <a:defRPr/>
            </a:pPr>
            <a:endParaRPr lang="th-TH" sz="2400" b="1" dirty="0">
              <a:solidFill>
                <a:schemeClr val="tx2"/>
              </a:solidFill>
            </a:endParaRPr>
          </a:p>
          <a:p>
            <a:pPr algn="l">
              <a:defRPr/>
            </a:pPr>
            <a:r>
              <a:rPr lang="th-TH" sz="2400" b="1" dirty="0">
                <a:solidFill>
                  <a:schemeClr val="tx2"/>
                </a:solidFill>
              </a:rPr>
              <a:t>กิจการหรือนายจ้างเป็น</a:t>
            </a:r>
          </a:p>
          <a:p>
            <a:pPr algn="l">
              <a:defRPr/>
            </a:pPr>
            <a:r>
              <a:rPr lang="th-TH" sz="2400" b="1" dirty="0">
                <a:solidFill>
                  <a:schemeClr val="tx2"/>
                </a:solidFill>
              </a:rPr>
              <a:t>ผู้จ่ายภาษีให้บางส่วน</a:t>
            </a:r>
          </a:p>
          <a:p>
            <a:pPr algn="l">
              <a:defRPr/>
            </a:pPr>
            <a:endParaRPr lang="th-TH" sz="800" b="1" dirty="0">
              <a:solidFill>
                <a:schemeClr val="tx2"/>
              </a:solidFill>
            </a:endParaRP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กรณีนี้เงินภาษีเงินได้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บุคคลธรรมดาที่ลูกจ้าง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ต้องจ่ายนายจ้างจะออกให้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บางส่วนและหักจากเงิน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เดือนลูกจ้างบางส่วน 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การบันทึกบัญชีใช้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หลักเกณฑ์ตามข้อ 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1  และข้อ 2 </a:t>
            </a:r>
            <a:endParaRPr lang="th-TH" sz="2400" b="1" dirty="0">
              <a:solidFill>
                <a:schemeClr val="tx2"/>
              </a:solidFill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endParaRPr lang="th-TH" sz="2400" b="1" dirty="0">
              <a:solidFill>
                <a:schemeClr val="tx2"/>
              </a:solidFill>
            </a:endParaRPr>
          </a:p>
          <a:p>
            <a:pPr algn="l">
              <a:defRPr/>
            </a:pPr>
            <a:endParaRPr lang="th-TH" sz="2400" b="1" dirty="0">
              <a:solidFill>
                <a:schemeClr val="tx2"/>
              </a:solidFill>
            </a:endParaRPr>
          </a:p>
          <a:p>
            <a:pPr algn="l">
              <a:defRPr/>
            </a:pPr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46119" name="AutoShape 39"/>
          <p:cNvSpPr>
            <a:spLocks noChangeArrowheads="1"/>
          </p:cNvSpPr>
          <p:nvPr/>
        </p:nvSpPr>
        <p:spPr bwMode="gray">
          <a:xfrm>
            <a:off x="6305550" y="1752600"/>
            <a:ext cx="17526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gamma/>
                  <a:shade val="60784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60784"/>
                  <a:invGamma/>
                </a:schemeClr>
              </a:gs>
            </a:gsLst>
            <a:lin ang="5400000" scaled="1"/>
          </a:gradFill>
          <a:ln w="25400" algn="ctr">
            <a:noFill/>
            <a:round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th-TH" altLang="ko-KR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pitchFamily="50" charset="-127"/>
                <a:cs typeface="Angsana New" pitchFamily="18" charset="-34"/>
              </a:rPr>
              <a:t>กรณีที่  </a:t>
            </a:r>
            <a:r>
              <a:rPr lang="en-US" altLang="ko-KR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pitchFamily="50" charset="-127"/>
                <a:cs typeface="Angsana New" pitchFamily="18" charset="-34"/>
              </a:rPr>
              <a:t>3</a:t>
            </a:r>
          </a:p>
        </p:txBody>
      </p:sp>
      <p:pic>
        <p:nvPicPr>
          <p:cNvPr id="10253" name="Picture 40" descr="lea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2700000">
            <a:off x="6305550" y="1676400"/>
            <a:ext cx="1873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altLang="ko-KR" dirty="0" smtClean="0">
                <a:latin typeface="Angsana New" pitchFamily="18" charset="-34"/>
                <a:cs typeface="Angsana New" pitchFamily="18" charset="-34"/>
              </a:rPr>
              <a:t>กรณีที่ </a:t>
            </a:r>
            <a:r>
              <a:rPr lang="en-US" altLang="ko-KR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altLang="ko-KR" dirty="0" smtClean="0">
                <a:latin typeface="Angsana New" pitchFamily="18" charset="-34"/>
                <a:cs typeface="Angsana New" pitchFamily="18" charset="-34"/>
              </a:rPr>
              <a:t>พนักงานหรือลูกจ้างต้องจ่ายค่าภาษีเองทั้งหมด</a:t>
            </a:r>
            <a:endParaRPr lang="en-US" altLang="ko-KR" dirty="0" smtClean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1267" name="Picture 13" descr="leave"/>
          <p:cNvPicPr>
            <a:picLocks noChangeAspect="1" noChangeArrowheads="1"/>
          </p:cNvPicPr>
          <p:nvPr>
            <p:ph idx="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19237344">
            <a:off x="8377238" y="744538"/>
            <a:ext cx="403225" cy="6111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15" descr="leave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924800" y="304800"/>
            <a:ext cx="6127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16" descr="leave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343188">
            <a:off x="147638" y="1506538"/>
            <a:ext cx="4032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57200" y="1828800"/>
          <a:ext cx="8382000" cy="4389439"/>
        </p:xfrm>
        <a:graphic>
          <a:graphicData uri="http://schemas.openxmlformats.org/drawingml/2006/table">
            <a:tbl>
              <a:tblPr/>
              <a:tblGrid>
                <a:gridCol w="752918"/>
                <a:gridCol w="532062"/>
                <a:gridCol w="3439420"/>
                <a:gridCol w="609600"/>
                <a:gridCol w="990600"/>
                <a:gridCol w="533399"/>
                <a:gridCol w="990601"/>
                <a:gridCol w="533400"/>
              </a:tblGrid>
              <a:tr h="365787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400" b="1" dirty="0">
                          <a:latin typeface="Angsana New"/>
                          <a:ea typeface="Times New Roman"/>
                          <a:cs typeface="Angsana New"/>
                        </a:rPr>
                        <a:t>พ</a:t>
                      </a:r>
                      <a:r>
                        <a:rPr lang="en-US" sz="24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2400" b="1" dirty="0">
                          <a:latin typeface="Angsana New"/>
                          <a:ea typeface="Times New Roman"/>
                          <a:cs typeface="Angsana New"/>
                        </a:rPr>
                        <a:t>ศ</a:t>
                      </a:r>
                      <a:r>
                        <a:rPr lang="en-US" sz="2400" b="1" dirty="0">
                          <a:latin typeface="Angsana New"/>
                          <a:ea typeface="Times New Roman"/>
                          <a:cs typeface="Angsana New"/>
                        </a:rPr>
                        <a:t>. 25X4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1100" b="1" dirty="0" smtClean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dirty="0" smtClean="0">
                          <a:latin typeface="Angsana New"/>
                          <a:ea typeface="Times New Roman"/>
                          <a:cs typeface="Angsana New"/>
                        </a:rPr>
                        <a:t>รายการ</a:t>
                      </a: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เลขที่บัญชี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เดบิต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เครดิต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5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เดือน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366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400" b="1" dirty="0">
                          <a:latin typeface="Angsana New"/>
                          <a:ea typeface="Times New Roman"/>
                          <a:cs typeface="Angsana New"/>
                        </a:rPr>
                        <a:t>วันที่</a:t>
                      </a: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287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 สต</a:t>
                      </a:r>
                      <a:r>
                        <a:rPr lang="en-US" sz="2400" b="1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บาท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287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2400" b="1" dirty="0">
                          <a:latin typeface="Angsana New"/>
                          <a:ea typeface="Times New Roman"/>
                          <a:cs typeface="Angsana New"/>
                        </a:rPr>
                        <a:t> สต</a:t>
                      </a:r>
                      <a:r>
                        <a:rPr lang="en-US" sz="2400" b="1" dirty="0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3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มี</a:t>
                      </a:r>
                      <a:r>
                        <a:rPr lang="en-US" sz="2400" b="1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ค</a:t>
                      </a:r>
                      <a:r>
                        <a:rPr lang="en-US" sz="2400" b="1">
                          <a:latin typeface="Angsana New"/>
                          <a:ea typeface="Times New Roman"/>
                          <a:cs typeface="Angsana New"/>
                        </a:rPr>
                        <a:t>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en-US" sz="2400" b="1">
                          <a:latin typeface="Angsana New"/>
                          <a:ea typeface="Times New Roman"/>
                          <a:cs typeface="Angsana New"/>
                        </a:rPr>
                        <a:t>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smtClean="0">
                          <a:latin typeface="Angsana New"/>
                          <a:ea typeface="Times New Roman"/>
                          <a:cs typeface="Angsana New"/>
                        </a:rPr>
                        <a:t>เงินเดือน</a:t>
                      </a:r>
                      <a:endParaRPr lang="en-US" sz="2400" b="1" smtClean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smtClean="0">
                          <a:latin typeface="Angsana New"/>
                          <a:ea typeface="Times New Roman"/>
                          <a:cs typeface="Angsana New"/>
                        </a:rPr>
                        <a:t>              เงินสดหรือเงินฝากธนาคาร</a:t>
                      </a:r>
                      <a:endParaRPr lang="en-US" sz="2400" b="1" smtClean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smtClean="0">
                          <a:latin typeface="Angsana New"/>
                          <a:ea typeface="Times New Roman"/>
                          <a:cs typeface="Angsana New"/>
                        </a:rPr>
                        <a:t>จ่ายเงินเดือนพนักงาน</a:t>
                      </a: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7,200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dirty="0">
                          <a:latin typeface="Angsana New"/>
                          <a:ea typeface="Times New Roman"/>
                          <a:cs typeface="Angsana New"/>
                        </a:rPr>
                        <a:t>7,200</a:t>
                      </a: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631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31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smtClean="0">
                          <a:latin typeface="Angsana New"/>
                          <a:ea typeface="Times New Roman"/>
                          <a:cs typeface="Angsana New"/>
                        </a:rPr>
                        <a:t>เงินเดือน</a:t>
                      </a:r>
                      <a:endParaRPr lang="en-US" sz="2400" b="1" smtClean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smtClean="0">
                          <a:latin typeface="Angsana New"/>
                          <a:ea typeface="Times New Roman"/>
                          <a:cs typeface="Angsana New"/>
                        </a:rPr>
                        <a:t>             ภาษีเงินได้ค้างจ่าย</a:t>
                      </a:r>
                      <a:endParaRPr lang="en-US" sz="2400" b="1" smtClean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smtClean="0">
                          <a:latin typeface="Angsana New"/>
                          <a:ea typeface="Times New Roman"/>
                          <a:cs typeface="Angsana New"/>
                        </a:rPr>
                        <a:t>จ่ายเงินเดือนและบันทึกการหักภาษี ณ              ที่จ่าย 10% ของเงินเดือน</a:t>
                      </a: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dirty="0">
                          <a:latin typeface="Angsana New"/>
                          <a:ea typeface="Times New Roman"/>
                          <a:cs typeface="Angsana New"/>
                        </a:rPr>
                        <a:t>800</a:t>
                      </a: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800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3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เม.ย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7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dirty="0" smtClean="0">
                          <a:latin typeface="Angsana New"/>
                          <a:ea typeface="Times New Roman"/>
                          <a:cs typeface="Angsana New"/>
                        </a:rPr>
                        <a:t>ภาษีเงินได้ค้างจ่าย</a:t>
                      </a:r>
                      <a:endParaRPr lang="en-US" sz="2400" b="1" dirty="0" smtClean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dirty="0" smtClean="0">
                          <a:latin typeface="Angsana New"/>
                          <a:ea typeface="Times New Roman"/>
                          <a:cs typeface="Angsana New"/>
                        </a:rPr>
                        <a:t>             เงินสดหรือธนาคาร</a:t>
                      </a:r>
                      <a:endParaRPr lang="en-US" sz="2400" b="1" dirty="0" smtClean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dirty="0" smtClean="0">
                          <a:latin typeface="Angsana New"/>
                          <a:ea typeface="Times New Roman"/>
                          <a:cs typeface="Angsana New"/>
                        </a:rPr>
                        <a:t>นำเงินภาษีหัก ณ ที่จ่ายส่งกรมสรรพากร</a:t>
                      </a: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dirty="0">
                          <a:latin typeface="Angsana New"/>
                          <a:ea typeface="Times New Roman"/>
                          <a:cs typeface="Angsana New"/>
                        </a:rPr>
                        <a:t>800</a:t>
                      </a: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400" b="1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dirty="0">
                          <a:latin typeface="Angsana New"/>
                          <a:ea typeface="Times New Roman"/>
                          <a:cs typeface="Angsana New"/>
                        </a:rPr>
                        <a:t>800</a:t>
                      </a: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628650" algn="l"/>
                        </a:tabLst>
                      </a:pPr>
                      <a:r>
                        <a:rPr lang="th-TH" sz="2400" b="1" dirty="0">
                          <a:latin typeface="Angsana New"/>
                          <a:ea typeface="Times New Roman"/>
                          <a:cs typeface="Angsana New"/>
                        </a:rPr>
                        <a:t>-</a:t>
                      </a:r>
                      <a:endParaRPr lang="en-US" sz="2400" b="1" dirty="0">
                        <a:latin typeface="Angsana New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320" name="TextBox 10"/>
          <p:cNvSpPr txBox="1">
            <a:spLocks noChangeArrowheads="1"/>
          </p:cNvSpPr>
          <p:nvPr/>
        </p:nvSpPr>
        <p:spPr bwMode="auto">
          <a:xfrm>
            <a:off x="2590800" y="1371600"/>
            <a:ext cx="5638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l"/>
            <a:r>
              <a:rPr lang="th-TH" sz="2400" b="1">
                <a:latin typeface="Angsana New" pitchFamily="18" charset="-34"/>
                <a:cs typeface="Angsana New" pitchFamily="18" charset="-34"/>
              </a:rPr>
              <a:t>สมุดรายวันทั่วไป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                                           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หน้า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9_neo_spring_up">
  <a:themeElements>
    <a:clrScheme name="sinbin 3">
      <a:dk1>
        <a:srgbClr val="000000"/>
      </a:dk1>
      <a:lt1>
        <a:srgbClr val="FFFFFF"/>
      </a:lt1>
      <a:dk2>
        <a:srgbClr val="FFFFFF"/>
      </a:dk2>
      <a:lt2>
        <a:srgbClr val="777777"/>
      </a:lt2>
      <a:accent1>
        <a:srgbClr val="99CC00"/>
      </a:accent1>
      <a:accent2>
        <a:srgbClr val="008000"/>
      </a:accent2>
      <a:accent3>
        <a:srgbClr val="FFFFFF"/>
      </a:accent3>
      <a:accent4>
        <a:srgbClr val="000000"/>
      </a:accent4>
      <a:accent5>
        <a:srgbClr val="CAE2AA"/>
      </a:accent5>
      <a:accent6>
        <a:srgbClr val="007300"/>
      </a:accent6>
      <a:hlink>
        <a:srgbClr val="99CC00"/>
      </a:hlink>
      <a:folHlink>
        <a:srgbClr val="008000"/>
      </a:folHlink>
    </a:clrScheme>
    <a:fontScheme name="sinbin">
      <a:majorFont>
        <a:latin typeface="Verdana"/>
        <a:ea typeface="HY견고딕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>
                <a:gamma/>
                <a:shade val="60784"/>
                <a:invGamma/>
              </a:schemeClr>
            </a:gs>
            <a:gs pos="50000">
              <a:schemeClr val="accent1"/>
            </a:gs>
            <a:gs pos="100000">
              <a:schemeClr val="accent1">
                <a:gamma/>
                <a:shade val="60784"/>
                <a:invGamma/>
              </a:schemeClr>
            </a:gs>
          </a:gsLst>
          <a:lin ang="5400000" scaled="1"/>
        </a:gradFill>
        <a:ln w="2540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>
                <a:gamma/>
                <a:shade val="60784"/>
                <a:invGamma/>
              </a:schemeClr>
            </a:gs>
            <a:gs pos="50000">
              <a:schemeClr val="accent1"/>
            </a:gs>
            <a:gs pos="100000">
              <a:schemeClr val="accent1">
                <a:gamma/>
                <a:shade val="60784"/>
                <a:invGamma/>
              </a:schemeClr>
            </a:gs>
          </a:gsLst>
          <a:lin ang="5400000" scaled="1"/>
        </a:gradFill>
        <a:ln w="2540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inbin 1">
        <a:dk1>
          <a:srgbClr val="000000"/>
        </a:dk1>
        <a:lt1>
          <a:srgbClr val="FFFFFF"/>
        </a:lt1>
        <a:dk2>
          <a:srgbClr val="FFFFFF"/>
        </a:dk2>
        <a:lt2>
          <a:srgbClr val="777777"/>
        </a:lt2>
        <a:accent1>
          <a:srgbClr val="CCCC00"/>
        </a:accent1>
        <a:accent2>
          <a:srgbClr val="666633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5C2D"/>
        </a:accent6>
        <a:hlink>
          <a:srgbClr val="CCCC00"/>
        </a:hlink>
        <a:folHlink>
          <a:srgbClr val="0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bin 2">
        <a:dk1>
          <a:srgbClr val="000000"/>
        </a:dk1>
        <a:lt1>
          <a:srgbClr val="FFFFFF"/>
        </a:lt1>
        <a:dk2>
          <a:srgbClr val="FFFFFF"/>
        </a:dk2>
        <a:lt2>
          <a:srgbClr val="777777"/>
        </a:lt2>
        <a:accent1>
          <a:srgbClr val="FFCC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8A5C2D"/>
        </a:accent6>
        <a:hlink>
          <a:srgbClr val="FFCC00"/>
        </a:hlink>
        <a:folHlink>
          <a:srgbClr val="0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bin 3">
        <a:dk1>
          <a:srgbClr val="000000"/>
        </a:dk1>
        <a:lt1>
          <a:srgbClr val="FFFFFF"/>
        </a:lt1>
        <a:dk2>
          <a:srgbClr val="FFFFFF"/>
        </a:dk2>
        <a:lt2>
          <a:srgbClr val="777777"/>
        </a:lt2>
        <a:accent1>
          <a:srgbClr val="99CC00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007300"/>
        </a:accent6>
        <a:hlink>
          <a:srgbClr val="99CC00"/>
        </a:hlink>
        <a:folHlink>
          <a:srgbClr val="0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09_neo_spring_up</Template>
  <TotalTime>169</TotalTime>
  <Words>1894</Words>
  <Application>Microsoft Office PowerPoint</Application>
  <PresentationFormat>On-screen Show (4:3)</PresentationFormat>
  <Paragraphs>750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Verdana</vt:lpstr>
      <vt:lpstr>Arial</vt:lpstr>
      <vt:lpstr>HY견고딕</vt:lpstr>
      <vt:lpstr>Wingdings</vt:lpstr>
      <vt:lpstr>Calibri</vt:lpstr>
      <vt:lpstr>Angsana New</vt:lpstr>
      <vt:lpstr>Gulim</vt:lpstr>
      <vt:lpstr>Times New Roman</vt:lpstr>
      <vt:lpstr>Wingdings 2</vt:lpstr>
      <vt:lpstr>09_neo_spring_up</vt:lpstr>
      <vt:lpstr>หน่วยที่  9  สมุดเงินสด</vt:lpstr>
      <vt:lpstr>สาระการเรียนรู้</vt:lpstr>
      <vt:lpstr>ความหมายของสมุดเงินสด</vt:lpstr>
      <vt:lpstr>รูปแบบของสมุดเงินสด</vt:lpstr>
      <vt:lpstr>สมุดเงินสด (Cash Book)</vt:lpstr>
      <vt:lpstr>รูปแบบของสมุดเงินสด</vt:lpstr>
      <vt:lpstr>สมุดเงินสด 2 ช่อง  (Two  Columns  Cash Book)</vt:lpstr>
      <vt:lpstr>การหักภาษี ณ ที่จ่าย</vt:lpstr>
      <vt:lpstr>กรณีที่ 1 พนักงานหรือลูกจ้างต้องจ่ายค่าภาษีเองทั้งหมด</vt:lpstr>
      <vt:lpstr>กรณีที่ 2 กิจการหรือนายจ้างเป็นผู้จ่ายภาษีให้เองทั้งหมด</vt:lpstr>
      <vt:lpstr>กรณีที่ 3 กิจการหรือนายจ้างเป็นผู้จ่ายภาษีให้บางส่วน</vt:lpstr>
      <vt:lpstr>การบันทึกรายการรับและจ่ายเงินในสมุดเงินสด </vt:lpstr>
      <vt:lpstr>การบันทึกรายการรับและจ่ายเงินในสมุดเงินสด </vt:lpstr>
      <vt:lpstr>การจัดทำงบประมาณส่วนบุคคล</vt:lpstr>
      <vt:lpstr>การทำบัญชีรายรับรายจ่ายครัวเรือนตามหลักปรัชญาเศรษฐกิจพอเพียง</vt:lpstr>
      <vt:lpstr>ความสำคัญของการทำบัญชีรายรับรายจ่ายครัวเรือน</vt:lpstr>
      <vt:lpstr>บัญชีรายรับ รายจ่ายครัวเรือน</vt:lpstr>
      <vt:lpstr>บัญชีรายรับ รายจ่ายครัวเรือน</vt:lpstr>
      <vt:lpstr>บัญชีรายรับ รายจ่ายครัวเรือน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 9  งบการเงิน</dc:title>
  <dc:creator>nattaya</dc:creator>
  <cp:lastModifiedBy>COMPUTER</cp:lastModifiedBy>
  <cp:revision>35</cp:revision>
  <dcterms:created xsi:type="dcterms:W3CDTF">2012-01-16T10:13:02Z</dcterms:created>
  <dcterms:modified xsi:type="dcterms:W3CDTF">2013-06-04T04:26:11Z</dcterms:modified>
</cp:coreProperties>
</file>