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5" r:id="rId3"/>
    <p:sldId id="27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73" r:id="rId19"/>
    <p:sldId id="274" r:id="rId20"/>
    <p:sldId id="270" r:id="rId21"/>
    <p:sldId id="271" r:id="rId2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2EEA0C6-B9D4-4F29-BE9C-A51A67F13A9F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h-TH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9D6D6BD-18E8-4F15-97F8-AC5AF01A1117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868" y="271462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th-TH" sz="88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บทที่  4</a:t>
            </a:r>
            <a:endParaRPr lang="th-TH" sz="8800" b="1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976" y="4714884"/>
            <a:ext cx="8286808" cy="1143008"/>
          </a:xfrm>
        </p:spPr>
        <p:txBody>
          <a:bodyPr/>
          <a:lstStyle/>
          <a:p>
            <a:pPr algn="ctr"/>
            <a:r>
              <a:rPr lang="th-TH" sz="7200" b="1" dirty="0" smtClean="0">
                <a:latin typeface="Angsana New" pitchFamily="18" charset="-34"/>
                <a:cs typeface="Angsana New" pitchFamily="18" charset="-34"/>
              </a:rPr>
              <a:t>การจัดการธุรกิจการท่องเที่ยว</a:t>
            </a:r>
            <a:endParaRPr lang="en-US" sz="72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th-TH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8482042" cy="6000768"/>
          </a:xfrm>
        </p:spPr>
        <p:txBody>
          <a:bodyPr>
            <a:normAutofit fontScale="47500" lnSpcReduction="20000"/>
          </a:bodyPr>
          <a:lstStyle/>
          <a:p>
            <a:r>
              <a:rPr lang="th-TH" sz="6400" dirty="0" smtClean="0">
                <a:latin typeface="Angsana New" pitchFamily="18" charset="-34"/>
                <a:cs typeface="Angsana New" pitchFamily="18" charset="-34"/>
              </a:rPr>
              <a:t>	</a:t>
            </a:r>
            <a:endParaRPr lang="en-US" sz="64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7600" b="1" dirty="0" smtClean="0">
                <a:latin typeface="Angsana New" pitchFamily="18" charset="-34"/>
                <a:cs typeface="Angsana New" pitchFamily="18" charset="-34"/>
              </a:rPr>
              <a:t>1.   ชุมชนเป็นเจ้าของ</a:t>
            </a:r>
            <a:endParaRPr lang="en-US" sz="76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7600" b="1" dirty="0" smtClean="0">
                <a:latin typeface="Angsana New" pitchFamily="18" charset="-34"/>
                <a:cs typeface="Angsana New" pitchFamily="18" charset="-34"/>
              </a:rPr>
              <a:t>2.   ชาวบ้านเข้ามามีส่วนร่วมในการตัดสินใจและกำหนดทิศทาง</a:t>
            </a:r>
            <a:endParaRPr lang="en-US" sz="76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7600" b="1" dirty="0" smtClean="0">
                <a:latin typeface="Angsana New" pitchFamily="18" charset="-34"/>
                <a:cs typeface="Angsana New" pitchFamily="18" charset="-34"/>
              </a:rPr>
              <a:t>3.   ส่งเสริมความภาคภูมิใจในตนเอง</a:t>
            </a:r>
            <a:endParaRPr lang="en-US" sz="76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7600" b="1" dirty="0" smtClean="0">
                <a:latin typeface="Angsana New" pitchFamily="18" charset="-34"/>
                <a:cs typeface="Angsana New" pitchFamily="18" charset="-34"/>
              </a:rPr>
              <a:t>4.   ยกระดับคุณภาพชีวิต</a:t>
            </a:r>
            <a:endParaRPr lang="en-US" sz="76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7600" b="1" dirty="0" smtClean="0">
                <a:latin typeface="Angsana New" pitchFamily="18" charset="-34"/>
                <a:cs typeface="Angsana New" pitchFamily="18" charset="-34"/>
              </a:rPr>
              <a:t>5.   มีความยั่งยืนทางด้านสิ่งแวดล้อม</a:t>
            </a:r>
            <a:endParaRPr lang="en-US" sz="76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7600" b="1" dirty="0" smtClean="0">
                <a:latin typeface="Angsana New" pitchFamily="18" charset="-34"/>
                <a:cs typeface="Angsana New" pitchFamily="18" charset="-34"/>
              </a:rPr>
              <a:t>6.   คงเอกลักษณ์และวัฒนธรรมท้องถิ่น</a:t>
            </a:r>
            <a:endParaRPr lang="th-TH" sz="7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  <a:p>
            <a:r>
              <a:rPr lang="th-TH" sz="7600" b="1" dirty="0" smtClean="0">
                <a:latin typeface="Angsana New" pitchFamily="18" charset="-34"/>
                <a:cs typeface="Angsana New" pitchFamily="18" charset="-34"/>
              </a:rPr>
              <a:t>7.   ก่อให้เกิดการเรียนรู้ระหว่างคนต่างวัฒนธรรม</a:t>
            </a:r>
            <a:endParaRPr lang="en-US" sz="76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7600" b="1" dirty="0" smtClean="0">
                <a:latin typeface="Angsana New" pitchFamily="18" charset="-34"/>
                <a:cs typeface="Angsana New" pitchFamily="18" charset="-34"/>
              </a:rPr>
              <a:t>8.   เคารพในวัฒนธรรมที่แตกต่างและศักดิ์ศรีของความเป็นมนุษย์</a:t>
            </a:r>
            <a:endParaRPr lang="en-US" sz="76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7600" b="1" dirty="0" smtClean="0">
                <a:latin typeface="Angsana New" pitchFamily="18" charset="-34"/>
                <a:cs typeface="Angsana New" pitchFamily="18" charset="-34"/>
              </a:rPr>
              <a:t>9.   เกิดผลตอบแทนที่เป็นธรรมแก่คนทั้งถิ่น</a:t>
            </a:r>
            <a:endParaRPr lang="en-US" sz="76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7600" b="1" dirty="0" smtClean="0">
                <a:latin typeface="Angsana New" pitchFamily="18" charset="-34"/>
                <a:cs typeface="Angsana New" pitchFamily="18" charset="-34"/>
              </a:rPr>
              <a:t>10. มีการกระจายรายได้สู่สาธารณประโยชน์ของชุมชน</a:t>
            </a:r>
            <a:endParaRPr lang="en-US" sz="7600" b="1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b="1" dirty="0"/>
          </a:p>
        </p:txBody>
      </p:sp>
      <p:sp>
        <p:nvSpPr>
          <p:cNvPr id="5" name="Rectangle 4"/>
          <p:cNvSpPr/>
          <p:nvPr/>
        </p:nvSpPr>
        <p:spPr>
          <a:xfrm>
            <a:off x="0" y="214290"/>
            <a:ext cx="92869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6600" b="1" cap="all" dirty="0" smtClean="0">
                <a:ln w="9000" cmpd="sng">
                  <a:solidFill>
                    <a:srgbClr val="9AC86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9AC86C">
                        <a:shade val="20000"/>
                        <a:satMod val="245000"/>
                      </a:srgbClr>
                    </a:gs>
                    <a:gs pos="43000">
                      <a:srgbClr val="9AC86C">
                        <a:satMod val="255000"/>
                      </a:srgbClr>
                    </a:gs>
                    <a:gs pos="48000">
                      <a:srgbClr val="9AC86C">
                        <a:shade val="85000"/>
                        <a:satMod val="255000"/>
                      </a:srgbClr>
                    </a:gs>
                    <a:gs pos="100000">
                      <a:srgbClr val="9AC86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หลักการของการท่องเที่ยวโดยชุมชน</a:t>
            </a:r>
            <a:endParaRPr lang="th-TH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100" y="0"/>
            <a:ext cx="7910538" cy="1472184"/>
          </a:xfrm>
        </p:spPr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ความหมายการท่องเที่ยวโดยชุมชน</a:t>
            </a:r>
            <a:endParaRPr lang="th-TH" sz="5400" b="1" dirty="0">
              <a:solidFill>
                <a:schemeClr val="tx2">
                  <a:lumMod val="7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1850064"/>
            <a:ext cx="7624786" cy="3722076"/>
          </a:xfrm>
        </p:spPr>
        <p:txBody>
          <a:bodyPr>
            <a:noAutofit/>
          </a:bodyPr>
          <a:lstStyle/>
          <a:p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การท่องเที่ยวโดยชุมชน  มีพัฒนาการมาจากการท่องเที่ยวโดยการมีส่วนร่วมของประชาชนและการท่องเที่ยวที่ยั่งยืนโดยมีชุมชนเป็นฐาน  เป็นการท่องเที่ยวที่คำนึงถึงความยั่งยืนของสิ่งแวดล้อม สังคม และวัฒนธรรม  กำหนดทิศทางโดยชุมชน</a:t>
            </a:r>
            <a:endParaRPr lang="th-TH" sz="36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5852" y="1000108"/>
            <a:ext cx="7406640" cy="1472184"/>
          </a:xfrm>
        </p:spPr>
        <p:txBody>
          <a:bodyPr>
            <a:normAutofit fontScale="90000"/>
          </a:bodyPr>
          <a:lstStyle/>
          <a:p>
            <a:r>
              <a:rPr lang="th-TH" sz="6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องค์ประกอบของการจัดการท่องเที่ยวโดยชุมชน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4" name="Rectangle 3"/>
          <p:cNvSpPr/>
          <p:nvPr/>
        </p:nvSpPr>
        <p:spPr>
          <a:xfrm>
            <a:off x="1714480" y="1928802"/>
            <a:ext cx="2928958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ทรัพยากรธรรมชาติ</a:t>
            </a:r>
          </a:p>
          <a:p>
            <a:pPr lvl="0"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และวัฒนธรรม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14480" y="3571876"/>
            <a:ext cx="2928958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การจัดการ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57752" y="3571876"/>
            <a:ext cx="2928958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การเรียนรู้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57752" y="1928802"/>
            <a:ext cx="2928958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องค์กรชุมชน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76" y="214290"/>
            <a:ext cx="7406640" cy="1472184"/>
          </a:xfrm>
        </p:spPr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ความหมายการท่องเที่ยวเชิงนิเวศน์</a:t>
            </a:r>
            <a:endParaRPr lang="th-TH" sz="5400" b="1" dirty="0">
              <a:solidFill>
                <a:schemeClr val="tx2">
                  <a:lumMod val="7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1850064"/>
            <a:ext cx="7624786" cy="4507894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	การท่องเที่ยวเชิงนิเวศ หมายถึง  “การท่องเที่ยวอย่างมีความรับผิดชอบในแหล่งธรรมชาติที่มีเอกลักษณ์เฉพาะถิ่น  และแหล่งวัฒนธรรมที่เกี่ยวเนื่องกับระบบนิเวศมุ่งเน้นให้เกิดจิตสำนึกต่อการรักษาระบบนิเวศอย่างยั่งยืน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7710" y="500042"/>
            <a:ext cx="8196290" cy="1472184"/>
          </a:xfrm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องค์ประกอบของการจัดการท่องเที่ยวเชิงนิเวศ </a:t>
            </a:r>
            <a:endParaRPr lang="th-TH" sz="5400" dirty="0">
              <a:solidFill>
                <a:schemeClr val="tx2">
                  <a:lumMod val="7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Oval 3"/>
          <p:cNvSpPr/>
          <p:nvPr/>
        </p:nvSpPr>
        <p:spPr>
          <a:xfrm>
            <a:off x="1571604" y="2500306"/>
            <a:ext cx="2000264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ด้านพื้นที่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Oval 4"/>
          <p:cNvSpPr/>
          <p:nvPr/>
        </p:nvSpPr>
        <p:spPr>
          <a:xfrm>
            <a:off x="5572132" y="2000240"/>
            <a:ext cx="2286016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ด้านการจัดการ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Oval 5"/>
          <p:cNvSpPr/>
          <p:nvPr/>
        </p:nvSpPr>
        <p:spPr>
          <a:xfrm>
            <a:off x="5500694" y="4643446"/>
            <a:ext cx="2000264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ด้านการมีส่วนร่วม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Oval 6"/>
          <p:cNvSpPr/>
          <p:nvPr/>
        </p:nvSpPr>
        <p:spPr>
          <a:xfrm>
            <a:off x="3357554" y="3071810"/>
            <a:ext cx="2857520" cy="21431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ด้านกิจกรรมและกระบวนการ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5720" y="285728"/>
            <a:ext cx="8553480" cy="6357982"/>
          </a:xfrm>
        </p:spPr>
        <p:txBody>
          <a:bodyPr>
            <a:normAutofit/>
          </a:bodyPr>
          <a:lstStyle/>
          <a:p>
            <a:pPr algn="ctr"/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ความแตกต่าง</a:t>
            </a:r>
            <a:endParaRPr lang="th-TH" sz="4800" b="1" dirty="0"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85852" y="1214422"/>
          <a:ext cx="7643866" cy="5456677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3821933"/>
                <a:gridCol w="3821933"/>
              </a:tblGrid>
              <a:tr h="746116">
                <a:tc>
                  <a:txBody>
                    <a:bodyPr/>
                    <a:lstStyle/>
                    <a:p>
                      <a:pPr algn="ctr"/>
                      <a:r>
                        <a:rPr kumimoji="0" lang="th-TH" sz="28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การท่องเที่ยวเชิงนิเวศ</a:t>
                      </a:r>
                      <a:endParaRPr lang="th-TH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h-TH" sz="28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การท่องเที่ยวโดยชุมชน</a:t>
                      </a:r>
                      <a:endParaRPr lang="th-TH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9493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1.  วัตถุประสงค์การท่องเที่ยว</a:t>
                      </a:r>
                      <a:endParaRPr lang="en-US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รับผิดชอบต่อแหล่งธรรมชาติ  เอกลักษณ์และวัฒนธรรมท้องถิ่น</a:t>
                      </a:r>
                      <a:endParaRPr lang="en-US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kumimoji="0" lang="th-TH" sz="2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รับผิดชอบต่อสิ่งแวดล้อม  ทรัพยากรธรรมชาติ  สังคมวัฒนธรรม และตอบสนองความต้องการของชุมชน</a:t>
                      </a:r>
                      <a:endParaRPr lang="th-TH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949329">
                <a:tc>
                  <a:txBody>
                    <a:bodyPr/>
                    <a:lstStyle/>
                    <a:p>
                      <a:r>
                        <a:rPr kumimoji="0" lang="th-TH" sz="2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2.  ความเป็นเจ้าของ</a:t>
                      </a:r>
                      <a:endParaRPr kumimoji="0" lang="en-US" sz="28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  <a:p>
                      <a:r>
                        <a:rPr kumimoji="0" lang="th-TH" sz="2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ไม่ได้กำหนดว่าใครเป็นเจ้าของ</a:t>
                      </a:r>
                      <a:endParaRPr lang="th-TH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2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ชุมชนเป็นเจ้าของ</a:t>
                      </a:r>
                      <a:endParaRPr lang="th-TH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9493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3.  การจัดการท่องเที่ยว</a:t>
                      </a:r>
                      <a:endParaRPr lang="en-US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ไม่ได้กำหนดว่าเป็นใครเป็นผู้จัดการ</a:t>
                      </a:r>
                      <a:endParaRPr lang="en-US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kumimoji="0" lang="th-TH" sz="2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ชุมชนเป็นผู้จัดการ</a:t>
                      </a:r>
                      <a:endParaRPr lang="th-TH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9493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4.  การเชื่อมโยงของการท่องเที่ยว</a:t>
                      </a:r>
                      <a:endParaRPr lang="en-US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เน้นหนักการท่องเที่ยวกับสิ่งแวดล้อม</a:t>
                      </a:r>
                      <a:endParaRPr lang="en-US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kumimoji="0" lang="th-TH" sz="2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เน้นหนักการพัฒนาแบบองค์รวม</a:t>
                      </a:r>
                      <a:endParaRPr lang="th-TH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h-TH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การจัดทำโปรแกรมการท่องเที่ยว</a:t>
            </a:r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Program Design</a:t>
            </a:r>
            <a:r>
              <a:rPr lang="th-TH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)</a:t>
            </a:r>
            <a:endParaRPr lang="en-US" sz="5400" dirty="0">
              <a:solidFill>
                <a:schemeClr val="tx2">
                  <a:lumMod val="7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793646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	หัวใจสำคัญของโปรแกรมการท่องเที่ยวที่ดี คือ การสร้างความสัมพันธ์ระหว่างนักท่องเที่ยวกับเจ้าของบ้านให้เกิดการเรียนรู้และเกิดความประทับใจ</a:t>
            </a:r>
            <a:endParaRPr lang="th-TH" sz="44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28" y="1071546"/>
            <a:ext cx="7406640" cy="1472184"/>
          </a:xfrm>
        </p:spPr>
        <p:txBody>
          <a:bodyPr>
            <a:normAutofit fontScale="90000"/>
          </a:bodyPr>
          <a:lstStyle/>
          <a:p>
            <a:r>
              <a:rPr lang="th-TH" sz="6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หลักการของการของการออกแบบโปรแกรมการท่องเที่ยว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4" name="10-Point Star 3"/>
          <p:cNvSpPr/>
          <p:nvPr/>
        </p:nvSpPr>
        <p:spPr>
          <a:xfrm>
            <a:off x="428596" y="1928802"/>
            <a:ext cx="1785950" cy="1714512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สนุก</a:t>
            </a:r>
            <a:endParaRPr lang="th-TH" sz="3200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10-Point Star 4"/>
          <p:cNvSpPr/>
          <p:nvPr/>
        </p:nvSpPr>
        <p:spPr>
          <a:xfrm>
            <a:off x="357158" y="4000504"/>
            <a:ext cx="3500462" cy="2714644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เกิดความเข้าใจในท้องถิ่น ธรรมชาติ และวัฒนธรรมในท้องถิ่นมากขึ้น</a:t>
            </a:r>
            <a:endParaRPr lang="en-US" sz="3200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10-Point Star 5"/>
          <p:cNvSpPr/>
          <p:nvPr/>
        </p:nvSpPr>
        <p:spPr>
          <a:xfrm>
            <a:off x="2928926" y="1785926"/>
            <a:ext cx="3714776" cy="3000396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สร้างความรู้  ความเข้าใจต่อตนเอง  พื้นที่  คนท้องถิ่น  และประวัติศาสตร์</a:t>
            </a:r>
            <a:endParaRPr lang="th-TH" sz="3200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10-Point Star 6"/>
          <p:cNvSpPr/>
          <p:nvPr/>
        </p:nvSpPr>
        <p:spPr>
          <a:xfrm>
            <a:off x="5429256" y="4572008"/>
            <a:ext cx="2214578" cy="1857388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มีการจัดการที่ดี</a:t>
            </a:r>
            <a:endParaRPr lang="th-TH" sz="3200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10-Point Star 7"/>
          <p:cNvSpPr/>
          <p:nvPr/>
        </p:nvSpPr>
        <p:spPr>
          <a:xfrm>
            <a:off x="6858016" y="3000372"/>
            <a:ext cx="2071702" cy="178595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เกิดการเรียนรู้</a:t>
            </a:r>
            <a:endParaRPr lang="th-TH" sz="3200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3462" y="500042"/>
            <a:ext cx="7910538" cy="1711780"/>
          </a:xfrm>
        </p:spPr>
        <p:txBody>
          <a:bodyPr>
            <a:normAutofit fontScale="90000"/>
          </a:bodyPr>
          <a:lstStyle/>
          <a:p>
            <a:r>
              <a:rPr lang="th-TH" sz="53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องค์ประกอบที่สำคัญในการออกแบบโปรแกรมท่องเที่ยว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4" name="Snip Single Corner Rectangle 3"/>
          <p:cNvSpPr/>
          <p:nvPr/>
        </p:nvSpPr>
        <p:spPr>
          <a:xfrm>
            <a:off x="1142976" y="1500174"/>
            <a:ext cx="7643866" cy="71438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1.  พิจารณาถึงกิจกรรมและสิ่งอำนวยความสะดวก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Snip Single Corner Rectangle 4"/>
          <p:cNvSpPr/>
          <p:nvPr/>
        </p:nvSpPr>
        <p:spPr>
          <a:xfrm>
            <a:off x="1142976" y="2214554"/>
            <a:ext cx="7643866" cy="71438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2.  ประเมินความสามารถและขีดจำกัดของทรัพยากร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Snip Single Corner Rectangle 5"/>
          <p:cNvSpPr/>
          <p:nvPr/>
        </p:nvSpPr>
        <p:spPr>
          <a:xfrm>
            <a:off x="1142976" y="4357694"/>
            <a:ext cx="7643866" cy="71438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5.  มีระบบการประสานงานและจัดวางคนให้เหมาะสม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1142976" y="2928934"/>
            <a:ext cx="7643866" cy="71438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3.  กำหนดเนื้อหาสาระของสิ่งที่ต้องการนำเสนอ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Snip Single Corner Rectangle 7"/>
          <p:cNvSpPr/>
          <p:nvPr/>
        </p:nvSpPr>
        <p:spPr>
          <a:xfrm>
            <a:off x="1142976" y="5072074"/>
            <a:ext cx="7643866" cy="71438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6.  มีระบบการประเมินผลกระทบที่เกิดขึ้นจากการท่องเที่ยว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Snip Single Corner Rectangle 8"/>
          <p:cNvSpPr/>
          <p:nvPr/>
        </p:nvSpPr>
        <p:spPr>
          <a:xfrm>
            <a:off x="1142976" y="5786454"/>
            <a:ext cx="7643866" cy="71438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7.  มีระบบการประเมินผลความพึงพอใจของนักท่องเที่ยว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Snip Single Corner Rectangle 9"/>
          <p:cNvSpPr/>
          <p:nvPr/>
        </p:nvSpPr>
        <p:spPr>
          <a:xfrm>
            <a:off x="1142976" y="3643314"/>
            <a:ext cx="7643866" cy="71438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4.  โปรแกรมต้องเหมาะสมกับกลุ่มเป้าหมาย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100" y="642918"/>
            <a:ext cx="7910538" cy="1283152"/>
          </a:xfrm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รูปแบบกิจกรรมการท่องเที่ยวโดยชุมชน</a:t>
            </a:r>
            <a:r>
              <a:rPr lang="en-US" sz="5400" dirty="0" smtClean="0">
                <a:effectLst/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5400" dirty="0" smtClean="0">
                <a:effectLst/>
                <a:latin typeface="Angsana New" pitchFamily="18" charset="-34"/>
                <a:cs typeface="Angsana New" pitchFamily="18" charset="-34"/>
              </a:rPr>
            </a:br>
            <a:endParaRPr lang="th-TH" sz="5400" dirty="0"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1538" y="1142984"/>
            <a:ext cx="7767662" cy="5500726"/>
          </a:xfrm>
        </p:spPr>
        <p:txBody>
          <a:bodyPr>
            <a:normAutofit/>
          </a:bodyPr>
          <a:lstStyle/>
          <a:p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1.  การเดินป่าศึกษาธรรมชาติ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2.  เดินเที่ยวภายในหมู่บ้าน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3.  ร่วมกิจกรรมในวิถีชีวิต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4.  ร่วมกิจกรรมสาธารณประโยชน์ของชุมชน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5.  เรียนรู้ภูมิปัญญาท้องถิ่น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6.  กิจกรรมศึกษาธรรมชาติอื่น ๆ</a:t>
            </a:r>
            <a:endParaRPr lang="th-TH" sz="40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428604"/>
            <a:ext cx="7624786" cy="5929354"/>
          </a:xfrm>
        </p:spPr>
        <p:txBody>
          <a:bodyPr>
            <a:normAutofit lnSpcReduction="10000"/>
          </a:bodyPr>
          <a:lstStyle/>
          <a:p>
            <a:r>
              <a:rPr lang="th-TH" sz="6000" dirty="0" smtClean="0">
                <a:latin typeface="Angsana New" pitchFamily="18" charset="-34"/>
                <a:cs typeface="Angsana New" pitchFamily="18" charset="-34"/>
              </a:rPr>
              <a:t>สาระการเรียนรู้</a:t>
            </a:r>
            <a:endParaRPr lang="en-US" sz="60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ความหมาย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ของการจัดการธุรกิจการท่องเที่ยว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หน้าที่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พื้นฐานของการจัดการธุรกิจการท่องเที่ยว 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องค์ประกอบ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การท่องเที่ยว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หลักการ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และความหมายของการท่องเที่ยวโดยชุมชน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องค์ประกอบ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ของการจัดการท่องเที่ยวโดยชุมชน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ความหมาย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การท่องเที่ยวเชิงนิเวศ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การ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จัดทำโปรแกรมการท่องเที่ยว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 </a:t>
            </a: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วิธีการ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เขียนออกแบบโปรแกรมทัวร์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การ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ตั้งราคาและการตัดทอนราคา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 </a:t>
            </a:r>
            <a:r>
              <a:rPr lang="th-TH" b="1" dirty="0" smtClean="0"/>
              <a:t>วิธีการคิดการออกแบบโปรแกรมการท่องเที่ยว 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8" name="Flowchart: Punched Tape 7"/>
          <p:cNvSpPr/>
          <p:nvPr/>
        </p:nvSpPr>
        <p:spPr>
          <a:xfrm>
            <a:off x="1142976" y="1500174"/>
            <a:ext cx="7215238" cy="92869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เผยแพร่ให้คนภายนอกได้เรียนรู้เรื่องราวความผูกพันระหว่างคนกับป่า </a:t>
            </a:r>
          </a:p>
        </p:txBody>
      </p:sp>
      <p:sp>
        <p:nvSpPr>
          <p:cNvPr id="9" name="Flowchart: Punched Tape 8"/>
          <p:cNvSpPr/>
          <p:nvPr/>
        </p:nvSpPr>
        <p:spPr>
          <a:xfrm>
            <a:off x="1142976" y="2214554"/>
            <a:ext cx="7000924" cy="92869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กิจกรรมสร้างการเรียนรู้โดยการมีประสบการณ์ตรง</a:t>
            </a:r>
          </a:p>
        </p:txBody>
      </p:sp>
      <p:sp>
        <p:nvSpPr>
          <p:cNvPr id="10" name="Flowchart: Punched Tape 9"/>
          <p:cNvSpPr/>
          <p:nvPr/>
        </p:nvSpPr>
        <p:spPr>
          <a:xfrm>
            <a:off x="1142976" y="2928934"/>
            <a:ext cx="6858048" cy="92869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ความหลากหลายของกิจกรรมสร้างความเพลิดเพลินและประทับใจ</a:t>
            </a:r>
          </a:p>
        </p:txBody>
      </p:sp>
      <p:sp>
        <p:nvSpPr>
          <p:cNvPr id="11" name="Flowchart: Punched Tape 10"/>
          <p:cNvSpPr/>
          <p:nvPr/>
        </p:nvSpPr>
        <p:spPr>
          <a:xfrm>
            <a:off x="1142976" y="3643314"/>
            <a:ext cx="6715172" cy="92869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เวทีการพูดคุย </a:t>
            </a:r>
          </a:p>
        </p:txBody>
      </p:sp>
      <p:sp>
        <p:nvSpPr>
          <p:cNvPr id="12" name="Flowchart: Punched Tape 11"/>
          <p:cNvSpPr/>
          <p:nvPr/>
        </p:nvSpPr>
        <p:spPr>
          <a:xfrm>
            <a:off x="1142976" y="4357694"/>
            <a:ext cx="6500858" cy="92869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ระยะเวลาที่เหมาะสม </a:t>
            </a:r>
          </a:p>
        </p:txBody>
      </p:sp>
      <p:sp>
        <p:nvSpPr>
          <p:cNvPr id="13" name="Flowchart: Punched Tape 12"/>
          <p:cNvSpPr/>
          <p:nvPr/>
        </p:nvSpPr>
        <p:spPr>
          <a:xfrm>
            <a:off x="1142976" y="5072074"/>
            <a:ext cx="6215106" cy="92869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มีการกระจายบทบาทการทำงาน</a:t>
            </a:r>
          </a:p>
        </p:txBody>
      </p:sp>
      <p:sp>
        <p:nvSpPr>
          <p:cNvPr id="14" name="Flowchart: Punched Tape 13"/>
          <p:cNvSpPr/>
          <p:nvPr/>
        </p:nvSpPr>
        <p:spPr>
          <a:xfrm>
            <a:off x="1142976" y="5786454"/>
            <a:ext cx="5929354" cy="92869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ราคาที่เป็นธรรม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100" y="142852"/>
            <a:ext cx="7406640" cy="1472184"/>
          </a:xfrm>
        </p:spPr>
        <p:txBody>
          <a:bodyPr>
            <a:noAutofit/>
          </a:bodyPr>
          <a:lstStyle/>
          <a:p>
            <a:r>
              <a:rPr lang="th-TH" sz="48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การตั้งราคาหรืออัตราการให้บริการ</a:t>
            </a:r>
            <a:r>
              <a:rPr lang="en-US" sz="4800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4800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4800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sz="4800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( </a:t>
            </a:r>
            <a:r>
              <a:rPr lang="en-US" sz="4800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Quotation of tour and service fee </a:t>
            </a:r>
            <a:r>
              <a:rPr lang="th-TH" sz="4800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) </a:t>
            </a:r>
            <a:endParaRPr lang="th-TH" sz="4800" dirty="0">
              <a:solidFill>
                <a:schemeClr val="tx2">
                  <a:lumMod val="7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86314" y="4286256"/>
            <a:ext cx="3571932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ค่าบริหารจัดการกลุ่ม คิดรวมกับค่าธรรมเนียมแล้วตัดเป็นเปอร์เซ็นต์</a:t>
            </a:r>
          </a:p>
        </p:txBody>
      </p:sp>
      <p:sp>
        <p:nvSpPr>
          <p:cNvPr id="5" name="Rectangle 4"/>
          <p:cNvSpPr/>
          <p:nvPr/>
        </p:nvSpPr>
        <p:spPr>
          <a:xfrm>
            <a:off x="1071538" y="4786322"/>
            <a:ext cx="335758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ด้านการนำเที่ยว  พิจารณาจากค่าตอบแทนที่ชาวบ้านพึงพอใจ</a:t>
            </a:r>
          </a:p>
        </p:txBody>
      </p:sp>
      <p:sp>
        <p:nvSpPr>
          <p:cNvPr id="6" name="Rectangle 5"/>
          <p:cNvSpPr/>
          <p:nvPr/>
        </p:nvSpPr>
        <p:spPr>
          <a:xfrm>
            <a:off x="857224" y="2571744"/>
            <a:ext cx="3571900" cy="2214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ด้านที่พัก </a:t>
            </a:r>
          </a:p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u="sng" dirty="0" err="1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Homestay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พิจารณาจากการลงทุนด้านที่นอน</a:t>
            </a:r>
          </a:p>
          <a:p>
            <a:r>
              <a:rPr lang="th-TH" u="sng" dirty="0" smtClean="0">
                <a:solidFill>
                  <a:schemeClr val="tx2">
                    <a:lumMod val="75000"/>
                  </a:schemeClr>
                </a:solidFill>
              </a:rPr>
              <a:t>ตั้ง</a:t>
            </a:r>
            <a:r>
              <a:rPr lang="th-TH" u="sng" dirty="0" err="1" smtClean="0">
                <a:solidFill>
                  <a:schemeClr val="tx2">
                    <a:lumMod val="75000"/>
                  </a:schemeClr>
                </a:solidFill>
              </a:rPr>
              <a:t>เต้นท์</a:t>
            </a:r>
            <a:r>
              <a:rPr lang="th-TH" u="sng" dirty="0" smtClean="0">
                <a:solidFill>
                  <a:schemeClr val="tx2">
                    <a:lumMod val="75000"/>
                  </a:schemeClr>
                </a:solidFill>
              </a:rPr>
              <a:t>กลางป่า</a:t>
            </a:r>
            <a:r>
              <a:rPr lang="th-TH" dirty="0" smtClean="0">
                <a:solidFill>
                  <a:schemeClr val="tx2">
                    <a:lumMod val="75000"/>
                  </a:schemeClr>
                </a:solidFill>
              </a:rPr>
              <a:t>  พิจารณาจาการลงทุนด้าน</a:t>
            </a:r>
            <a:r>
              <a:rPr lang="th-TH" dirty="0" err="1" smtClean="0">
                <a:solidFill>
                  <a:schemeClr val="tx2">
                    <a:lumMod val="75000"/>
                  </a:schemeClr>
                </a:solidFill>
              </a:rPr>
              <a:t>เต้นท์</a:t>
            </a:r>
            <a:endParaRPr lang="th-TH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2976" y="1714488"/>
            <a:ext cx="328614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ด้านอาหาร  ดูจากต้นทุนจริงและตลาด</a:t>
            </a:r>
          </a:p>
        </p:txBody>
      </p:sp>
      <p:sp>
        <p:nvSpPr>
          <p:cNvPr id="8" name="Rectangle 7"/>
          <p:cNvSpPr/>
          <p:nvPr/>
        </p:nvSpPr>
        <p:spPr>
          <a:xfrm>
            <a:off x="4786314" y="3000372"/>
            <a:ext cx="3857652" cy="12858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ค่าใช้จ่ายอื่น ๆ เช่น ค่ายานพาหนะ  ค่าล่ามภาษาต่างประเทศ  ค่าตอบแทนผู้ประสานงานของโปรแกรม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86314" y="1500174"/>
            <a:ext cx="3500462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ด้านการเรียนรู้ภูมิปัญญาท้องถิ่น  พิจารณาจากวัสดุ – อุปกรณ์ที่ใช้เรียน  ค่าตอบแทนของวิทยากร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86314" y="5357826"/>
            <a:ext cx="364333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กรณีที่ฝากให้บริษัทนำเที่ยวอื่นช่วยขายโปรแกรมท่องเที่ยวให้  ต้องแบ่งเปอร์เซ็นต์ให้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29124" y="1428736"/>
            <a:ext cx="357190" cy="5429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357166"/>
            <a:ext cx="7406640" cy="6072230"/>
          </a:xfrm>
        </p:spPr>
        <p:txBody>
          <a:bodyPr/>
          <a:lstStyle/>
          <a:p>
            <a:r>
              <a:rPr lang="th-TH" sz="6000" dirty="0" smtClean="0">
                <a:latin typeface="Angsana New" pitchFamily="18" charset="-34"/>
                <a:cs typeface="Angsana New" pitchFamily="18" charset="-34"/>
              </a:rPr>
              <a:t>ผลการเรียนรู้ที่คาดหวัง</a:t>
            </a:r>
            <a:endParaRPr lang="en-US" sz="60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ผู้เรียน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เข้าใจความหมายของการจัดการธุรกิจท่องเที่ยว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 </a:t>
            </a: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ผู้เรียน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เข้าใจหน้าที่พื้นฐานของการจัดการ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ผู้เรียน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อธิบาองค์ประกอบการท่องเที่ยว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ผู้เรียน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เข้าใจหลักการและความหมายการท่องเที่ยวโดยชุมชนและการท่องเที่ยวเชิงนิเวศ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ผู้เรียน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สามารถแยกแยะความแตกต่างของการท่องเที่ยวโดยชุมชนและการท่องเที่ยวเชิงนิเวศ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0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-  ผู้เรียน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สามารถออกแบบโปรแกรมทัวร์ได้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5852" y="1357298"/>
            <a:ext cx="7406640" cy="1500174"/>
          </a:xfrm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ความหมายของการจัดการ</a:t>
            </a:r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 (Management)</a:t>
            </a:r>
            <a:r>
              <a:rPr lang="en-US" sz="5400" dirty="0" smtClean="0"/>
              <a:t/>
            </a:r>
            <a:br>
              <a:rPr lang="en-US" sz="5400" dirty="0" smtClean="0"/>
            </a:br>
            <a:endParaRPr lang="th-TH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28" y="2064354"/>
            <a:ext cx="7406640" cy="4793646"/>
          </a:xfrm>
        </p:spPr>
        <p:txBody>
          <a:bodyPr>
            <a:normAutofit/>
          </a:bodyPr>
          <a:lstStyle/>
          <a:p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		ธุรกิจท่องเที่ยวเป็นอีกธุรกิจหนึ่งที่ต้องมีการจัดการเพื่อให้การดำเนินงานของธุรกิจเป็นไปอย่างมีคุณภาพและมีประสิทธิภาพ </a:t>
            </a:r>
            <a:r>
              <a:rPr lang="th-TH" sz="3600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ผู้บริหารจึงต้องมีความรู้  ความสามารถในการบริหารจัดการองค์กรที่มีองค์ประกอบอยู่  2  ส่วน  คือ  คนและระบบงาน  ทั้งสองอย่างจะต้องมีความสอดคล้องกันอย่างมีประสิทธิภาพ </a:t>
            </a:r>
            <a:endParaRPr lang="th-TH" sz="3600" dirty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359898"/>
            <a:ext cx="8196290" cy="1472184"/>
          </a:xfrm>
        </p:spPr>
        <p:txBody>
          <a:bodyPr>
            <a:normAutofit fontScale="90000"/>
          </a:bodyPr>
          <a:lstStyle/>
          <a:p>
            <a:r>
              <a:rPr lang="th-TH" sz="5400" b="1" dirty="0" smtClean="0">
                <a:solidFill>
                  <a:schemeClr val="tx2">
                    <a:lumMod val="75000"/>
                  </a:schemeClr>
                </a:solidFill>
                <a:effectLst/>
              </a:rPr>
              <a:t>หน้าที่พื้นฐานของการจัดการ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th-TH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28662" y="2357430"/>
            <a:ext cx="3786214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การวางแผน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(Planning)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คือ </a:t>
            </a:r>
            <a:r>
              <a:rPr lang="th-TH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การหาทางเลือกที่ดีที่สุดในการปฏิบัติงาน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928662" y="4071942"/>
            <a:ext cx="3786214" cy="2286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การจูงใจ 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(Motivation)</a:t>
            </a:r>
            <a:r>
              <a:rPr lang="th-TH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คือ การจูงใจเป็นกระบวนการที่บุคคลถูกกระตุ้นจากสิ่งเร้าโดยจงใจให้ กระทำ</a:t>
            </a:r>
          </a:p>
        </p:txBody>
      </p:sp>
      <p:sp>
        <p:nvSpPr>
          <p:cNvPr id="6" name="Rectangle 5"/>
          <p:cNvSpPr/>
          <p:nvPr/>
        </p:nvSpPr>
        <p:spPr>
          <a:xfrm>
            <a:off x="4714876" y="1142984"/>
            <a:ext cx="3857652" cy="2928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sz="3200" b="1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จัดองค์กร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(Organizing)</a:t>
            </a:r>
            <a:r>
              <a:rPr lang="th-TH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 คือ การจัดระเบียบกิจกรรมให้เป็น</a:t>
            </a:r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กลุ่มแล้วมอบหมายงาน ประกอบด้วยด้านมนุษย์ ด้านกายภาพ ด้านการเงินและด้านสารสนเทศ</a:t>
            </a:r>
            <a:endParaRPr lang="th-TH" sz="3200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4876" y="4071942"/>
            <a:ext cx="3857652" cy="2286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การควบคุม 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(Controlling)</a:t>
            </a:r>
            <a:r>
              <a:rPr lang="th-TH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คือ กระบวนการวัดและ แก้ไขการปฏิบัติงานของผู้ ใต้บังคับบัญชา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100" y="0"/>
            <a:ext cx="7696224" cy="1472184"/>
          </a:xfrm>
        </p:spPr>
        <p:txBody>
          <a:bodyPr>
            <a:normAutofit fontScale="90000"/>
          </a:bodyPr>
          <a:lstStyle/>
          <a:p>
            <a:r>
              <a:rPr lang="th-TH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กระบวนการการจัดการดำเนินธุรกิจ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5" name="Oval 4"/>
          <p:cNvSpPr/>
          <p:nvPr/>
        </p:nvSpPr>
        <p:spPr>
          <a:xfrm>
            <a:off x="1571604" y="928670"/>
            <a:ext cx="2857520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การวางแผนธุรกิจท่องเที่ยว</a:t>
            </a:r>
          </a:p>
        </p:txBody>
      </p:sp>
      <p:sp>
        <p:nvSpPr>
          <p:cNvPr id="17" name="Oval 16"/>
          <p:cNvSpPr/>
          <p:nvPr/>
        </p:nvSpPr>
        <p:spPr>
          <a:xfrm>
            <a:off x="1500166" y="2714620"/>
            <a:ext cx="3143272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การจัดองค์การธุรกิจการท่องเที่ยว </a:t>
            </a:r>
          </a:p>
        </p:txBody>
      </p:sp>
      <p:sp>
        <p:nvSpPr>
          <p:cNvPr id="18" name="Oval 17"/>
          <p:cNvSpPr/>
          <p:nvPr/>
        </p:nvSpPr>
        <p:spPr>
          <a:xfrm>
            <a:off x="4429124" y="1000108"/>
            <a:ext cx="3143272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อำนวยการธุรกิจ</a:t>
            </a:r>
            <a:r>
              <a:rPr lang="th-TH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ท่องเที่ยว</a:t>
            </a:r>
          </a:p>
        </p:txBody>
      </p:sp>
      <p:sp>
        <p:nvSpPr>
          <p:cNvPr id="19" name="Oval 18"/>
          <p:cNvSpPr/>
          <p:nvPr/>
        </p:nvSpPr>
        <p:spPr>
          <a:xfrm>
            <a:off x="1214414" y="4429132"/>
            <a:ext cx="3571900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การบริหารงานบุคคลในธุรกิจท่องเที่ยว</a:t>
            </a:r>
          </a:p>
        </p:txBody>
      </p:sp>
      <p:sp>
        <p:nvSpPr>
          <p:cNvPr id="20" name="Oval 19"/>
          <p:cNvSpPr/>
          <p:nvPr/>
        </p:nvSpPr>
        <p:spPr>
          <a:xfrm>
            <a:off x="4643438" y="2857496"/>
            <a:ext cx="2857520" cy="15001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การจูงใจ </a:t>
            </a:r>
          </a:p>
        </p:txBody>
      </p:sp>
      <p:sp>
        <p:nvSpPr>
          <p:cNvPr id="22" name="Oval 21"/>
          <p:cNvSpPr/>
          <p:nvPr/>
        </p:nvSpPr>
        <p:spPr>
          <a:xfrm>
            <a:off x="4786314" y="4572008"/>
            <a:ext cx="2928958" cy="15001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การควบคุมธุรกิจนำเที่ยว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14282" y="1071546"/>
            <a:ext cx="114300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ระยะสั้น</a:t>
            </a:r>
            <a:endParaRPr lang="th-TH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14282" y="1571612"/>
            <a:ext cx="135732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ระยะกลาง</a:t>
            </a:r>
            <a:endParaRPr lang="th-TH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14282" y="2071678"/>
            <a:ext cx="114300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ระยะยาว</a:t>
            </a:r>
            <a:endParaRPr lang="th-TH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35" name="Straight Arrow Connector 34"/>
          <p:cNvCxnSpPr>
            <a:stCxn id="33" idx="3"/>
          </p:cNvCxnSpPr>
          <p:nvPr/>
        </p:nvCxnSpPr>
        <p:spPr>
          <a:xfrm flipV="1">
            <a:off x="1357290" y="2214554"/>
            <a:ext cx="357190" cy="1071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28" idx="3"/>
          </p:cNvCxnSpPr>
          <p:nvPr/>
        </p:nvCxnSpPr>
        <p:spPr>
          <a:xfrm>
            <a:off x="1357290" y="1321579"/>
            <a:ext cx="357190" cy="1785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7710" y="428604"/>
            <a:ext cx="8196290" cy="1140276"/>
          </a:xfrm>
        </p:spPr>
        <p:txBody>
          <a:bodyPr>
            <a:normAutofit fontScale="90000"/>
          </a:bodyPr>
          <a:lstStyle/>
          <a:p>
            <a:r>
              <a:rPr lang="th-TH" sz="6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แผนผังกระบวนการวางแผนธุรกิจท่องเที่ยว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28596" y="1142984"/>
            <a:ext cx="3214710" cy="114300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altLang="zh-CN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ea typeface="SimSun" pitchFamily="2" charset="-122"/>
                <a:cs typeface="Angsana New" pitchFamily="18" charset="-34"/>
              </a:rPr>
              <a:t>การวิเคราะห์ความต้องการหรือมีปัญหาของธุรกิจท่องเที่ยว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8596" y="2786058"/>
            <a:ext cx="3121034" cy="10017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altLang="zh-CN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ea typeface="SimSun" pitchFamily="2" charset="-122"/>
                <a:cs typeface="Angsana New" pitchFamily="18" charset="-34"/>
              </a:rPr>
              <a:t>การกำหนดวัตถุประสงค์หรือเป้าหมายของธุรกิจท่องเที่ยว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28596" y="4214818"/>
            <a:ext cx="3071834" cy="64294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altLang="zh-CN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ea typeface="SimSun" pitchFamily="2" charset="-122"/>
                <a:cs typeface="Angsana New" pitchFamily="18" charset="-34"/>
              </a:rPr>
              <a:t>การจัดทำข้อมูลธุรกิจท่องเที่ยว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642910" y="5357826"/>
            <a:ext cx="2692406" cy="10017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altLang="zh-CN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ea typeface="SimSun" pitchFamily="2" charset="-122"/>
                <a:cs typeface="Angsana New" pitchFamily="18" charset="-34"/>
              </a:rPr>
              <a:t>การคาดการณ์ล่วงหน้าในธุรกิจท่องเที่ยว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357686" y="5500702"/>
            <a:ext cx="2500330" cy="85725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altLang="zh-CN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ea typeface="SimSun" pitchFamily="2" charset="-122"/>
                <a:cs typeface="Angsana New" pitchFamily="18" charset="-34"/>
              </a:rPr>
              <a:t>ข้อจำกัดในธุรกิจท่องเที่ยว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4500562" y="4000504"/>
            <a:ext cx="2286016" cy="92869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altLang="zh-CN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ea typeface="SimSun" pitchFamily="2" charset="-122"/>
                <a:cs typeface="Angsana New" pitchFamily="18" charset="-34"/>
              </a:rPr>
              <a:t>ทางเลือกธุรกิจท่องเที่ยว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429124" y="2571744"/>
            <a:ext cx="2357454" cy="92869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altLang="zh-CN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ea typeface="SimSun" pitchFamily="2" charset="-122"/>
                <a:cs typeface="Angsana New" pitchFamily="18" charset="-34"/>
              </a:rPr>
              <a:t>การกำหนดแผนธุรกิจท่องเที่ยว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5400000">
            <a:off x="1713686" y="2500306"/>
            <a:ext cx="286546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3571868" y="5786454"/>
            <a:ext cx="642942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5430050" y="514271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 flipH="1" flipV="1">
            <a:off x="5358612" y="371395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4000496" y="1071546"/>
            <a:ext cx="2500330" cy="92869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zh-CN" sz="2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ea typeface="SimSun" pitchFamily="2" charset="-122"/>
                <a:cs typeface="Angsana New" pitchFamily="18" charset="-34"/>
              </a:rPr>
              <a:t>การนำแผนธุรกิจท่องเที่ยว</a:t>
            </a:r>
            <a:endParaRPr kumimoji="0" lang="en-US" altLang="zh-CN" sz="2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ngsana New" pitchFamily="18" charset="-34"/>
              <a:ea typeface="SimSun" pitchFamily="2" charset="-122"/>
              <a:cs typeface="Angsana New" pitchFamily="18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altLang="zh-CN" sz="2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ea typeface="SimSun" pitchFamily="2" charset="-122"/>
                <a:cs typeface="Angsana New" pitchFamily="18" charset="-34"/>
              </a:rPr>
              <a:t>ไปปฏิบัติ</a:t>
            </a:r>
            <a:endParaRPr kumimoji="0" lang="th-TH" sz="2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6572264" y="1071546"/>
            <a:ext cx="2357454" cy="92869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zh-CN" sz="2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ea typeface="SimSun" pitchFamily="2" charset="-122"/>
                <a:cs typeface="Angsana New" pitchFamily="18" charset="-34"/>
              </a:rPr>
              <a:t>การประเมินแผนธุรกิจท่องเที่ยว</a:t>
            </a:r>
            <a:endParaRPr kumimoji="0" lang="th-TH" sz="2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5500694" y="2143116"/>
            <a:ext cx="1143008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 flipH="1" flipV="1">
            <a:off x="5286380" y="228599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1785918" y="4000504"/>
            <a:ext cx="286546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1785918" y="5072074"/>
            <a:ext cx="286546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1538" y="214290"/>
            <a:ext cx="8286808" cy="1472184"/>
          </a:xfrm>
        </p:spPr>
        <p:txBody>
          <a:bodyPr/>
          <a:lstStyle/>
          <a:p>
            <a:r>
              <a:rPr lang="th-TH" b="1" dirty="0" smtClean="0">
                <a:solidFill>
                  <a:schemeClr val="tx2">
                    <a:lumMod val="75000"/>
                  </a:schemeClr>
                </a:solidFill>
              </a:rPr>
              <a:t>องค์ประกอบการท่องเที่ยว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th-TH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Snip Diagonal Corner Rectangle 4"/>
          <p:cNvSpPr/>
          <p:nvPr/>
        </p:nvSpPr>
        <p:spPr>
          <a:xfrm>
            <a:off x="1142976" y="1357298"/>
            <a:ext cx="7143800" cy="235745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ผู้ซื้อ  หมายถึง  นักท่องเที่ยว นักทัศนาจรทั้งภายในประเทศและต่างประเทศต้องการเดินทางท่องเที่ยวและบริโภคสินค้าการท่องเที่ยว</a:t>
            </a:r>
            <a:endParaRPr lang="th-TH" sz="3200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Snip Diagonal Corner Rectangle 5"/>
          <p:cNvSpPr/>
          <p:nvPr/>
        </p:nvSpPr>
        <p:spPr>
          <a:xfrm>
            <a:off x="1214414" y="4071942"/>
            <a:ext cx="7143800" cy="242889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ผู้ขาย </a:t>
            </a:r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หมายถึง ผู้ประกอบธุรกิจจัดหาสินค้าและบริการการท่องเที่ยว ผลิตวัตถุดิบในลักษณะการแปรรูปสินค้าและบริการ</a:t>
            </a:r>
            <a:endParaRPr lang="th-TH" sz="3200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4414" y="928670"/>
            <a:ext cx="7406640" cy="1472184"/>
          </a:xfrm>
        </p:spPr>
        <p:txBody>
          <a:bodyPr>
            <a:normAutofit fontScale="90000"/>
          </a:bodyPr>
          <a:lstStyle/>
          <a:p>
            <a:r>
              <a:rPr lang="th-TH" sz="6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หลักการและความหมายของการท่องเที่ยวโดยชุมชน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976" y="2000240"/>
            <a:ext cx="7406640" cy="4572032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การท่องเที่ยวโดยชุมชน ( </a:t>
            </a:r>
            <a:r>
              <a:rPr lang="en-US" sz="3600" b="1" dirty="0" smtClean="0">
                <a:latin typeface="Angsana New" pitchFamily="18" charset="-34"/>
                <a:cs typeface="Angsana New" pitchFamily="18" charset="-34"/>
              </a:rPr>
              <a:t>Community Based Tourism 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) เป็นรูปแบบการท่องเที่ยวที่มีลักษณะเฉพาะตัว  แตกต่างอย่างสิ้นเชิงจากการท่องเที่ยวโดยทั่วไป  ซึ่งผู้ที่จะนำแนวคิดนี้ไปปฏิบัติควรต้องทำความเข้าใจถึงเบื้องหลัง ความคิด  หลักการ  ความหมาย  และองค์ประกอบที่สำคัญ  </a:t>
            </a:r>
          </a:p>
          <a:p>
            <a:endParaRPr lang="th-TH" dirty="0" smtClean="0"/>
          </a:p>
          <a:p>
            <a:endParaRPr lang="th-TH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Custom 1">
      <a:dk1>
        <a:srgbClr val="00B050"/>
      </a:dk1>
      <a:lt1>
        <a:sysClr val="window" lastClr="FFFFFF"/>
      </a:lt1>
      <a:dk2>
        <a:srgbClr val="92D050"/>
      </a:dk2>
      <a:lt2>
        <a:srgbClr val="C3CFB5"/>
      </a:lt2>
      <a:accent1>
        <a:srgbClr val="D7DFCD"/>
      </a:accent1>
      <a:accent2>
        <a:srgbClr val="9CB084"/>
      </a:accent2>
      <a:accent3>
        <a:srgbClr val="6BB1C9"/>
      </a:accent3>
      <a:accent4>
        <a:srgbClr val="9AC86C"/>
      </a:accent4>
      <a:accent5>
        <a:srgbClr val="9ADD57"/>
      </a:accent5>
      <a:accent6>
        <a:srgbClr val="61D3AD"/>
      </a:accent6>
      <a:hlink>
        <a:srgbClr val="0DF37B"/>
      </a:hlink>
      <a:folHlink>
        <a:srgbClr val="00BC16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287</TotalTime>
  <Words>939</Words>
  <Application>Microsoft Office PowerPoint</Application>
  <PresentationFormat>On-screen Show (4:3)</PresentationFormat>
  <Paragraphs>135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Solstice</vt:lpstr>
      <vt:lpstr>บทที่  4</vt:lpstr>
      <vt:lpstr>Slide 2</vt:lpstr>
      <vt:lpstr>Slide 3</vt:lpstr>
      <vt:lpstr>ความหมายของการจัดการ (Management) </vt:lpstr>
      <vt:lpstr>หน้าที่พื้นฐานของการจัดการ  </vt:lpstr>
      <vt:lpstr>กระบวนการการจัดการดำเนินธุรกิจ </vt:lpstr>
      <vt:lpstr>แผนผังกระบวนการวางแผนธุรกิจท่องเที่ยว </vt:lpstr>
      <vt:lpstr>องค์ประกอบการท่องเที่ยว </vt:lpstr>
      <vt:lpstr>หลักการและความหมายของการท่องเที่ยวโดยชุมชน </vt:lpstr>
      <vt:lpstr>Slide 10</vt:lpstr>
      <vt:lpstr>ความหมายการท่องเที่ยวโดยชุมชน</vt:lpstr>
      <vt:lpstr>องค์ประกอบของการจัดการท่องเที่ยวโดยชุมชน </vt:lpstr>
      <vt:lpstr>ความหมายการท่องเที่ยวเชิงนิเวศน์</vt:lpstr>
      <vt:lpstr>องค์ประกอบของการจัดการท่องเที่ยวเชิงนิเวศ </vt:lpstr>
      <vt:lpstr>Slide 15</vt:lpstr>
      <vt:lpstr>การจัดทำโปรแกรมการท่องเที่ยว  (Program Design)</vt:lpstr>
      <vt:lpstr>หลักการของการของการออกแบบโปรแกรมการท่องเที่ยว </vt:lpstr>
      <vt:lpstr>องค์ประกอบที่สำคัญในการออกแบบโปรแกรมท่องเที่ยว </vt:lpstr>
      <vt:lpstr>รูปแบบกิจกรรมการท่องเที่ยวโดยชุมชน </vt:lpstr>
      <vt:lpstr> วิธีการคิดการออกแบบโปรแกรมการท่องเที่ยว  </vt:lpstr>
      <vt:lpstr>การตั้งราคาหรืออัตราการให้บริการ   ( Quotation of tour and service fee 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Dell</cp:lastModifiedBy>
  <cp:revision>32</cp:revision>
  <dcterms:created xsi:type="dcterms:W3CDTF">2013-08-15T07:11:02Z</dcterms:created>
  <dcterms:modified xsi:type="dcterms:W3CDTF">2013-08-26T17:03:30Z</dcterms:modified>
</cp:coreProperties>
</file>