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0"/>
  </p:notesMasterIdLst>
  <p:sldIdLst>
    <p:sldId id="256" r:id="rId2"/>
    <p:sldId id="287" r:id="rId3"/>
    <p:sldId id="288" r:id="rId4"/>
    <p:sldId id="257" r:id="rId5"/>
    <p:sldId id="25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94660"/>
  </p:normalViewPr>
  <p:slideViewPr>
    <p:cSldViewPr>
      <p:cViewPr>
        <p:scale>
          <a:sx n="69" d="100"/>
          <a:sy n="69" d="100"/>
        </p:scale>
        <p:origin x="-142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621097-B2C9-479D-9EAE-22514355D20D}" type="datetimeFigureOut">
              <a:rPr lang="th-TH" smtClean="0"/>
              <a:pPr/>
              <a:t>26/08/56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97C84E-0FED-495B-A455-07C8A803B4B3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97C84E-0FED-495B-A455-07C8A803B4B3}" type="slidenum">
              <a:rPr lang="th-TH" smtClean="0"/>
              <a:pPr/>
              <a:t>27</a:t>
            </a:fld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A09D3BDB-8765-45B1-9E77-60EF938370E9}" type="datetimeFigureOut">
              <a:rPr lang="th-TH" smtClean="0"/>
              <a:pPr/>
              <a:t>26/08/56</a:t>
            </a:fld>
            <a:endParaRPr lang="th-TH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th-TH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1E0EED79-F9AB-491F-990B-7E69106C3F6E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D3BDB-8765-45B1-9E77-60EF938370E9}" type="datetimeFigureOut">
              <a:rPr lang="th-TH" smtClean="0"/>
              <a:pPr/>
              <a:t>26/08/56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EED79-F9AB-491F-990B-7E69106C3F6E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D3BDB-8765-45B1-9E77-60EF938370E9}" type="datetimeFigureOut">
              <a:rPr lang="th-TH" smtClean="0"/>
              <a:pPr/>
              <a:t>26/08/56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EED79-F9AB-491F-990B-7E69106C3F6E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09D3BDB-8765-45B1-9E77-60EF938370E9}" type="datetimeFigureOut">
              <a:rPr lang="th-TH" smtClean="0"/>
              <a:pPr/>
              <a:t>26/08/56</a:t>
            </a:fld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E0EED79-F9AB-491F-990B-7E69106C3F6E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A09D3BDB-8765-45B1-9E77-60EF938370E9}" type="datetimeFigureOut">
              <a:rPr lang="th-TH" smtClean="0"/>
              <a:pPr/>
              <a:t>26/08/56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th-TH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1E0EED79-F9AB-491F-990B-7E69106C3F6E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D3BDB-8765-45B1-9E77-60EF938370E9}" type="datetimeFigureOut">
              <a:rPr lang="th-TH" smtClean="0"/>
              <a:pPr/>
              <a:t>26/08/56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EED79-F9AB-491F-990B-7E69106C3F6E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D3BDB-8765-45B1-9E77-60EF938370E9}" type="datetimeFigureOut">
              <a:rPr lang="th-TH" smtClean="0"/>
              <a:pPr/>
              <a:t>26/08/56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EED79-F9AB-491F-990B-7E69106C3F6E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09D3BDB-8765-45B1-9E77-60EF938370E9}" type="datetimeFigureOut">
              <a:rPr lang="th-TH" smtClean="0"/>
              <a:pPr/>
              <a:t>26/08/56</a:t>
            </a:fld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E0EED79-F9AB-491F-990B-7E69106C3F6E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D3BDB-8765-45B1-9E77-60EF938370E9}" type="datetimeFigureOut">
              <a:rPr lang="th-TH" smtClean="0"/>
              <a:pPr/>
              <a:t>26/08/56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EED79-F9AB-491F-990B-7E69106C3F6E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09D3BDB-8765-45B1-9E77-60EF938370E9}" type="datetimeFigureOut">
              <a:rPr lang="th-TH" smtClean="0"/>
              <a:pPr/>
              <a:t>26/08/56</a:t>
            </a:fld>
            <a:endParaRPr lang="th-TH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E0EED79-F9AB-491F-990B-7E69106C3F6E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09D3BDB-8765-45B1-9E77-60EF938370E9}" type="datetimeFigureOut">
              <a:rPr lang="th-TH" smtClean="0"/>
              <a:pPr/>
              <a:t>26/08/56</a:t>
            </a:fld>
            <a:endParaRPr lang="th-TH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E0EED79-F9AB-491F-990B-7E69106C3F6E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09D3BDB-8765-45B1-9E77-60EF938370E9}" type="datetimeFigureOut">
              <a:rPr lang="th-TH" smtClean="0"/>
              <a:pPr/>
              <a:t>26/08/56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h-TH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1E0EED79-F9AB-491F-990B-7E69106C3F6E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.th/url?sa=i&amp;rct=j&amp;q=&amp;esrc=s&amp;source=images&amp;cd=&amp;cad=rja&amp;docid=ARN6xLX-AR7ONM&amp;tbnid=K-bY12SCZMDycM:&amp;ved=0CAQQjB0&amp;url=http://www.dekdoys.com/ThinkThenWrite/2012/12/19/genius-van/&amp;ei=DiAKUsmPIuK3iQfZxoCgBA&amp;bvm=bv.50500085,d.aGc&amp;psig=AFQjCNEM9w5Lu6DF6mAxyITxKI7gtNBrkw&amp;ust=1376481667210202" TargetMode="External"/><Relationship Id="rId7" Type="http://schemas.openxmlformats.org/officeDocument/2006/relationships/hyperlink" Target="http://www.bangkoktourist.com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hyperlink" Target="http://www.travel-is.com/forum/view.php?qID=408" TargetMode="External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topicstock.pantip.com/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.th/url?sa=i&amp;rct=j&amp;q=&amp;esrc=s&amp;source=images&amp;cd=&amp;docid=UXCS29JR9nPmiM&amp;tbnid=hmkbqbOJqS2GZM:&amp;ved=0CAQQjB0&amp;url=http://www.ilovetogo.com/Article/60/208/%E0%B8%A5%E0%B9%88%E0%B8%AD%E0%B8%87%E0%B9%80%E0%B8%A3%E0%B8%B7%E0%B8%AD%E0%B8%8A%E0%B8%A1%E0%B8%AD%E0%B9%88%E0%B8%B2%E0%B8%A7%E0%B8%8B%E0%B8%B2%E0%B8%99%E0%B8%94%E0%B8%B4%E0%B9%80%E0%B8%AD%E0%B9%82%E0%B8%81&amp;ei=q0QMUvWnG4nprQf8zYCIAQ&amp;psig=AFQjCNG0ImHa9AyHNk1z2-67_9go_mUGaA&amp;ust=1376622069045090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.th/url?sa=i&amp;rct=j&amp;q=&amp;esrc=s&amp;source=images&amp;cd=&amp;cad=rja&amp;docid=dMvJUW7kfN-uoM&amp;tbnid=mzI2bnKYyzgV_M:&amp;ved=0CAQQjB0&amp;url=http://www.tlcthai.com/horo/horo-dream/8978.html&amp;ei=RkQMUpazC420rAfr-oH4DQ&amp;bvm=bv.50768961,d.bmk&amp;psig=AFQjCNHO7v12w5e5s2tdEwnHryWB3_iaIg&amp;ust=1376621721393461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1472" y="1785926"/>
            <a:ext cx="7929618" cy="1285884"/>
          </a:xfrm>
        </p:spPr>
        <p:txBody>
          <a:bodyPr>
            <a:noAutofit/>
          </a:bodyPr>
          <a:lstStyle/>
          <a:p>
            <a:pPr algn="ctr"/>
            <a:r>
              <a:rPr lang="th-TH" sz="10000" dirty="0" smtClean="0">
                <a:latin typeface="Angsana New" pitchFamily="18" charset="-34"/>
                <a:cs typeface="Angsana New" pitchFamily="18" charset="-34"/>
              </a:rPr>
              <a:t>บทที่  2</a:t>
            </a:r>
            <a:endParaRPr lang="th-TH" sz="100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472" y="3286124"/>
            <a:ext cx="8143932" cy="1643074"/>
          </a:xfrm>
        </p:spPr>
        <p:txBody>
          <a:bodyPr/>
          <a:lstStyle/>
          <a:p>
            <a:pPr algn="ctr"/>
            <a:r>
              <a:rPr lang="th-TH" sz="9600" dirty="0" smtClean="0">
                <a:latin typeface="Angsana New" pitchFamily="18" charset="-34"/>
                <a:cs typeface="Angsana New" pitchFamily="18" charset="-34"/>
              </a:rPr>
              <a:t>ธุรกิจท่องเที่ยว</a:t>
            </a:r>
            <a:endParaRPr lang="en-US" sz="9600" dirty="0" smtClean="0">
              <a:latin typeface="Angsana New" pitchFamily="18" charset="-34"/>
              <a:cs typeface="Angsana New" pitchFamily="18" charset="-34"/>
            </a:endParaRPr>
          </a:p>
          <a:p>
            <a:pPr algn="ctr"/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7158" y="1500174"/>
            <a:ext cx="8786842" cy="1000132"/>
          </a:xfrm>
        </p:spPr>
        <p:txBody>
          <a:bodyPr>
            <a:noAutofit/>
          </a:bodyPr>
          <a:lstStyle/>
          <a:p>
            <a:r>
              <a:rPr lang="th-TH" sz="4800" dirty="0" smtClean="0">
                <a:latin typeface="Angsana New" pitchFamily="18" charset="-34"/>
                <a:cs typeface="Angsana New" pitchFamily="18" charset="-34"/>
              </a:rPr>
              <a:t>ความปลอดภัยและการอำนวยความสะดวกด้านการเข้าเมือง</a:t>
            </a:r>
            <a:r>
              <a:rPr lang="en-US" sz="4800" dirty="0" smtClean="0"/>
              <a:t/>
            </a:r>
            <a:br>
              <a:rPr lang="en-US" sz="4800" dirty="0" smtClean="0"/>
            </a:br>
            <a:endParaRPr lang="th-TH" sz="4800" dirty="0"/>
          </a:p>
        </p:txBody>
      </p:sp>
      <p:sp>
        <p:nvSpPr>
          <p:cNvPr id="4" name="Pentagon 3"/>
          <p:cNvSpPr/>
          <p:nvPr/>
        </p:nvSpPr>
        <p:spPr>
          <a:xfrm>
            <a:off x="642910" y="1714488"/>
            <a:ext cx="8143932" cy="928694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  </a:t>
            </a:r>
            <a:endParaRPr lang="th-TH" dirty="0"/>
          </a:p>
        </p:txBody>
      </p:sp>
      <p:sp>
        <p:nvSpPr>
          <p:cNvPr id="5" name="Pentagon 4"/>
          <p:cNvSpPr/>
          <p:nvPr/>
        </p:nvSpPr>
        <p:spPr>
          <a:xfrm>
            <a:off x="642910" y="3000372"/>
            <a:ext cx="8143932" cy="928694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การแนะนำเจ้าของท้องถิ่นให้ช่วยเหลือนักท่องเที่ยว</a:t>
            </a:r>
          </a:p>
        </p:txBody>
      </p:sp>
      <p:sp>
        <p:nvSpPr>
          <p:cNvPr id="6" name="Pentagon 5"/>
          <p:cNvSpPr/>
          <p:nvPr/>
        </p:nvSpPr>
        <p:spPr>
          <a:xfrm>
            <a:off x="642910" y="4286256"/>
            <a:ext cx="8143932" cy="928694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ขอความร่วมมือจากหน่วยงานหรือจัดหน่วยงานพิเศษคอยช่วยเหลือในการอำนวยความสะดวกและความปลอดภัยให้นักท่องเที่ยว</a:t>
            </a:r>
          </a:p>
        </p:txBody>
      </p:sp>
      <p:sp>
        <p:nvSpPr>
          <p:cNvPr id="7" name="Pentagon 6"/>
          <p:cNvSpPr/>
          <p:nvPr/>
        </p:nvSpPr>
        <p:spPr>
          <a:xfrm>
            <a:off x="642910" y="5572140"/>
            <a:ext cx="8143932" cy="928694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714348" y="1967230"/>
            <a:ext cx="72152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การแนะนำนักท่องเที่ยวเกี่ยวกับวิธีการป้องกันและระมัดระวังตน</a:t>
            </a:r>
            <a:endParaRPr kumimoji="0" lang="th-TH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642910" y="5786454"/>
            <a:ext cx="771530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กำหนดมาตรการความปลอดภัยต่าง ๆ ให้นักท่องเที่ยว</a:t>
            </a:r>
            <a:endParaRPr kumimoji="0" lang="th-TH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4282" y="357166"/>
            <a:ext cx="8501122" cy="1071570"/>
          </a:xfrm>
        </p:spPr>
        <p:txBody>
          <a:bodyPr>
            <a:normAutofit fontScale="90000"/>
          </a:bodyPr>
          <a:lstStyle/>
          <a:p>
            <a:r>
              <a:rPr lang="th-TH" sz="6000" dirty="0" smtClean="0">
                <a:latin typeface="Angsana New" pitchFamily="18" charset="-34"/>
                <a:cs typeface="Angsana New" pitchFamily="18" charset="-34"/>
              </a:rPr>
              <a:t>องค์ประกอบด้านโครงสร้างพื้นฐาน</a:t>
            </a:r>
            <a:r>
              <a:rPr lang="en-US" dirty="0" smtClean="0"/>
              <a:t/>
            </a:r>
            <a:br>
              <a:rPr lang="en-US" dirty="0" smtClean="0"/>
            </a:br>
            <a:endParaRPr lang="th-TH" dirty="0"/>
          </a:p>
        </p:txBody>
      </p:sp>
      <p:sp>
        <p:nvSpPr>
          <p:cNvPr id="4" name="Round Diagonal Corner Rectangle 3"/>
          <p:cNvSpPr/>
          <p:nvPr/>
        </p:nvSpPr>
        <p:spPr>
          <a:xfrm>
            <a:off x="571472" y="928670"/>
            <a:ext cx="8072494" cy="5357850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Bevel 4"/>
          <p:cNvSpPr/>
          <p:nvPr/>
        </p:nvSpPr>
        <p:spPr>
          <a:xfrm>
            <a:off x="1071538" y="1142984"/>
            <a:ext cx="7072362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dirty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1.  </a:t>
            </a:r>
            <a:r>
              <a:rPr lang="th-TH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การ</a:t>
            </a:r>
            <a:r>
              <a:rPr lang="th-TH" dirty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ไฟฟ้า</a:t>
            </a:r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  </a:t>
            </a:r>
            <a:r>
              <a:rPr lang="th-TH" dirty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เพียงพอต่อการบริโภคและปลอดภัย</a:t>
            </a:r>
          </a:p>
        </p:txBody>
      </p:sp>
      <p:sp>
        <p:nvSpPr>
          <p:cNvPr id="6" name="Bevel 5"/>
          <p:cNvSpPr/>
          <p:nvPr/>
        </p:nvSpPr>
        <p:spPr>
          <a:xfrm>
            <a:off x="1071538" y="2071678"/>
            <a:ext cx="7072362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dirty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2.  </a:t>
            </a:r>
            <a:r>
              <a:rPr lang="th-TH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การ</a:t>
            </a:r>
            <a:r>
              <a:rPr lang="th-TH" dirty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ประปา</a:t>
            </a:r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  </a:t>
            </a:r>
            <a:r>
              <a:rPr lang="th-TH" dirty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มีเพียงพอต่อการบริโภค</a:t>
            </a:r>
          </a:p>
        </p:txBody>
      </p:sp>
      <p:sp>
        <p:nvSpPr>
          <p:cNvPr id="13" name="Bevel 12"/>
          <p:cNvSpPr/>
          <p:nvPr/>
        </p:nvSpPr>
        <p:spPr>
          <a:xfrm>
            <a:off x="1071538" y="3071810"/>
            <a:ext cx="7072362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dirty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3.  </a:t>
            </a:r>
            <a:r>
              <a:rPr lang="th-TH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การ</a:t>
            </a:r>
            <a:r>
              <a:rPr lang="th-TH" dirty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สื่อสาร</a:t>
            </a:r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  </a:t>
            </a:r>
            <a:r>
              <a:rPr lang="th-TH" dirty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โทรศัพท์  อินเตอร์เน็ต  สะดวกและรวดเร็ว</a:t>
            </a:r>
            <a:endParaRPr lang="en-US" dirty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5" name="Bevel 14"/>
          <p:cNvSpPr/>
          <p:nvPr/>
        </p:nvSpPr>
        <p:spPr>
          <a:xfrm>
            <a:off x="1071538" y="4071942"/>
            <a:ext cx="7072362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dirty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4.  </a:t>
            </a:r>
            <a:r>
              <a:rPr lang="th-TH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ความสามารถ</a:t>
            </a:r>
            <a:r>
              <a:rPr lang="th-TH" dirty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ในการกำจัดขยะและปฏิกูล</a:t>
            </a:r>
            <a:endParaRPr lang="en-US" dirty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6" name="Bevel 15"/>
          <p:cNvSpPr/>
          <p:nvPr/>
        </p:nvSpPr>
        <p:spPr>
          <a:xfrm>
            <a:off x="1071538" y="5072074"/>
            <a:ext cx="7072362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5</a:t>
            </a:r>
            <a:r>
              <a:rPr lang="th-TH" dirty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. </a:t>
            </a:r>
            <a:r>
              <a:rPr lang="th-TH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 สถานพยาบาล</a:t>
            </a:r>
            <a:r>
              <a:rPr lang="th-TH" dirty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ทันสมัย  สะดวก  รวดเร็ว  ปลอดภัย  และราคายุติธรรม</a:t>
            </a:r>
            <a:endParaRPr lang="en-US" dirty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286808" cy="1571636"/>
          </a:xfrm>
        </p:spPr>
        <p:txBody>
          <a:bodyPr>
            <a:noAutofit/>
          </a:bodyPr>
          <a:lstStyle/>
          <a:p>
            <a:r>
              <a:rPr lang="th-TH" sz="5400" dirty="0" smtClean="0">
                <a:latin typeface="Angsana New" pitchFamily="18" charset="-34"/>
                <a:cs typeface="Angsana New" pitchFamily="18" charset="-34"/>
              </a:rPr>
              <a:t>การสนับสนุนอื่นๆ   </a:t>
            </a:r>
            <a:r>
              <a:rPr lang="en-US" sz="6000" dirty="0" smtClean="0"/>
              <a:t/>
            </a:r>
            <a:br>
              <a:rPr lang="en-US" sz="6000" dirty="0" smtClean="0"/>
            </a:br>
            <a:endParaRPr lang="th-TH" sz="6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7158" y="1357298"/>
            <a:ext cx="8429684" cy="5000660"/>
          </a:xfrm>
        </p:spPr>
        <p:txBody>
          <a:bodyPr>
            <a:normAutofit/>
          </a:bodyPr>
          <a:lstStyle/>
          <a:p>
            <a:r>
              <a:rPr lang="th-TH" sz="3200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	นอกจากนี้ควรเพิ่มความสะดวกสบายให้แก่นักท่องเที่ยว  เช่น  การเงินการธนาคาร ความร่วมมือระหว่างประเทศ  แหล่งศึกษาค้นคว้า  รวมถึงความสุภาพและมิตรภาพไมตรีอันดีงาม</a:t>
            </a:r>
            <a:endParaRPr lang="th-TH" sz="3200" dirty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8596" y="785794"/>
            <a:ext cx="8072494" cy="1071570"/>
          </a:xfrm>
        </p:spPr>
        <p:txBody>
          <a:bodyPr>
            <a:noAutofit/>
          </a:bodyPr>
          <a:lstStyle/>
          <a:p>
            <a:r>
              <a:rPr lang="th-TH" sz="5400" dirty="0" smtClean="0">
                <a:latin typeface="Angsana New" pitchFamily="18" charset="-34"/>
                <a:cs typeface="Angsana New" pitchFamily="18" charset="-34"/>
              </a:rPr>
              <a:t>ธุรกิจอื่น ๆ ที่เกี่ยวข้องกับธุรกิจท่องเที่ยว</a:t>
            </a:r>
            <a:r>
              <a:rPr lang="en-US" sz="48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4800" dirty="0" smtClean="0">
                <a:latin typeface="Angsana New" pitchFamily="18" charset="-34"/>
                <a:cs typeface="Angsana New" pitchFamily="18" charset="-34"/>
              </a:rPr>
            </a:br>
            <a:endParaRPr lang="th-TH" sz="48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2534" name="Oval 6"/>
          <p:cNvSpPr>
            <a:spLocks noChangeArrowheads="1"/>
          </p:cNvSpPr>
          <p:nvPr/>
        </p:nvSpPr>
        <p:spPr bwMode="auto">
          <a:xfrm>
            <a:off x="1071538" y="4286256"/>
            <a:ext cx="2714644" cy="2071702"/>
          </a:xfrm>
          <a:prstGeom prst="ellipse">
            <a:avLst/>
          </a:prstGeom>
          <a:solidFill>
            <a:srgbClr val="4BACC6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th-TH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ผู้ซื้อ</a:t>
            </a:r>
          </a:p>
          <a:p>
            <a:pPr algn="ctr"/>
            <a:r>
              <a:rPr lang="th-TH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นักท่องเที่ยว</a:t>
            </a:r>
            <a:endParaRPr lang="th-TH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2530" name="Oval 2"/>
          <p:cNvSpPr>
            <a:spLocks noChangeArrowheads="1"/>
          </p:cNvSpPr>
          <p:nvPr/>
        </p:nvSpPr>
        <p:spPr bwMode="auto">
          <a:xfrm>
            <a:off x="3357554" y="1714488"/>
            <a:ext cx="2714644" cy="2000264"/>
          </a:xfrm>
          <a:prstGeom prst="ellipse">
            <a:avLst/>
          </a:prstGeom>
          <a:solidFill>
            <a:srgbClr val="C0504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th-TH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ผู้ขาย</a:t>
            </a:r>
          </a:p>
          <a:p>
            <a:pPr algn="ctr"/>
            <a:r>
              <a:rPr lang="th-TH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บริษัทนำเที่ยว</a:t>
            </a:r>
            <a:endParaRPr lang="th-TH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2531" name="Oval 3"/>
          <p:cNvSpPr>
            <a:spLocks noChangeArrowheads="1"/>
          </p:cNvSpPr>
          <p:nvPr/>
        </p:nvSpPr>
        <p:spPr bwMode="auto">
          <a:xfrm>
            <a:off x="5786446" y="4500570"/>
            <a:ext cx="2928958" cy="2143140"/>
          </a:xfrm>
          <a:prstGeom prst="ellipse">
            <a:avLst/>
          </a:prstGeom>
          <a:solidFill>
            <a:srgbClr val="9BBB59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th-TH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สินค้า </a:t>
            </a:r>
          </a:p>
          <a:p>
            <a:pPr algn="ctr"/>
            <a:r>
              <a:rPr lang="th-TH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(รายการนำเที่ยว)</a:t>
            </a:r>
          </a:p>
          <a:p>
            <a:pPr algn="ctr"/>
            <a:r>
              <a:rPr lang="th-TH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กิจกรรมท่องเที่ยว</a:t>
            </a:r>
            <a:endParaRPr lang="th-TH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2532" name="AutoShape 4"/>
          <p:cNvSpPr>
            <a:spLocks noChangeShapeType="1"/>
          </p:cNvSpPr>
          <p:nvPr/>
        </p:nvSpPr>
        <p:spPr bwMode="auto">
          <a:xfrm>
            <a:off x="5857884" y="3571876"/>
            <a:ext cx="581025" cy="67627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22533" name="AutoShape 5"/>
          <p:cNvSpPr>
            <a:spLocks noChangeShapeType="1"/>
          </p:cNvSpPr>
          <p:nvPr/>
        </p:nvSpPr>
        <p:spPr bwMode="auto">
          <a:xfrm flipV="1">
            <a:off x="3000364" y="3571876"/>
            <a:ext cx="500066" cy="64294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357158" y="1071546"/>
            <a:ext cx="478634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วงจรธุรกิจท่องเที่ยวจะมีลักษณะดังนี้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0" y="287923"/>
            <a:ext cx="328166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                                                                                          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    </a:t>
            </a:r>
            <a:endParaRPr kumimoji="0" lang="en-US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                </a:t>
            </a:r>
            <a:endParaRPr kumimoji="0" lang="en-US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287923"/>
            <a:ext cx="102624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                       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15" name="AutoShape 4"/>
          <p:cNvSpPr>
            <a:spLocks noChangeShapeType="1"/>
          </p:cNvSpPr>
          <p:nvPr/>
        </p:nvSpPr>
        <p:spPr bwMode="auto">
          <a:xfrm flipH="1" flipV="1">
            <a:off x="4071934" y="5715016"/>
            <a:ext cx="1214446" cy="45719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4282" y="214290"/>
            <a:ext cx="7929618" cy="1000132"/>
          </a:xfrm>
        </p:spPr>
        <p:txBody>
          <a:bodyPr>
            <a:normAutofit fontScale="90000"/>
          </a:bodyPr>
          <a:lstStyle/>
          <a:p>
            <a:r>
              <a:rPr lang="th-TH" sz="6000" dirty="0" smtClean="0">
                <a:latin typeface="Angsana New" pitchFamily="18" charset="-34"/>
                <a:cs typeface="Angsana New" pitchFamily="18" charset="-34"/>
              </a:rPr>
              <a:t>ธุรกิจการขนส่ง</a:t>
            </a:r>
            <a:endParaRPr lang="th-TH" sz="60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5720" y="1142984"/>
            <a:ext cx="8429684" cy="5072098"/>
          </a:xfrm>
        </p:spPr>
        <p:txBody>
          <a:bodyPr>
            <a:normAutofit/>
          </a:bodyPr>
          <a:lstStyle/>
          <a:p>
            <a:r>
              <a:rPr lang="th-TH" sz="3200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1.  ธุรกิจขนส่งทางรถยนต์  คือการให้บริการ การเดินทาง การขนส่งสินค้าด้วยการใช้พาหนะเป็นรถยนต์ชนิดต่าง ๆ</a:t>
            </a:r>
          </a:p>
          <a:p>
            <a:r>
              <a:rPr lang="th-TH" sz="3200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1.1 รถโดยสารประจำทางสาธารณะภายในจังหวัดและระหว่างจังหวัด</a:t>
            </a:r>
          </a:p>
          <a:p>
            <a:r>
              <a:rPr lang="th-TH" sz="3200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1.2  รถบริการจ้างเหมารายเดือน รายสัปดาห์ และรายวัน มีพนักงานขับรถยนต์รวมอยู่ด้วย  แต่ผู้เช่าต้องต้องจ่ายค่าน้ำมัน</a:t>
            </a:r>
            <a:endParaRPr lang="en-US" sz="3200" dirty="0" smtClean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th-TH" sz="3200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1.3   บริการให้เช่ารถ บริการเฉพาะรถเท่านั้น ไม่มีพนักงานขับ  ไม่รวมน้ำมัน</a:t>
            </a:r>
          </a:p>
          <a:p>
            <a:endParaRPr lang="th-TH" sz="2800" dirty="0" smtClean="0"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26626" name="Picture 2" descr="http://www.dekdoys.com/ThinkThenWrite/wp-content/uploads/2012/12/bg_head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14884"/>
            <a:ext cx="2500330" cy="18417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Rectangle 4"/>
          <p:cNvSpPr/>
          <p:nvPr/>
        </p:nvSpPr>
        <p:spPr>
          <a:xfrm>
            <a:off x="0" y="6581001"/>
            <a:ext cx="20002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u="sng" dirty="0">
                <a:hlinkClick r:id="rId3"/>
              </a:rPr>
              <a:t>www.dekdoys.com</a:t>
            </a:r>
            <a:endParaRPr lang="th-TH" sz="1200" dirty="0"/>
          </a:p>
        </p:txBody>
      </p:sp>
      <p:pic>
        <p:nvPicPr>
          <p:cNvPr id="2050" name="Picture 2" descr="http://www.travel-is.com/forum/picture/122103368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4714884"/>
            <a:ext cx="2941925" cy="1990713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2214546" y="6572248"/>
            <a:ext cx="3786214" cy="285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5"/>
              </a:rPr>
              <a:t>http://www.travel-is.com/forum/view.php?qID=408</a:t>
            </a:r>
            <a:endParaRPr lang="th-TH" sz="1200" dirty="0"/>
          </a:p>
        </p:txBody>
      </p:sp>
      <p:pic>
        <p:nvPicPr>
          <p:cNvPr id="8" name="irc_mi" descr="taxi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8" y="4786322"/>
            <a:ext cx="2195514" cy="1643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Rectangle 8"/>
          <p:cNvSpPr/>
          <p:nvPr/>
        </p:nvSpPr>
        <p:spPr>
          <a:xfrm>
            <a:off x="6715140" y="6581001"/>
            <a:ext cx="199926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u="sng" dirty="0" smtClean="0">
                <a:hlinkClick r:id="rId7"/>
              </a:rPr>
              <a:t>www.bangkoktourist.com</a:t>
            </a:r>
            <a:endParaRPr lang="th-TH" sz="12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7158" y="214290"/>
            <a:ext cx="8572560" cy="6500858"/>
          </a:xfrm>
        </p:spPr>
        <p:txBody>
          <a:bodyPr>
            <a:noAutofit/>
          </a:bodyPr>
          <a:lstStyle/>
          <a:p>
            <a:r>
              <a:rPr lang="th-TH" sz="3000" u="sng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ข้อดี</a:t>
            </a:r>
            <a:endParaRPr lang="en-US" sz="3000" u="sng" dirty="0" smtClean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lvl="0"/>
            <a:r>
              <a:rPr lang="th-TH" sz="3000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-  สะดวก รวดเร็ว คล่องตัว สามารถเข้าถึงแหล่งท่องเที่ยวได้</a:t>
            </a:r>
            <a:endParaRPr lang="en-US" sz="3000" dirty="0" smtClean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lvl="0"/>
            <a:r>
              <a:rPr lang="th-TH" sz="3000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-  ลักษณะการเดินทางด้วยรถยนต์ส่วนใหญ่สามารถเดินทางจากต้นทางถึงปลายทางได้โดยไม่ต้องใช้บริการประเภทอื่น</a:t>
            </a:r>
            <a:endParaRPr lang="en-US" sz="3000" dirty="0" smtClean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lvl="0"/>
            <a:r>
              <a:rPr lang="th-TH" sz="3000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-  ต้นทุนการลงทุนต่ำเพราะไม่ต้องลงทุนสร้างถนนเองซึ่งภาครัฐได้ลงทุนให้แล้ว</a:t>
            </a:r>
            <a:endParaRPr lang="en-US" sz="3000" dirty="0" smtClean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lvl="0"/>
            <a:r>
              <a:rPr lang="th-TH" sz="3000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-  สามารถขยายงานหรือเลิกกิจการได้ในระยะเวลาที่ไม่มาก</a:t>
            </a:r>
            <a:endParaRPr lang="en-US" sz="3000" dirty="0" smtClean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lvl="0"/>
            <a:r>
              <a:rPr lang="th-TH" sz="3000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-  การดำเนินการต่างๆไม่ยุ่งยาก ซับซ้อน ใช้บุคลากรน้อย</a:t>
            </a:r>
            <a:endParaRPr lang="en-US" sz="3000" dirty="0" smtClean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th-TH" sz="3000" u="sng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ข้อเสีย</a:t>
            </a:r>
            <a:endParaRPr lang="en-US" sz="3000" u="sng" dirty="0" smtClean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lvl="0"/>
            <a:r>
              <a:rPr lang="th-TH" sz="3000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-  เกิดอุบัติเหตุง่าย</a:t>
            </a:r>
            <a:endParaRPr lang="en-US" sz="3000" dirty="0" smtClean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lvl="0"/>
            <a:r>
              <a:rPr lang="th-TH" sz="3000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-  มีการเปลี่ยนแปลงรวดเร็ว เช่น รูปลักษณ์ของรถยนต์</a:t>
            </a:r>
            <a:endParaRPr lang="en-US" sz="3000" dirty="0" smtClean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lvl="0"/>
            <a:r>
              <a:rPr lang="th-TH" sz="3000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-  การขนส่งหรือการโดยสารบรรจุคนได้น้อยกว่ารถไฟและเครื่องบิน</a:t>
            </a:r>
            <a:endParaRPr lang="en-US" sz="3000" dirty="0" smtClean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lvl="0"/>
            <a:r>
              <a:rPr lang="th-TH" sz="3000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-  การเดินทางไกลด้วยรถยนต์จะทำให้ต้นทุนสูง</a:t>
            </a:r>
            <a:endParaRPr lang="th-TH" sz="3000" dirty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X10486251-1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4286256"/>
            <a:ext cx="3214710" cy="2571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4282" y="0"/>
            <a:ext cx="8358246" cy="928718"/>
          </a:xfrm>
        </p:spPr>
        <p:txBody>
          <a:bodyPr>
            <a:normAutofit/>
          </a:bodyPr>
          <a:lstStyle/>
          <a:p>
            <a:r>
              <a:rPr lang="th-TH" sz="5400" dirty="0" smtClean="0">
                <a:latin typeface="Angsana New" pitchFamily="18" charset="-34"/>
                <a:cs typeface="Angsana New" pitchFamily="18" charset="-34"/>
              </a:rPr>
              <a:t>ธุรกิจขนส่งทางรถไฟ </a:t>
            </a:r>
            <a:endParaRPr lang="th-TH" sz="54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4282" y="1142984"/>
            <a:ext cx="8643998" cy="5500726"/>
          </a:xfrm>
        </p:spPr>
        <p:txBody>
          <a:bodyPr>
            <a:normAutofit/>
          </a:bodyPr>
          <a:lstStyle/>
          <a:p>
            <a:r>
              <a:rPr lang="th-TH" sz="3000" dirty="0" smtClean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sz="3000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การบริการขนส่งผู้โดยสารและวัตถุสิ่งของทางรถไฟต้องขนคราวละจำนวนมากๆ จึงมีข้อจำกัดคือมีความคล่องตัวน้อยเพราะต้องวิ่งบนรางรถไฟเท่านั้น</a:t>
            </a:r>
          </a:p>
          <a:p>
            <a:endParaRPr lang="th-TH" sz="3000" dirty="0" smtClean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endParaRPr lang="th-TH" sz="3000" dirty="0" smtClean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endParaRPr lang="th-TH" sz="3000" dirty="0" smtClean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en-US" sz="3000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000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</a:br>
            <a:endParaRPr lang="en-US" sz="3000" dirty="0" smtClean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endParaRPr lang="th-TH" sz="20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57620" y="6488668"/>
            <a:ext cx="20002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u="sng" dirty="0" smtClean="0">
                <a:latin typeface="Angsana New" pitchFamily="18" charset="-34"/>
                <a:cs typeface="Angsana New" pitchFamily="18" charset="-34"/>
                <a:hlinkClick r:id="rId3"/>
              </a:rPr>
              <a:t>http://topicstock.pantip.com</a:t>
            </a:r>
            <a:endParaRPr lang="th-TH" sz="18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" name="Octagon 5"/>
          <p:cNvSpPr/>
          <p:nvPr/>
        </p:nvSpPr>
        <p:spPr>
          <a:xfrm>
            <a:off x="857224" y="2285992"/>
            <a:ext cx="2214578" cy="1928826"/>
          </a:xfrm>
          <a:prstGeom prst="oc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ขบวนรถด่วนพิเศษ 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(Special Express)</a:t>
            </a:r>
            <a:endParaRPr lang="th-TH" dirty="0"/>
          </a:p>
        </p:txBody>
      </p:sp>
      <p:sp>
        <p:nvSpPr>
          <p:cNvPr id="7" name="Octagon 6"/>
          <p:cNvSpPr/>
          <p:nvPr/>
        </p:nvSpPr>
        <p:spPr>
          <a:xfrm>
            <a:off x="3571868" y="2285992"/>
            <a:ext cx="2214578" cy="1928826"/>
          </a:xfrm>
          <a:prstGeom prst="oc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ขบวนรถเร็ว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 (Rapid)</a:t>
            </a:r>
            <a:endParaRPr lang="th-TH" dirty="0"/>
          </a:p>
        </p:txBody>
      </p:sp>
      <p:sp>
        <p:nvSpPr>
          <p:cNvPr id="8" name="Octagon 7"/>
          <p:cNvSpPr/>
          <p:nvPr/>
        </p:nvSpPr>
        <p:spPr>
          <a:xfrm>
            <a:off x="6357950" y="2285992"/>
            <a:ext cx="2214578" cy="1928826"/>
          </a:xfrm>
          <a:prstGeom prst="oc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ขบวนรถท่องเที่ยว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 (Excursion)</a:t>
            </a:r>
            <a:endParaRPr lang="th-TH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7158" y="214290"/>
            <a:ext cx="8429684" cy="6429420"/>
          </a:xfrm>
        </p:spPr>
        <p:txBody>
          <a:bodyPr>
            <a:noAutofit/>
          </a:bodyPr>
          <a:lstStyle/>
          <a:p>
            <a:r>
              <a:rPr lang="th-TH" sz="3000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ข้อดี</a:t>
            </a:r>
            <a:endParaRPr lang="en-US" sz="3000" dirty="0" smtClean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lvl="0"/>
            <a:r>
              <a:rPr lang="th-TH" sz="3000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-  ขนส่งผู้โดยสารและวัตถุสิ่งของได้ครั้งละมากๆ</a:t>
            </a:r>
            <a:endParaRPr lang="en-US" sz="3000" dirty="0" smtClean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lvl="0"/>
            <a:r>
              <a:rPr lang="th-TH" sz="3000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-  มีความปลอดภัยสูงกว่าการเดินทางลักษณะอื่นๆ</a:t>
            </a:r>
            <a:endParaRPr lang="en-US" sz="3000" dirty="0" smtClean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lvl="0"/>
            <a:r>
              <a:rPr lang="th-TH" sz="3000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-  สามารถเพิ่มหรือลดขนาดตู้ได้ตามความต้องการ</a:t>
            </a:r>
            <a:endParaRPr lang="en-US" sz="3000" dirty="0" smtClean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lvl="0"/>
            <a:r>
              <a:rPr lang="th-TH" sz="3000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-  ผู้โดยสารมีความสะดวกสบายกว่าเดินทางโดยรถยนต์</a:t>
            </a:r>
            <a:endParaRPr lang="en-US" sz="3000" dirty="0" smtClean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th-TH" sz="3000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ข้อเสีย</a:t>
            </a:r>
            <a:endParaRPr lang="en-US" sz="3000" dirty="0" smtClean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lvl="0"/>
            <a:r>
              <a:rPr lang="th-TH" sz="3000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-  ไม่ตรงเวลาตามที่กำหนด</a:t>
            </a:r>
            <a:endParaRPr lang="en-US" sz="3000" dirty="0" smtClean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lvl="0"/>
            <a:r>
              <a:rPr lang="th-TH" sz="3000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-  ไม่สะดวกเมื่อเวลา ขึ้น </a:t>
            </a:r>
            <a:r>
              <a:rPr lang="en-US" sz="3000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–</a:t>
            </a:r>
            <a:r>
              <a:rPr lang="th-TH" sz="3000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ลง รถไฟ</a:t>
            </a:r>
            <a:endParaRPr lang="en-US" sz="3000" dirty="0" smtClean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lvl="0"/>
            <a:r>
              <a:rPr lang="th-TH" sz="3000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-  อาหารบนรถไฟมีราคาแพง</a:t>
            </a:r>
            <a:endParaRPr lang="en-US" sz="3000" dirty="0" smtClean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lvl="0"/>
            <a:r>
              <a:rPr lang="th-TH" sz="3000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-  จุดบริการมีน้อยส่วนใหญ่มีเฉพาะจังหวัดใหญ่ๆหรือบางจังหวัด เท่านั้น</a:t>
            </a:r>
            <a:endParaRPr lang="en-US" sz="3000" dirty="0" smtClean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lvl="0"/>
            <a:r>
              <a:rPr lang="th-TH" sz="3000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-  มีค่าใช้จ่ายเพิ่มจากการใช้บริการเพราะรถไฟไม่สามารถส่งถึงจุดหมายปลายทางได้</a:t>
            </a:r>
            <a:endParaRPr lang="en-US" sz="3000" dirty="0" smtClean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endParaRPr lang="th-TH" sz="32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8572560" cy="1071570"/>
          </a:xfrm>
        </p:spPr>
        <p:txBody>
          <a:bodyPr>
            <a:normAutofit/>
          </a:bodyPr>
          <a:lstStyle/>
          <a:p>
            <a:r>
              <a:rPr lang="th-TH" sz="5400" dirty="0" smtClean="0">
                <a:latin typeface="Angsana New" pitchFamily="18" charset="-34"/>
                <a:cs typeface="Angsana New" pitchFamily="18" charset="-34"/>
              </a:rPr>
              <a:t>ธุรกิจการขนส่งทางเรือ</a:t>
            </a:r>
            <a:endParaRPr lang="th-TH" sz="54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844" y="1000108"/>
            <a:ext cx="8643998" cy="5572164"/>
          </a:xfrm>
        </p:spPr>
        <p:txBody>
          <a:bodyPr/>
          <a:lstStyle/>
          <a:p>
            <a:r>
              <a:rPr lang="th-TH" sz="3000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การใช้เรือที่มีลักษณะขนาดที่แตกต่างกันในการให้บริการแก่นักท่องเที่ยว  </a:t>
            </a:r>
          </a:p>
          <a:p>
            <a:pPr marL="514350" indent="-514350"/>
            <a:r>
              <a:rPr lang="th-TH" sz="3000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1.  เรือเป็นพาหนะใช้เดินทางนำไปสู่จุดหมายปลายทาง</a:t>
            </a:r>
          </a:p>
          <a:p>
            <a:pPr marL="514350" indent="-514350"/>
            <a:r>
              <a:rPr lang="th-TH" sz="3000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3000" b="0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        </a:t>
            </a:r>
          </a:p>
          <a:p>
            <a:pPr marL="514350" indent="-514350"/>
            <a:endParaRPr lang="th-TH" sz="3000" b="0" dirty="0" smtClean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marL="514350" indent="-514350"/>
            <a:endParaRPr lang="th-TH" sz="3000" b="0" dirty="0" smtClean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marL="457200" indent="-457200"/>
            <a:r>
              <a:rPr lang="th-TH" sz="3000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2.  เรือเป็นพาหนะที่ใช้เดินทางและมีกิจกรรมนันทนาการเป็นหลัก เรือจะมีลักษณะที่แตกต่างกันตามกิจกรรมการใช้งาน</a:t>
            </a:r>
          </a:p>
        </p:txBody>
      </p:sp>
      <p:sp>
        <p:nvSpPr>
          <p:cNvPr id="4" name="Flowchart: Punched Tape 3"/>
          <p:cNvSpPr/>
          <p:nvPr/>
        </p:nvSpPr>
        <p:spPr>
          <a:xfrm>
            <a:off x="571472" y="2000240"/>
            <a:ext cx="6357982" cy="857256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/>
            <a:r>
              <a:rPr lang="th-TH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เรือรับจ้างประจำทาง เป็นเรือโดยสารนำผู้โดยสารข้ามฝั่ง</a:t>
            </a:r>
          </a:p>
        </p:txBody>
      </p:sp>
      <p:sp>
        <p:nvSpPr>
          <p:cNvPr id="5" name="Flowchart: Punched Tape 4"/>
          <p:cNvSpPr/>
          <p:nvPr/>
        </p:nvSpPr>
        <p:spPr>
          <a:xfrm>
            <a:off x="571472" y="2714620"/>
            <a:ext cx="6357982" cy="857256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/>
            <a:r>
              <a:rPr lang="th-TH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เรือแท็กซี่ที่ให้บริการนำพานักท่องเที่ยวเข้าชมแหล่งท่องเที่ยว</a:t>
            </a:r>
          </a:p>
        </p:txBody>
      </p:sp>
      <p:sp>
        <p:nvSpPr>
          <p:cNvPr id="6" name="Flowchart: Alternate Process 5"/>
          <p:cNvSpPr/>
          <p:nvPr/>
        </p:nvSpPr>
        <p:spPr>
          <a:xfrm>
            <a:off x="428596" y="4643446"/>
            <a:ext cx="1428760" cy="100013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ctr"/>
            <a:r>
              <a:rPr lang="th-TH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เรือสำราญ</a:t>
            </a:r>
          </a:p>
        </p:txBody>
      </p:sp>
      <p:sp>
        <p:nvSpPr>
          <p:cNvPr id="7" name="Flowchart: Alternate Process 6"/>
          <p:cNvSpPr/>
          <p:nvPr/>
        </p:nvSpPr>
        <p:spPr>
          <a:xfrm>
            <a:off x="1857356" y="4643446"/>
            <a:ext cx="2000264" cy="100013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/>
            <a:r>
              <a:rPr lang="th-TH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เรือวิ่งความเร็วสูง</a:t>
            </a:r>
          </a:p>
        </p:txBody>
      </p:sp>
      <p:pic>
        <p:nvPicPr>
          <p:cNvPr id="8194" name="Picture 2" descr="http://www.ilovetogo.com/FileUpload/Editor/ImagesUpload/WebContent/USA/Thing%20to%20do/San_Diego_Cruise_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4214818"/>
            <a:ext cx="4614902" cy="2428892"/>
          </a:xfrm>
          <a:prstGeom prst="rect">
            <a:avLst/>
          </a:prstGeom>
          <a:noFill/>
        </p:spPr>
      </p:pic>
      <p:sp>
        <p:nvSpPr>
          <p:cNvPr id="8" name="Flowchart: Alternate Process 7"/>
          <p:cNvSpPr/>
          <p:nvPr/>
        </p:nvSpPr>
        <p:spPr>
          <a:xfrm>
            <a:off x="428596" y="5643578"/>
            <a:ext cx="3429024" cy="100013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ctr"/>
            <a:r>
              <a:rPr lang="th-TH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เรือใช้เป็นกิจกรรมนันทนาการ</a:t>
            </a:r>
            <a:endParaRPr lang="th-TH" dirty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072330" y="6286520"/>
            <a:ext cx="176683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u="sng" dirty="0" smtClean="0">
                <a:hlinkClick r:id="rId3"/>
              </a:rPr>
              <a:t>www.ilovetogo.com</a:t>
            </a:r>
            <a:endParaRPr lang="th-TH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4282" y="214290"/>
            <a:ext cx="8643998" cy="6429420"/>
          </a:xfrm>
        </p:spPr>
        <p:txBody>
          <a:bodyPr>
            <a:normAutofit lnSpcReduction="10000"/>
          </a:bodyPr>
          <a:lstStyle/>
          <a:p>
            <a:r>
              <a:rPr lang="th-TH" sz="3200" u="sng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ข้อดี</a:t>
            </a:r>
            <a:endParaRPr lang="en-US" sz="3200" u="sng" dirty="0" smtClean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lvl="0"/>
            <a:r>
              <a:rPr lang="th-TH" sz="3200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-  ต้นทุนต่ำ</a:t>
            </a:r>
            <a:endParaRPr lang="en-US" sz="3200" dirty="0" smtClean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lvl="0"/>
            <a:r>
              <a:rPr lang="th-TH" sz="3200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-  ราคาไม่แพงโดยเฉพาะค่าเรือโดยสารประจำทาง</a:t>
            </a:r>
            <a:endParaRPr lang="en-US" sz="3200" dirty="0" smtClean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lvl="0"/>
            <a:r>
              <a:rPr lang="th-TH" sz="3200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-  ตอบสนองความต้องการด้านการท่องเที่ยวได้เป็นอย่างดี</a:t>
            </a:r>
            <a:endParaRPr lang="en-US" sz="3200" dirty="0" smtClean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lvl="0"/>
            <a:r>
              <a:rPr lang="th-TH" sz="3200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-  มีความหลากหลาย เช่น การใช้งานตามวัตถุประสงค์ ลักษณะการใช้งานได้เหมาะสมกับกิจกรรม ขนาดใหญ่ กลาง เล็ก ตามจำนวนผู้ใช้บริการ</a:t>
            </a:r>
            <a:endParaRPr lang="en-US" sz="3200" dirty="0" smtClean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th-TH" sz="3200" u="sng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ข้อเสีย</a:t>
            </a:r>
            <a:endParaRPr lang="en-US" sz="3200" u="sng" dirty="0" smtClean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lvl="0"/>
            <a:r>
              <a:rPr lang="th-TH" sz="3200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-  ล่าช้า ขึ้นอยู่กับปัจจัยหลายด้าน เช่น ขนาดของเรือ น้ำหนักที่บรรทุก ลักษณะของกระแสน้ำ</a:t>
            </a:r>
            <a:endParaRPr lang="en-US" sz="3200" dirty="0" smtClean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lvl="0"/>
            <a:r>
              <a:rPr lang="th-TH" sz="3200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-  ปัจจัยเรื่องฤดูกาลที่ไม่สามารถควบคุมได้ เช่น ปริมาณของน้ำ อุณหภูมิของน้ำ กระแสลม</a:t>
            </a:r>
            <a:endParaRPr lang="en-US" sz="3200" dirty="0" smtClean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lvl="0"/>
            <a:r>
              <a:rPr lang="th-TH" sz="3200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-  บริการได้ในระยะสั้นโดยเฉพาะเรือวิ่งประจำทาง ต้องมีบริการขนส่งอื่นร่วมด้วย ผู้โดยสารจึงจะถึงปลายทาง</a:t>
            </a:r>
            <a:r>
              <a:rPr lang="en-US" sz="3200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      </a:t>
            </a:r>
          </a:p>
          <a:p>
            <a:endParaRPr lang="th-TH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910" y="785794"/>
            <a:ext cx="8286808" cy="5589128"/>
          </a:xfrm>
        </p:spPr>
        <p:txBody>
          <a:bodyPr/>
          <a:lstStyle/>
          <a:p>
            <a:r>
              <a:rPr lang="en-US" dirty="0" smtClean="0"/>
              <a:t> </a:t>
            </a:r>
          </a:p>
          <a:p>
            <a:r>
              <a:rPr lang="th-TH" sz="6000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สาระการเรียนรู้</a:t>
            </a:r>
            <a:endParaRPr lang="en-US" sz="6000" dirty="0" smtClean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th-TH" sz="3600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1.  ความหมายของธุรกิจท่องเที่ยว</a:t>
            </a:r>
            <a:endParaRPr lang="en-US" sz="3600" dirty="0" smtClean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th-TH" sz="3600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2.  องค์ประกอบของธุรกิจท่องเที่ยว</a:t>
            </a:r>
            <a:endParaRPr lang="en-US" sz="3600" dirty="0" smtClean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th-TH" sz="3600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3.  ธุรกิจที่เกี่ยวข้องกับธุรกิจท่องเที่ยว</a:t>
            </a:r>
            <a:endParaRPr lang="en-US" sz="3600" dirty="0" smtClean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endParaRPr lang="th-TH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501122" cy="1000132"/>
          </a:xfrm>
        </p:spPr>
        <p:txBody>
          <a:bodyPr>
            <a:noAutofit/>
          </a:bodyPr>
          <a:lstStyle/>
          <a:p>
            <a:r>
              <a:rPr lang="th-TH" sz="5400" dirty="0" smtClean="0">
                <a:latin typeface="Angsana New" pitchFamily="18" charset="-34"/>
                <a:cs typeface="Angsana New" pitchFamily="18" charset="-34"/>
              </a:rPr>
              <a:t>ธุรกิจขนส่งทางเครื่องบิน</a:t>
            </a:r>
            <a:endParaRPr lang="th-TH" sz="54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4282" y="1071546"/>
            <a:ext cx="8715436" cy="5572164"/>
          </a:xfrm>
        </p:spPr>
        <p:txBody>
          <a:bodyPr>
            <a:normAutofit/>
          </a:bodyPr>
          <a:lstStyle/>
          <a:p>
            <a:r>
              <a:rPr lang="th-TH" sz="3200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	การขนส่งทางอากาศมีความรวดเร็ว สะดวกสบาย เข้าถึงแหล่งท่องเที่ยวได้ง่ายและสามารถเดินทางได้ในระยะไกล   รวมถึงประหยัดเวลาในการเดินทางอีกด้วย  นักท่องเที่ยวมีอัตราเพิ่มขึ้นโดยเฉพาะในช่วงเทศกาลวันหยุด	ธุรกิจการขนส่งทางเครื่องบิน  </a:t>
            </a:r>
            <a:r>
              <a:rPr lang="th-TH" sz="3200" u="sng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แบ่งออกเป็น </a:t>
            </a:r>
          </a:p>
          <a:p>
            <a:pPr>
              <a:buFontTx/>
              <a:buChar char="-"/>
            </a:pPr>
            <a:r>
              <a:rPr lang="th-TH" sz="3200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-  สายการบินภายในประเทศ</a:t>
            </a:r>
          </a:p>
          <a:p>
            <a:pPr>
              <a:buFontTx/>
              <a:buChar char="-"/>
            </a:pPr>
            <a:r>
              <a:rPr lang="th-TH" sz="3200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-  สายการบินระหว่างประเทศ</a:t>
            </a:r>
            <a:endParaRPr lang="en-US" sz="3200" dirty="0" smtClean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endParaRPr lang="th-TH" sz="3200" dirty="0" smtClean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endParaRPr lang="th-TH" sz="3200" dirty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6146" name="Picture 2" descr="ทำนายฝัน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6" y="3071810"/>
            <a:ext cx="4500594" cy="3600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Rectangle 8"/>
          <p:cNvSpPr/>
          <p:nvPr/>
        </p:nvSpPr>
        <p:spPr>
          <a:xfrm>
            <a:off x="5500694" y="6519446"/>
            <a:ext cx="177644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u="sng" dirty="0" smtClean="0">
                <a:hlinkClick r:id="rId3"/>
              </a:rPr>
              <a:t>www.tlcthai.com</a:t>
            </a:r>
            <a:endParaRPr lang="th-TH" sz="16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4282" y="285728"/>
            <a:ext cx="8643998" cy="6357982"/>
          </a:xfrm>
        </p:spPr>
        <p:txBody>
          <a:bodyPr/>
          <a:lstStyle/>
          <a:p>
            <a:r>
              <a:rPr lang="th-TH" sz="4000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ข้อดี</a:t>
            </a:r>
            <a:endParaRPr lang="en-US" sz="4000" dirty="0" smtClean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lvl="0"/>
            <a:r>
              <a:rPr lang="th-TH" sz="4000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-  เสียเวลาน้อยเพราะการขนส่งรวดเร็ว</a:t>
            </a:r>
            <a:endParaRPr lang="en-US" sz="4000" dirty="0" smtClean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lvl="0"/>
            <a:r>
              <a:rPr lang="th-TH" sz="4000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-  สามารถเข้าไปยังพื้นที่ที่ยังไม่เจริญหรือห่างไกลได้</a:t>
            </a:r>
            <a:endParaRPr lang="en-US" sz="4000" dirty="0" smtClean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lvl="0"/>
            <a:r>
              <a:rPr lang="th-TH" sz="4000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-  ผู้โดยสารสะดวกสบายกับการเดินทางท่องเที่ยว</a:t>
            </a:r>
            <a:endParaRPr lang="en-US" sz="4000" dirty="0" smtClean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th-TH" sz="4000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ข้อเสีย</a:t>
            </a:r>
            <a:endParaRPr lang="en-US" sz="4000" dirty="0" smtClean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lvl="0"/>
            <a:r>
              <a:rPr lang="th-TH" sz="4000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-  ต้นทุนสูง</a:t>
            </a:r>
            <a:endParaRPr lang="en-US" sz="4000" dirty="0" smtClean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lvl="0"/>
            <a:r>
              <a:rPr lang="th-TH" sz="4000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-  ปัญหาเรื่องดินฟ้าอากาศ</a:t>
            </a:r>
            <a:endParaRPr lang="en-US" sz="4000" dirty="0" smtClean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lvl="0"/>
            <a:r>
              <a:rPr lang="th-TH" sz="4000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-  มีความเสี่ยงอันตรายมากกว่าการขนส่งอื่น ๆ</a:t>
            </a:r>
            <a:endParaRPr lang="en-US" sz="4000" dirty="0" smtClean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endParaRPr lang="th-TH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7158" y="714356"/>
            <a:ext cx="8358246" cy="714356"/>
          </a:xfrm>
        </p:spPr>
        <p:txBody>
          <a:bodyPr>
            <a:noAutofit/>
          </a:bodyPr>
          <a:lstStyle/>
          <a:p>
            <a:r>
              <a:rPr lang="th-TH" sz="5400" dirty="0" smtClean="0">
                <a:latin typeface="Angsana New" pitchFamily="18" charset="-34"/>
                <a:cs typeface="Angsana New" pitchFamily="18" charset="-34"/>
              </a:rPr>
              <a:t>ธุรกิจที่พักแรม </a:t>
            </a:r>
            <a:endParaRPr lang="th-TH" sz="54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7158" y="1071546"/>
            <a:ext cx="8501122" cy="5500726"/>
          </a:xfrm>
        </p:spPr>
        <p:txBody>
          <a:bodyPr>
            <a:normAutofit/>
          </a:bodyPr>
          <a:lstStyle/>
          <a:p>
            <a:r>
              <a:rPr lang="th-TH" sz="3600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	</a:t>
            </a:r>
          </a:p>
          <a:p>
            <a:r>
              <a:rPr lang="th-TH" sz="3600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	ธุรกิจที่ให้บริการด้านที่พักอาศัยแก่นักท่องเที่ยว รวมทั้งบริการอาหารและเครื่องดื่มตามความต้องการของนักท่องเที่ยว  ธุรกิจที่พักแรมเป็นองค์ประกอบที่สำคัญอย่างหนึ่งของการท่องเที่ยว จึงควรที่จะได้ศึกษาเกี่ยวกับลักษณะที่พักเพื่อใช้บริการให้ถูกต้องกับกับความต้องการของผู้เข้าพัก ราคา และสถานที่เพื่อใช้ประกอบการตัดสินใจเข้าพัก </a:t>
            </a:r>
            <a:endParaRPr lang="en-US" sz="3600" dirty="0" smtClean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endParaRPr lang="th-TH" sz="3200" dirty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4282" y="285728"/>
            <a:ext cx="8643998" cy="1214446"/>
          </a:xfrm>
        </p:spPr>
        <p:txBody>
          <a:bodyPr>
            <a:normAutofit fontScale="90000"/>
          </a:bodyPr>
          <a:lstStyle/>
          <a:p>
            <a:r>
              <a:rPr lang="th-TH" sz="6000" dirty="0" smtClean="0">
                <a:latin typeface="Angsana New" pitchFamily="18" charset="-34"/>
                <a:cs typeface="Angsana New" pitchFamily="18" charset="-34"/>
              </a:rPr>
              <a:t>ประเภทของที่พักแรม</a:t>
            </a:r>
            <a:r>
              <a:rPr lang="en-US" dirty="0" smtClean="0"/>
              <a:t/>
            </a:r>
            <a:br>
              <a:rPr lang="en-US" dirty="0" smtClean="0"/>
            </a:br>
            <a:endParaRPr lang="th-TH" dirty="0"/>
          </a:p>
        </p:txBody>
      </p:sp>
      <p:sp>
        <p:nvSpPr>
          <p:cNvPr id="5" name="Oval 4"/>
          <p:cNvSpPr/>
          <p:nvPr/>
        </p:nvSpPr>
        <p:spPr>
          <a:xfrm>
            <a:off x="428596" y="1071546"/>
            <a:ext cx="2928958" cy="17145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000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ธุรกิจโรงแรมย่านการค้า </a:t>
            </a:r>
            <a:endParaRPr lang="th-TH" sz="3000" dirty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" name="Oval 5"/>
          <p:cNvSpPr/>
          <p:nvPr/>
        </p:nvSpPr>
        <p:spPr>
          <a:xfrm>
            <a:off x="2357422" y="2357430"/>
            <a:ext cx="3143272" cy="17859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ธุรกิจโรงแรมในสถานที่พักตากอากาศ</a:t>
            </a:r>
            <a:endParaRPr lang="th-TH" dirty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" name="Oval 6"/>
          <p:cNvSpPr/>
          <p:nvPr/>
        </p:nvSpPr>
        <p:spPr>
          <a:xfrm>
            <a:off x="4357686" y="3786190"/>
            <a:ext cx="3071834" cy="17145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ธุรกิจโรงแรมที่ตั้งอยู่ใกล้ท่าอากาศยาน</a:t>
            </a:r>
            <a:endParaRPr lang="th-TH" dirty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" name="Oval 7"/>
          <p:cNvSpPr/>
          <p:nvPr/>
        </p:nvSpPr>
        <p:spPr>
          <a:xfrm>
            <a:off x="6357918" y="5143488"/>
            <a:ext cx="2786082" cy="17145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000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ธุรกิจโรงแรมประหยัด</a:t>
            </a:r>
            <a:endParaRPr lang="th-TH" sz="3000" dirty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3428992" y="1643050"/>
            <a:ext cx="71438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5500694" y="3000372"/>
            <a:ext cx="64294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10800000">
            <a:off x="3571868" y="4714884"/>
            <a:ext cx="71438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10800000">
            <a:off x="5286380" y="6215082"/>
            <a:ext cx="71438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4214810" y="928670"/>
            <a:ext cx="4643470" cy="1143008"/>
          </a:xfrm>
          <a:prstGeom prst="rect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ส่วนมากจะเป็นนักธุรกิจที่ต้องการติดต่อการค้าและพักอยู่ในระยะเวลาสั้นๆ</a:t>
            </a:r>
            <a:endParaRPr lang="th-TH" sz="32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215074" y="2285992"/>
            <a:ext cx="2714644" cy="1428760"/>
          </a:xfrm>
          <a:prstGeom prst="rect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สร้างในบริเวณแหล่งท่องเที่ยวที่สวยงามตามธรรมชาติ</a:t>
            </a:r>
            <a:endParaRPr lang="th-TH" sz="32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85786" y="5643578"/>
            <a:ext cx="4357718" cy="1000132"/>
          </a:xfrm>
          <a:prstGeom prst="rect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1"/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โรงแรมที่ราคาห้องพักถูก แต่สิ่งอำนวยความสะดวกมีไม่มาก</a:t>
            </a:r>
            <a:endParaRPr lang="th-TH" sz="32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14282" y="4143380"/>
            <a:ext cx="3286148" cy="1071570"/>
          </a:xfrm>
          <a:prstGeom prst="rect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เพื่อความสะดวกในการเดินทาง</a:t>
            </a:r>
            <a:endParaRPr lang="th-TH" sz="3200" dirty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6172200" cy="1000132"/>
          </a:xfrm>
        </p:spPr>
        <p:txBody>
          <a:bodyPr>
            <a:noAutofit/>
          </a:bodyPr>
          <a:lstStyle/>
          <a:p>
            <a:r>
              <a:rPr lang="th-TH" sz="5400" dirty="0" smtClean="0">
                <a:latin typeface="Angsana New" pitchFamily="18" charset="-34"/>
                <a:cs typeface="Angsana New" pitchFamily="18" charset="-34"/>
              </a:rPr>
              <a:t>ธุรกิจอาหารและเครื่องดื่ม</a:t>
            </a:r>
            <a:endParaRPr lang="th-TH" sz="54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5720" y="1142984"/>
            <a:ext cx="8572560" cy="5500726"/>
          </a:xfrm>
        </p:spPr>
        <p:txBody>
          <a:bodyPr>
            <a:normAutofit/>
          </a:bodyPr>
          <a:lstStyle/>
          <a:p>
            <a:r>
              <a:rPr lang="th-TH" sz="4800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ประเภทของอาหาร</a:t>
            </a:r>
          </a:p>
          <a:p>
            <a:endParaRPr lang="th-TH" sz="4800" dirty="0" smtClean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endParaRPr lang="th-TH" sz="4800" dirty="0" smtClean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endParaRPr lang="th-TH" sz="4800" dirty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785918" y="2143116"/>
            <a:ext cx="1857388" cy="1143008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อาหารจานด่วน</a:t>
            </a:r>
            <a:endParaRPr lang="th-TH" dirty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85918" y="3643314"/>
            <a:ext cx="1857388" cy="114300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อาหารสำเร็จรูป</a:t>
            </a:r>
            <a:endParaRPr lang="th-TH" dirty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785918" y="5143512"/>
            <a:ext cx="1857388" cy="114300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อาหารบุฟเฟต์</a:t>
            </a:r>
            <a:endParaRPr lang="th-TH" dirty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643438" y="3643314"/>
            <a:ext cx="1857388" cy="114300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อาหาร</a:t>
            </a:r>
            <a:r>
              <a:rPr lang="th-TH" dirty="0" err="1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กูร์เมต์</a:t>
            </a:r>
            <a:endParaRPr lang="th-TH" dirty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643438" y="2143116"/>
            <a:ext cx="1857388" cy="114300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err="1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คอฟฟี่ช็</a:t>
            </a:r>
            <a:r>
              <a:rPr lang="th-TH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อป</a:t>
            </a:r>
            <a:endParaRPr lang="th-TH" dirty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643438" y="5143512"/>
            <a:ext cx="1857388" cy="114300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อาหารประจำชาติ</a:t>
            </a:r>
            <a:endParaRPr lang="th-TH" dirty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0"/>
            <a:ext cx="6172200" cy="1071570"/>
          </a:xfrm>
        </p:spPr>
        <p:txBody>
          <a:bodyPr>
            <a:normAutofit/>
          </a:bodyPr>
          <a:lstStyle/>
          <a:p>
            <a:r>
              <a:rPr lang="th-TH" sz="6000" dirty="0" smtClean="0">
                <a:latin typeface="Angsana New" pitchFamily="18" charset="-34"/>
                <a:cs typeface="Angsana New" pitchFamily="18" charset="-34"/>
              </a:rPr>
              <a:t>ธุรกิจ</a:t>
            </a:r>
            <a:r>
              <a:rPr lang="th-TH" sz="5400" dirty="0" smtClean="0">
                <a:latin typeface="Angsana New" pitchFamily="18" charset="-34"/>
                <a:cs typeface="Angsana New" pitchFamily="18" charset="-34"/>
              </a:rPr>
              <a:t>จำหน่าย</a:t>
            </a:r>
            <a:r>
              <a:rPr lang="th-TH" sz="6000" dirty="0" smtClean="0">
                <a:latin typeface="Angsana New" pitchFamily="18" charset="-34"/>
                <a:cs typeface="Angsana New" pitchFamily="18" charset="-34"/>
              </a:rPr>
              <a:t>สินค้าที่ระลึก</a:t>
            </a:r>
            <a:endParaRPr lang="th-TH" sz="60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5720" y="1000108"/>
            <a:ext cx="8643998" cy="5643602"/>
          </a:xfrm>
        </p:spPr>
        <p:txBody>
          <a:bodyPr>
            <a:normAutofit/>
          </a:bodyPr>
          <a:lstStyle/>
          <a:p>
            <a:r>
              <a:rPr lang="th-TH" sz="3200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	ลักษณะของสินค้าที่ระลึกจะเป็นสินค้าในท้องถิ่นนั้นๆ เป็นสัญลักษณ์ของท้องถิ่นนั้น ๆ เพื่อเก็บไว้เป็นความทรงจำ ฝากญาติผู้ใหญ่ และเพื่อน ๆ</a:t>
            </a:r>
          </a:p>
          <a:p>
            <a:r>
              <a:rPr lang="th-TH" sz="3200" u="sng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การจำหน่ายสินค้าที่ระลึกมี </a:t>
            </a:r>
            <a:r>
              <a:rPr lang="en-US" sz="3200" u="sng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3</a:t>
            </a:r>
            <a:r>
              <a:rPr lang="th-TH" sz="3200" u="sng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 รูปแบบ</a:t>
            </a:r>
          </a:p>
          <a:p>
            <a:endParaRPr lang="th-TH" sz="3200" u="sng" dirty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" name="Cube 8"/>
          <p:cNvSpPr/>
          <p:nvPr/>
        </p:nvSpPr>
        <p:spPr>
          <a:xfrm>
            <a:off x="642910" y="4143380"/>
            <a:ext cx="8143932" cy="1143008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3200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การจำหน่ายสินค้าที่ระลึกที่เรียกภาษีคืน</a:t>
            </a:r>
            <a:endParaRPr lang="th-TH" sz="3200" dirty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" name="Cube 9"/>
          <p:cNvSpPr/>
          <p:nvPr/>
        </p:nvSpPr>
        <p:spPr>
          <a:xfrm>
            <a:off x="642910" y="5429264"/>
            <a:ext cx="8072494" cy="1143008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3200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ธุรกิจจำหน่ายสินค้าที่ระลึกที่ปลอดภาษี </a:t>
            </a:r>
            <a:endParaRPr lang="th-TH" sz="3200" dirty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5072066" y="4786322"/>
            <a:ext cx="642942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072066" y="4929198"/>
            <a:ext cx="642942" cy="21431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715008" y="4429132"/>
            <a:ext cx="22145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แสดงหนังสือเดินทาง</a:t>
            </a:r>
            <a:endParaRPr lang="th-TH" dirty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643570" y="4857760"/>
            <a:ext cx="300039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600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กรอกแบบฟอร์มการขอคืนภาษี</a:t>
            </a:r>
            <a:r>
              <a:rPr lang="en-US" sz="2600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 </a:t>
            </a:r>
            <a:endParaRPr lang="th-TH" sz="2600" dirty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1" name="Cube 20"/>
          <p:cNvSpPr/>
          <p:nvPr/>
        </p:nvSpPr>
        <p:spPr>
          <a:xfrm>
            <a:off x="785786" y="2786058"/>
            <a:ext cx="8001056" cy="1143008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3000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การจำหน่ายสินค้าที่ระลึกโดยเจ้าของธุรกิจได้รวมภาษีไว้ในราคานั้นแล้ว</a:t>
            </a:r>
            <a:endParaRPr lang="en-US" sz="3000" dirty="0" smtClean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4282" y="214290"/>
            <a:ext cx="8143932" cy="1000132"/>
          </a:xfrm>
        </p:spPr>
        <p:txBody>
          <a:bodyPr>
            <a:normAutofit/>
          </a:bodyPr>
          <a:lstStyle/>
          <a:p>
            <a:r>
              <a:rPr lang="th-TH" sz="5400" dirty="0" smtClean="0">
                <a:latin typeface="Angsana New" pitchFamily="18" charset="-34"/>
                <a:cs typeface="Angsana New" pitchFamily="18" charset="-34"/>
              </a:rPr>
              <a:t>ธุรกิจทางการเงิน</a:t>
            </a:r>
            <a:endParaRPr lang="th-TH" sz="54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4282" y="1214422"/>
            <a:ext cx="8643998" cy="5357850"/>
          </a:xfrm>
        </p:spPr>
        <p:txBody>
          <a:bodyPr>
            <a:normAutofit/>
          </a:bodyPr>
          <a:lstStyle/>
          <a:p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สิ่งที่มัคคุเทศก์ควรรู้ไว้เกี่ยวกับการเงินมีดังนี้</a:t>
            </a:r>
          </a:p>
          <a:p>
            <a:endParaRPr lang="th-TH" sz="3200" dirty="0" smtClean="0">
              <a:latin typeface="Angsana New" pitchFamily="18" charset="-34"/>
              <a:cs typeface="Angsana New" pitchFamily="18" charset="-34"/>
            </a:endParaRPr>
          </a:p>
          <a:p>
            <a:endParaRPr lang="th-TH" sz="3200" dirty="0" smtClean="0">
              <a:latin typeface="Angsana New" pitchFamily="18" charset="-34"/>
              <a:cs typeface="Angsana New" pitchFamily="18" charset="-34"/>
            </a:endParaRPr>
          </a:p>
          <a:p>
            <a:endParaRPr lang="th-TH" sz="3200" dirty="0" smtClean="0">
              <a:latin typeface="Angsana New" pitchFamily="18" charset="-34"/>
              <a:cs typeface="Angsana New" pitchFamily="18" charset="-34"/>
            </a:endParaRPr>
          </a:p>
          <a:p>
            <a:endParaRPr lang="th-TH" sz="32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" name="Snip Diagonal Corner Rectangle 5"/>
          <p:cNvSpPr/>
          <p:nvPr/>
        </p:nvSpPr>
        <p:spPr>
          <a:xfrm>
            <a:off x="428596" y="1857364"/>
            <a:ext cx="6286544" cy="857256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สกุลเงินและอัตราแลกเปลี่ยนเงินตราต่างประเทศ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 </a:t>
            </a:r>
          </a:p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 Exchange rate </a:t>
            </a:r>
            <a:r>
              <a:rPr lang="th-TH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)</a:t>
            </a:r>
            <a:endParaRPr lang="th-TH" dirty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" name="Snip Diagonal Corner Rectangle 6"/>
          <p:cNvSpPr/>
          <p:nvPr/>
        </p:nvSpPr>
        <p:spPr>
          <a:xfrm>
            <a:off x="1285852" y="3571876"/>
            <a:ext cx="6286544" cy="857256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err="1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ดร๊าฟ</a:t>
            </a:r>
            <a:r>
              <a:rPr lang="th-TH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  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(Draft)</a:t>
            </a:r>
            <a:endParaRPr lang="th-TH" dirty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" name="Snip Diagonal Corner Rectangle 7"/>
          <p:cNvSpPr/>
          <p:nvPr/>
        </p:nvSpPr>
        <p:spPr>
          <a:xfrm>
            <a:off x="1785918" y="4429132"/>
            <a:ext cx="6286544" cy="857256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การโอนเงิน 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(Transferred)</a:t>
            </a:r>
            <a:endParaRPr lang="th-TH" dirty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" name="Snip Diagonal Corner Rectangle 8"/>
          <p:cNvSpPr/>
          <p:nvPr/>
        </p:nvSpPr>
        <p:spPr>
          <a:xfrm>
            <a:off x="2357422" y="5286388"/>
            <a:ext cx="6286544" cy="857256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บัตรเครดิต 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(Credit Card)</a:t>
            </a:r>
            <a:endParaRPr lang="th-TH" dirty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" name="Snip Diagonal Corner Rectangle 9"/>
          <p:cNvSpPr/>
          <p:nvPr/>
        </p:nvSpPr>
        <p:spPr>
          <a:xfrm>
            <a:off x="785786" y="2714620"/>
            <a:ext cx="6286544" cy="857256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เครื่องมือสินเชื่อ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(Credit Instruments) </a:t>
            </a:r>
            <a:endParaRPr lang="th-TH" dirty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4500562" y="2928934"/>
            <a:ext cx="500066" cy="14287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4500562" y="3214686"/>
            <a:ext cx="490542" cy="13335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357818" y="2714620"/>
            <a:ext cx="857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เช็ค</a:t>
            </a:r>
            <a:endParaRPr lang="th-TH" dirty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00628" y="3071810"/>
            <a:ext cx="2071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เช็คส่วนบุคคล </a:t>
            </a:r>
            <a:endParaRPr lang="th-TH" dirty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4282" y="214290"/>
            <a:ext cx="8715436" cy="6429420"/>
          </a:xfrm>
        </p:spPr>
        <p:txBody>
          <a:bodyPr/>
          <a:lstStyle/>
          <a:p>
            <a:r>
              <a:rPr lang="th-TH" sz="4000" dirty="0" smtClean="0">
                <a:latin typeface="Angsana New" pitchFamily="18" charset="-34"/>
                <a:cs typeface="Angsana New" pitchFamily="18" charset="-34"/>
              </a:rPr>
              <a:t>ธุรกิจการท่องเที่ยว  มี 2 ลักษณะใหญ่ๆ คือ</a:t>
            </a:r>
            <a:endParaRPr lang="en-US" sz="4000" dirty="0" smtClean="0">
              <a:latin typeface="Angsana New" pitchFamily="18" charset="-34"/>
              <a:cs typeface="Angsana New" pitchFamily="18" charset="-34"/>
            </a:endParaRPr>
          </a:p>
          <a:p>
            <a:endParaRPr lang="th-TH" dirty="0"/>
          </a:p>
        </p:txBody>
      </p:sp>
      <p:sp>
        <p:nvSpPr>
          <p:cNvPr id="4" name="Oval 3"/>
          <p:cNvSpPr/>
          <p:nvPr/>
        </p:nvSpPr>
        <p:spPr>
          <a:xfrm>
            <a:off x="214282" y="1142984"/>
            <a:ext cx="5500726" cy="50006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3200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เป็นตัวกลางระหว่างลูกค้ากับผู้ประกอบธุรกิจผลิตสินค้าบริการท่องเที่ยว </a:t>
            </a:r>
            <a:endParaRPr lang="th-TH" sz="3200" dirty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1428728" y="1652933"/>
            <a:ext cx="328614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ธุรกิจตัวแทนท่องเที่ยว   (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Travel Agent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)</a:t>
            </a:r>
            <a:endParaRPr kumimoji="0" lang="th-TH" sz="32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357950" y="928670"/>
            <a:ext cx="2286016" cy="21431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000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ตัวแทนขายสินค้าการท่องเที่ยว </a:t>
            </a:r>
            <a:endParaRPr lang="th-TH" sz="3000" dirty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500826" y="4143380"/>
            <a:ext cx="2286016" cy="21431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000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ผู้จัดนำเที่ยวให้กับลูกค้าโดยตรง</a:t>
            </a:r>
            <a:endParaRPr lang="th-TH" sz="3000" dirty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 flipV="1">
            <a:off x="5500694" y="2071678"/>
            <a:ext cx="571504" cy="21431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5643570" y="4643446"/>
            <a:ext cx="490542" cy="34766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214282" y="142852"/>
            <a:ext cx="5500726" cy="47149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3000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เป็นผู้ประกอบธุรกิจนำเที่ยวให้กับบุคคลทั่วไปหรือหรือหน่วยงาน  ซึ่งส่วนใหญ่บริษัทนำเที่ยวจะเป็นสมาชิกของสมาคมใดสมาคมหนึ่ง </a:t>
            </a:r>
            <a:endParaRPr lang="th-TH" sz="3000" dirty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57356" y="285728"/>
            <a:ext cx="24288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ธุรกิจจัดนำเที่ยว  </a:t>
            </a:r>
          </a:p>
          <a:p>
            <a:pPr algn="ctr"/>
            <a:r>
              <a:rPr lang="th-TH" sz="3200" b="1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sz="3200" b="1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Tour  Operator</a:t>
            </a:r>
            <a:r>
              <a:rPr lang="th-TH" sz="3200" b="1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)</a:t>
            </a:r>
            <a:endParaRPr lang="th-TH" sz="3200" dirty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" name="Oval 5"/>
          <p:cNvSpPr/>
          <p:nvPr/>
        </p:nvSpPr>
        <p:spPr>
          <a:xfrm>
            <a:off x="5072066" y="214290"/>
            <a:ext cx="3429024" cy="264320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000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บริษัทนำเที่ยวที่จัดนำเที่ยวภายในประเทศ  (</a:t>
            </a:r>
            <a:r>
              <a:rPr lang="en-US" sz="3000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Domestic  Tour</a:t>
            </a:r>
            <a:r>
              <a:rPr lang="th-TH" sz="3000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) </a:t>
            </a:r>
            <a:endParaRPr lang="th-TH" sz="3000" dirty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" name="Oval 6"/>
          <p:cNvSpPr/>
          <p:nvPr/>
        </p:nvSpPr>
        <p:spPr>
          <a:xfrm>
            <a:off x="4500562" y="2928934"/>
            <a:ext cx="3714776" cy="25717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h-TH" dirty="0"/>
          </a:p>
        </p:txBody>
      </p:sp>
      <p:sp>
        <p:nvSpPr>
          <p:cNvPr id="8" name="Oval 7"/>
          <p:cNvSpPr/>
          <p:nvPr/>
        </p:nvSpPr>
        <p:spPr>
          <a:xfrm>
            <a:off x="1857356" y="4214794"/>
            <a:ext cx="3000396" cy="264320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000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บริษัทจัดนำเที่ยวไปต่างประเทศ (</a:t>
            </a:r>
            <a:r>
              <a:rPr lang="en-US" sz="3000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Outbound  Tour</a:t>
            </a:r>
            <a:r>
              <a:rPr lang="th-TH" sz="3000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) </a:t>
            </a:r>
            <a:endParaRPr lang="th-TH" sz="3000" dirty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5072066" y="3286124"/>
            <a:ext cx="264320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30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บริษัทนำเที่ยวที่นำนักท่องเที่ยว ที่มาจากต่างประเทศ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30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(</a:t>
            </a:r>
            <a:r>
              <a:rPr kumimoji="0" lang="en-US" sz="30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Inbound Tour)</a:t>
            </a:r>
            <a:endParaRPr kumimoji="0" lang="en-US" sz="30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910" y="571480"/>
            <a:ext cx="7815290" cy="5803442"/>
          </a:xfrm>
        </p:spPr>
        <p:txBody>
          <a:bodyPr/>
          <a:lstStyle/>
          <a:p>
            <a:r>
              <a:rPr lang="th-TH" sz="6000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ผลการเรียนรู้ที่คาดหวัง</a:t>
            </a:r>
            <a:endParaRPr lang="en-US" sz="6000" dirty="0" smtClean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th-TH" sz="3600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	1.  ผู้เรียนเข้าใจความหมายของธุรกิจท่องเที่ยว</a:t>
            </a:r>
            <a:endParaRPr lang="en-US" sz="3600" dirty="0" smtClean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th-TH" sz="3600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	2.   ผู้เรียนสามารถอธิบายองค์ประกอบของธุรกิจท่องเที่ยวได้</a:t>
            </a:r>
            <a:endParaRPr lang="en-US" sz="3600" dirty="0" smtClean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th-TH" sz="3600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	3.   ผู้เรียนรู้จักธุรกิจที่เกี่ยวข้องกับธุรกิจท่องเที่ยว</a:t>
            </a:r>
            <a:endParaRPr lang="en-US" sz="3600" dirty="0" smtClean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th-TH" sz="3600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	4.   ผู้เรียนสามารถเชื่อมโยงธุรกิจที่เกี่ยวข้องเข้ากับธุรกิจท่องเที่ยวได้</a:t>
            </a:r>
            <a:endParaRPr lang="en-US" sz="3600" dirty="0" smtClean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endParaRPr lang="th-TH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8596" y="642918"/>
            <a:ext cx="8143932" cy="1357322"/>
          </a:xfrm>
        </p:spPr>
        <p:txBody>
          <a:bodyPr>
            <a:noAutofit/>
          </a:bodyPr>
          <a:lstStyle/>
          <a:p>
            <a:r>
              <a:rPr lang="th-TH" sz="5400" dirty="0" smtClean="0">
                <a:latin typeface="Angsana New" pitchFamily="18" charset="-34"/>
                <a:cs typeface="Angsana New" pitchFamily="18" charset="-34"/>
              </a:rPr>
              <a:t>ความหมายของธุรกิจท่องเที่ยว</a:t>
            </a:r>
            <a:r>
              <a:rPr lang="en-US" sz="5400" dirty="0" smtClean="0"/>
              <a:t/>
            </a:r>
            <a:br>
              <a:rPr lang="en-US" sz="5400" dirty="0" smtClean="0"/>
            </a:br>
            <a:endParaRPr lang="th-TH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7158" y="1500174"/>
            <a:ext cx="8501122" cy="5000660"/>
          </a:xfrm>
        </p:spPr>
        <p:txBody>
          <a:bodyPr/>
          <a:lstStyle/>
          <a:p>
            <a:r>
              <a:rPr lang="en-US" sz="3600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sz="3600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การดำเนินงานธุรกิจที่เกี่ยวกับการท่องเที่ยวโดยเน้นการให้บริการแก่นักท่องเที่ยวเป็นสำคัญ  ธุรกิจท่องเที่ยวเป็นธุรกิจที่หวังผลกำไรและมีองค์ประกอบหลายส่วนที่ช่วยทำให้เกิดความสำเร็จได้ โดยเริ่มจาก การคมนาคมขนส่ง ที่พัก สถานที่รับประทานอาหาร  นันทนาการและการบันเทิง แหล่งจำหน่ายสินค้า การดูแลและการให้บริการระหว่างการเดินทาง ตลอดจนการบรรยายให้ความรู้แก่นักท่องเที่ยวในแหล่งท่องเที่ยวตลอดการเดินทาง</a:t>
            </a:r>
            <a:endParaRPr lang="en-US" sz="3600" dirty="0" smtClean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endParaRPr lang="th-TH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Arrow Connector 4"/>
          <p:cNvCxnSpPr/>
          <p:nvPr/>
        </p:nvCxnSpPr>
        <p:spPr>
          <a:xfrm rot="16200000" flipH="1">
            <a:off x="6643702" y="1857364"/>
            <a:ext cx="1214446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rot="5400000">
            <a:off x="535753" y="1964521"/>
            <a:ext cx="1643074" cy="857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rot="5400000">
            <a:off x="500034" y="2857496"/>
            <a:ext cx="3429024" cy="857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rot="16200000" flipH="1">
            <a:off x="2786050" y="3143248"/>
            <a:ext cx="3286148" cy="142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rot="5400000">
            <a:off x="2285984" y="2428868"/>
            <a:ext cx="2071702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16200000" flipH="1">
            <a:off x="4822033" y="2178835"/>
            <a:ext cx="1285884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rot="16200000" flipH="1">
            <a:off x="5072066" y="2714620"/>
            <a:ext cx="3000396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34" name="Rectangle 33"/>
          <p:cNvSpPr/>
          <p:nvPr/>
        </p:nvSpPr>
        <p:spPr>
          <a:xfrm>
            <a:off x="357158" y="5072074"/>
            <a:ext cx="2143140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สินค้าท่องเที่ยว / สถานที่ท่องเที่ยว</a:t>
            </a:r>
            <a:endParaRPr lang="th-TH" dirty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214282" y="3429000"/>
            <a:ext cx="1643074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นักท่องเที่ยว</a:t>
            </a:r>
            <a:endParaRPr lang="th-TH" dirty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2214546" y="3714752"/>
            <a:ext cx="1857388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การคมนาคมขนส่ง</a:t>
            </a:r>
            <a:endParaRPr lang="th-TH" dirty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3000364" y="5000636"/>
            <a:ext cx="3143272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ความปลอดภัยและการอำนวยความสะดวกในด้านการเข้าเมือง</a:t>
            </a:r>
            <a:endParaRPr lang="th-TH" dirty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786314" y="3071810"/>
            <a:ext cx="1643074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ข้อมูลข่าวสาร  บริการ</a:t>
            </a:r>
            <a:endParaRPr lang="th-TH" dirty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500826" y="4714884"/>
            <a:ext cx="2428892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องค์ประกอบด้านโครงสร้างพื้นฐาน</a:t>
            </a:r>
            <a:endParaRPr lang="th-TH" dirty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7143768" y="2786058"/>
            <a:ext cx="1643074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การสนับสนุนอื่นๆ</a:t>
            </a:r>
            <a:endParaRPr lang="th-TH" dirty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2" name="Bevel 51"/>
          <p:cNvSpPr/>
          <p:nvPr/>
        </p:nvSpPr>
        <p:spPr>
          <a:xfrm>
            <a:off x="1142976" y="285728"/>
            <a:ext cx="7072362" cy="1214446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800" b="1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องค์ประกอบของธุรกิจท่องเที่ยว</a:t>
            </a:r>
            <a:endParaRPr lang="th-TH" sz="48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4282" y="1285860"/>
            <a:ext cx="7143800" cy="1071570"/>
          </a:xfrm>
        </p:spPr>
        <p:txBody>
          <a:bodyPr>
            <a:noAutofit/>
          </a:bodyPr>
          <a:lstStyle/>
          <a:p>
            <a:r>
              <a:rPr lang="th-TH" sz="7200" dirty="0" smtClean="0">
                <a:latin typeface="Angsana New" pitchFamily="18" charset="-34"/>
                <a:cs typeface="Angsana New" pitchFamily="18" charset="-34"/>
              </a:rPr>
              <a:t>นักท่องเที่ยว</a:t>
            </a:r>
            <a:r>
              <a:rPr lang="en-US" sz="5400" dirty="0" smtClean="0">
                <a:latin typeface="Angsana New" pitchFamily="18" charset="-34"/>
                <a:cs typeface="Angsana New" pitchFamily="18" charset="-34"/>
              </a:rPr>
              <a:t>  </a:t>
            </a:r>
            <a:r>
              <a:rPr lang="th-TH" sz="4000" dirty="0" smtClean="0">
                <a:latin typeface="Angsana New" pitchFamily="18" charset="-34"/>
                <a:cs typeface="Angsana New" pitchFamily="18" charset="-34"/>
              </a:rPr>
              <a:t>แบ่งออกได้ดังนี้</a:t>
            </a:r>
            <a:r>
              <a:rPr lang="en-US" sz="54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5400" dirty="0" smtClean="0">
                <a:latin typeface="Angsana New" pitchFamily="18" charset="-34"/>
                <a:cs typeface="Angsana New" pitchFamily="18" charset="-34"/>
              </a:rPr>
            </a:br>
            <a:endParaRPr lang="th-TH" sz="54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" name="Cloud 3"/>
          <p:cNvSpPr/>
          <p:nvPr/>
        </p:nvSpPr>
        <p:spPr>
          <a:xfrm>
            <a:off x="428596" y="1785926"/>
            <a:ext cx="2928958" cy="142876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0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ลักษณะของนักท่องเที่ยว</a:t>
            </a:r>
            <a:endParaRPr lang="th-TH" dirty="0"/>
          </a:p>
        </p:txBody>
      </p:sp>
      <p:sp>
        <p:nvSpPr>
          <p:cNvPr id="5" name="Cloud 4"/>
          <p:cNvSpPr/>
          <p:nvPr/>
        </p:nvSpPr>
        <p:spPr>
          <a:xfrm>
            <a:off x="571472" y="4786322"/>
            <a:ext cx="3214710" cy="157163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0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การกระจายของนักท่องเที่ยว</a:t>
            </a:r>
            <a:endParaRPr lang="th-TH" dirty="0"/>
          </a:p>
        </p:txBody>
      </p:sp>
      <p:sp>
        <p:nvSpPr>
          <p:cNvPr id="6" name="Cloud 5"/>
          <p:cNvSpPr/>
          <p:nvPr/>
        </p:nvSpPr>
        <p:spPr>
          <a:xfrm>
            <a:off x="3214678" y="3000372"/>
            <a:ext cx="2928958" cy="164307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0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กิจกรรมต่างๆของนักท่องเที่ยว</a:t>
            </a:r>
            <a:endParaRPr lang="th-TH" dirty="0"/>
          </a:p>
        </p:txBody>
      </p:sp>
      <p:sp>
        <p:nvSpPr>
          <p:cNvPr id="7" name="Cloud 6"/>
          <p:cNvSpPr/>
          <p:nvPr/>
        </p:nvSpPr>
        <p:spPr>
          <a:xfrm>
            <a:off x="5572132" y="4714884"/>
            <a:ext cx="3143272" cy="164307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0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ทัศนคติของนักท่องเที่ยว</a:t>
            </a:r>
            <a:endParaRPr lang="th-TH" dirty="0"/>
          </a:p>
        </p:txBody>
      </p:sp>
      <p:sp>
        <p:nvSpPr>
          <p:cNvPr id="8" name="Cloud 7"/>
          <p:cNvSpPr/>
          <p:nvPr/>
        </p:nvSpPr>
        <p:spPr>
          <a:xfrm>
            <a:off x="5715008" y="1428736"/>
            <a:ext cx="3143240" cy="157163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0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ฤดูกาลท่องเที่ยว</a:t>
            </a:r>
            <a:endParaRPr lang="th-TH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4282" y="1071546"/>
            <a:ext cx="8429684" cy="1071570"/>
          </a:xfrm>
        </p:spPr>
        <p:txBody>
          <a:bodyPr>
            <a:noAutofit/>
          </a:bodyPr>
          <a:lstStyle/>
          <a:p>
            <a:r>
              <a:rPr lang="th-TH" sz="5400" dirty="0" smtClean="0">
                <a:latin typeface="Angsana New" pitchFamily="18" charset="-34"/>
                <a:cs typeface="Angsana New" pitchFamily="18" charset="-34"/>
              </a:rPr>
              <a:t>สินค้าท่องเที่ยวหรือสถานที่ท่องเที่ยว</a:t>
            </a:r>
            <a:r>
              <a:rPr lang="en-US" sz="54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5400" dirty="0" smtClean="0">
                <a:latin typeface="Angsana New" pitchFamily="18" charset="-34"/>
                <a:cs typeface="Angsana New" pitchFamily="18" charset="-34"/>
              </a:rPr>
            </a:br>
            <a:endParaRPr lang="th-TH" sz="54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7158" y="1285836"/>
            <a:ext cx="8429684" cy="5572164"/>
          </a:xfrm>
        </p:spPr>
        <p:txBody>
          <a:bodyPr>
            <a:noAutofit/>
          </a:bodyPr>
          <a:lstStyle/>
          <a:p>
            <a:r>
              <a:rPr lang="th-TH" sz="3200" dirty="0" smtClean="0">
                <a:solidFill>
                  <a:schemeClr val="accent4">
                    <a:lumMod val="50000"/>
                  </a:schemeClr>
                </a:solidFill>
              </a:rPr>
              <a:t>	สินค้าท่องเที่ยวเป็นสินค้าที่รวมเอาสินค้าและบริการที่เป็นรูปธรรมและนามธรรมไว้ด้วยกัน  เช่น  วัฒนธรรมประเพณี  ทรัพยากรธรรมชาติ</a:t>
            </a:r>
          </a:p>
          <a:p>
            <a:endParaRPr lang="th-TH" sz="30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71472" y="2428868"/>
            <a:ext cx="8143932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1.  </a:t>
            </a:r>
            <a:r>
              <a:rPr lang="th-TH" dirty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สินค้าท่องเที่ยวเป็นทรัพยากรธรรมชาติถือเป็นของส่วนรวมหรือของสาธารณะ</a:t>
            </a:r>
          </a:p>
        </p:txBody>
      </p:sp>
      <p:sp>
        <p:nvSpPr>
          <p:cNvPr id="5" name="Rectangle 4"/>
          <p:cNvSpPr/>
          <p:nvPr/>
        </p:nvSpPr>
        <p:spPr>
          <a:xfrm>
            <a:off x="571472" y="3929066"/>
            <a:ext cx="8143932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2.  </a:t>
            </a:r>
            <a:r>
              <a:rPr lang="th-TH" dirty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ความปลอดภัยและสาธารณูปโภคเป็นส่วนประกอบที่สำคัญของสินค้าท่องเที่ยว</a:t>
            </a:r>
          </a:p>
        </p:txBody>
      </p:sp>
      <p:sp>
        <p:nvSpPr>
          <p:cNvPr id="6" name="Rectangle 5"/>
          <p:cNvSpPr/>
          <p:nvPr/>
        </p:nvSpPr>
        <p:spPr>
          <a:xfrm>
            <a:off x="571472" y="5429264"/>
            <a:ext cx="8143932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3.   </a:t>
            </a:r>
            <a:r>
              <a:rPr lang="th-TH" dirty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คนและวัฒนธรรมท้องถิ่นนับเป็นส่วนประกอบที่สำคัญสำหรับการท่องเที่ยว  </a:t>
            </a:r>
            <a:endParaRPr lang="en-US" dirty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rot="5400000">
            <a:off x="4286248" y="3500438"/>
            <a:ext cx="285752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rot="5400000">
            <a:off x="4287042" y="5071280"/>
            <a:ext cx="285752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4282" y="1071546"/>
            <a:ext cx="6172200" cy="733428"/>
          </a:xfrm>
        </p:spPr>
        <p:txBody>
          <a:bodyPr>
            <a:noAutofit/>
          </a:bodyPr>
          <a:lstStyle/>
          <a:p>
            <a:r>
              <a:rPr lang="th-TH" sz="5400" dirty="0" smtClean="0"/>
              <a:t>การคมนาคมขนส่ง</a:t>
            </a:r>
            <a:r>
              <a:rPr lang="en-US" sz="5400" dirty="0" smtClean="0"/>
              <a:t/>
            </a:r>
            <a:br>
              <a:rPr lang="en-US" sz="5400" dirty="0" smtClean="0"/>
            </a:br>
            <a:endParaRPr lang="th-TH" sz="5400" dirty="0"/>
          </a:p>
        </p:txBody>
      </p:sp>
      <p:sp>
        <p:nvSpPr>
          <p:cNvPr id="4" name="Rounded Rectangle 3"/>
          <p:cNvSpPr/>
          <p:nvPr/>
        </p:nvSpPr>
        <p:spPr>
          <a:xfrm>
            <a:off x="285720" y="928670"/>
            <a:ext cx="8429684" cy="9286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dirty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1. การคมนาคมแต่ละรูปแบบมีความแตกต่างกันตามลักษณะของการประกอบการตามความต้องการของนักท่องเที่ยว</a:t>
            </a:r>
            <a:endParaRPr lang="en-US" dirty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285720" y="1857364"/>
            <a:ext cx="8429684" cy="9286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/>
            <a:r>
              <a:rPr lang="th-TH" dirty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2.  การคมนาคมขนส่งสู่แหล่งท่องเที่ยว  สภาพการเดินทางสะดวก  ปลอดภัย  </a:t>
            </a:r>
            <a:r>
              <a:rPr lang="th-TH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รวดเร็วและ</a:t>
            </a:r>
            <a:r>
              <a:rPr lang="th-TH" dirty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มีมาตรฐาน	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285720" y="2786058"/>
            <a:ext cx="8429684" cy="9286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/>
            <a:endParaRPr lang="th-TH" dirty="0" smtClean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marL="514350" indent="-514350"/>
            <a:r>
              <a:rPr lang="th-TH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3.  การคมนาคมขนส่งภายในแหล่งท่องเที่ยว  หมายถึงรูปแบบและมาตรฐานของการคมนาคมขนส่งภายในแหล่งท่องเที่ยว</a:t>
            </a:r>
            <a:endParaRPr lang="en-US" dirty="0" smtClean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marL="514350" indent="-514350"/>
            <a:r>
              <a:rPr lang="th-TH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	</a:t>
            </a:r>
            <a:endParaRPr lang="th-TH" dirty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85720" y="4714884"/>
            <a:ext cx="8429684" cy="100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/>
            <a:endParaRPr lang="th-TH" dirty="0" smtClean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th-TH" dirty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5.  บริเวณหรือสถานที่ให้บริการแก่ผู้โดยสารหรืออุปกรณ์อำนวยความสะดวกในการใช้ยานพาหนะ</a:t>
            </a:r>
            <a:endParaRPr lang="en-US" dirty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marL="514350" indent="-514350"/>
            <a:r>
              <a:rPr lang="th-TH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	</a:t>
            </a:r>
            <a:endParaRPr lang="th-TH" dirty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85720" y="3714752"/>
            <a:ext cx="8429684" cy="100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dirty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4.  แบบแผนการเดินทางของนักท่องเที่ยว  พิจารณาว่าเป็นแบบใด  กลุ่มใหญ่ -กลุ่มเล็ก  ยานพาหนะเป็นแบบส่วนตัวหรือสาธารณะ</a:t>
            </a:r>
            <a:endParaRPr lang="en-US" dirty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285720" y="5715016"/>
            <a:ext cx="8429684" cy="9286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/>
            <a:endParaRPr lang="th-TH" dirty="0" smtClean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th-TH" dirty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6.  ปัญหาจราจรติดขัด  กลายเป็นข้อเสียที่คู่แข่งจะนำมาใช้เปรียบเทียบ</a:t>
            </a:r>
            <a:endParaRPr lang="en-US" dirty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marL="514350" indent="-514350"/>
            <a:r>
              <a:rPr lang="th-TH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	</a:t>
            </a:r>
            <a:endParaRPr lang="th-TH" dirty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8596" y="642918"/>
            <a:ext cx="8143932" cy="1357322"/>
          </a:xfrm>
        </p:spPr>
        <p:txBody>
          <a:bodyPr>
            <a:noAutofit/>
          </a:bodyPr>
          <a:lstStyle/>
          <a:p>
            <a:r>
              <a:rPr lang="th-TH" sz="5400" dirty="0" smtClean="0">
                <a:latin typeface="Angsana New" pitchFamily="18" charset="-34"/>
                <a:cs typeface="Angsana New" pitchFamily="18" charset="-34"/>
              </a:rPr>
              <a:t>ข้อมูลข่าวสารและการบริการ</a:t>
            </a:r>
            <a:r>
              <a:rPr lang="en-US" sz="5400" dirty="0" smtClean="0"/>
              <a:t/>
            </a:r>
            <a:br>
              <a:rPr lang="en-US" sz="5400" dirty="0" smtClean="0"/>
            </a:br>
            <a:endParaRPr lang="th-TH" sz="5400" dirty="0"/>
          </a:p>
        </p:txBody>
      </p:sp>
      <p:sp>
        <p:nvSpPr>
          <p:cNvPr id="4" name="Rectangular Callout 3"/>
          <p:cNvSpPr/>
          <p:nvPr/>
        </p:nvSpPr>
        <p:spPr>
          <a:xfrm>
            <a:off x="571472" y="1500174"/>
            <a:ext cx="3429024" cy="1214446"/>
          </a:xfrm>
          <a:prstGeom prst="wedgeRectCallout">
            <a:avLst>
              <a:gd name="adj1" fmla="val -9519"/>
              <a:gd name="adj2" fmla="val -4941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1.  การโฆษณาประชาสัมพันธ์เพื่อชักจูงให้นักท่องเที่ยวเข้ามาเที่ยว </a:t>
            </a:r>
          </a:p>
        </p:txBody>
      </p:sp>
      <p:sp>
        <p:nvSpPr>
          <p:cNvPr id="5" name="Rectangular Callout 4"/>
          <p:cNvSpPr/>
          <p:nvPr/>
        </p:nvSpPr>
        <p:spPr>
          <a:xfrm>
            <a:off x="5072066" y="1500174"/>
            <a:ext cx="3214710" cy="1285884"/>
          </a:xfrm>
          <a:prstGeom prst="wedgeRectCallout">
            <a:avLst>
              <a:gd name="adj1" fmla="val -49871"/>
              <a:gd name="adj2" fmla="val -202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5.  จัดทำแผนที่เส้นทางและสถานที่ท่องเที่ยวแต่ละแห่ง</a:t>
            </a:r>
          </a:p>
        </p:txBody>
      </p:sp>
      <p:sp>
        <p:nvSpPr>
          <p:cNvPr id="6" name="Rectangular Callout 5"/>
          <p:cNvSpPr/>
          <p:nvPr/>
        </p:nvSpPr>
        <p:spPr>
          <a:xfrm>
            <a:off x="5072066" y="3571876"/>
            <a:ext cx="3429024" cy="1214446"/>
          </a:xfrm>
          <a:prstGeom prst="wedgeRectCallout">
            <a:avLst>
              <a:gd name="adj1" fmla="val -25277"/>
              <a:gd name="adj2" fmla="val -4969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4.  จัดพิมพ์</a:t>
            </a:r>
            <a:r>
              <a:rPr lang="th-TH" dirty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เอกสาร</a:t>
            </a:r>
            <a:r>
              <a:rPr lang="th-TH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เพื่อ</a:t>
            </a:r>
          </a:p>
          <a:p>
            <a:pPr algn="ctr"/>
            <a:r>
              <a:rPr lang="th-TH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กระจาย</a:t>
            </a:r>
            <a:r>
              <a:rPr lang="th-TH" dirty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ข้อมูล</a:t>
            </a:r>
          </a:p>
        </p:txBody>
      </p:sp>
      <p:sp>
        <p:nvSpPr>
          <p:cNvPr id="7" name="Rectangular Callout 6"/>
          <p:cNvSpPr/>
          <p:nvPr/>
        </p:nvSpPr>
        <p:spPr>
          <a:xfrm>
            <a:off x="571472" y="3500438"/>
            <a:ext cx="3429024" cy="1428760"/>
          </a:xfrm>
          <a:prstGeom prst="wedgeRectCallout">
            <a:avLst>
              <a:gd name="adj1" fmla="val -12752"/>
              <a:gd name="adj2" fmla="val -4998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2.  การส่งเสริมและให้ความรู้ใหม่  ใช้วิธีการเผยแพร่และ</a:t>
            </a:r>
            <a:r>
              <a:rPr lang="th-TH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กระจาย  เอกสาร</a:t>
            </a:r>
            <a:r>
              <a:rPr lang="th-TH" dirty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สู่พื้นที่แต่ละชุมชน</a:t>
            </a:r>
          </a:p>
        </p:txBody>
      </p:sp>
      <p:sp>
        <p:nvSpPr>
          <p:cNvPr id="8" name="Rectangular Callout 7"/>
          <p:cNvSpPr/>
          <p:nvPr/>
        </p:nvSpPr>
        <p:spPr>
          <a:xfrm>
            <a:off x="2786050" y="5214950"/>
            <a:ext cx="3786214" cy="1071570"/>
          </a:xfrm>
          <a:prstGeom prst="wedgeRectCallout">
            <a:avLst>
              <a:gd name="adj1" fmla="val -16328"/>
              <a:gd name="adj2" fmla="val -483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3.  อบรมการนำเที่ยวหรือมัคคุเทศก์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 rot="5400000">
            <a:off x="1858150" y="3071016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rot="5400000" flipH="1" flipV="1">
            <a:off x="6786578" y="5143512"/>
            <a:ext cx="642942" cy="5000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16200000" flipH="1">
            <a:off x="1715274" y="5144306"/>
            <a:ext cx="500066" cy="49847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16200000" flipV="1">
            <a:off x="6573058" y="3213892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Custom 1">
      <a:dk1>
        <a:srgbClr val="00B050"/>
      </a:dk1>
      <a:lt1>
        <a:sysClr val="window" lastClr="FFFFFF"/>
      </a:lt1>
      <a:dk2>
        <a:srgbClr val="92D050"/>
      </a:dk2>
      <a:lt2>
        <a:srgbClr val="C3CFB5"/>
      </a:lt2>
      <a:accent1>
        <a:srgbClr val="D7DFCD"/>
      </a:accent1>
      <a:accent2>
        <a:srgbClr val="9CB084"/>
      </a:accent2>
      <a:accent3>
        <a:srgbClr val="6BB1C9"/>
      </a:accent3>
      <a:accent4>
        <a:srgbClr val="9AC86C"/>
      </a:accent4>
      <a:accent5>
        <a:srgbClr val="9ADD57"/>
      </a:accent5>
      <a:accent6>
        <a:srgbClr val="61D3AD"/>
      </a:accent6>
      <a:hlink>
        <a:srgbClr val="0DF37B"/>
      </a:hlink>
      <a:folHlink>
        <a:srgbClr val="00BC16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914</TotalTime>
  <Words>1308</Words>
  <Application>Microsoft Office PowerPoint</Application>
  <PresentationFormat>On-screen Show (4:3)</PresentationFormat>
  <Paragraphs>209</Paragraphs>
  <Slides>28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Oriel</vt:lpstr>
      <vt:lpstr>บทที่  2</vt:lpstr>
      <vt:lpstr>Slide 2</vt:lpstr>
      <vt:lpstr>Slide 3</vt:lpstr>
      <vt:lpstr>ความหมายของธุรกิจท่องเที่ยว </vt:lpstr>
      <vt:lpstr>Slide 5</vt:lpstr>
      <vt:lpstr>นักท่องเที่ยว  แบ่งออกได้ดังนี้ </vt:lpstr>
      <vt:lpstr>สินค้าท่องเที่ยวหรือสถานที่ท่องเที่ยว </vt:lpstr>
      <vt:lpstr>การคมนาคมขนส่ง </vt:lpstr>
      <vt:lpstr>ข้อมูลข่าวสารและการบริการ </vt:lpstr>
      <vt:lpstr>ความปลอดภัยและการอำนวยความสะดวกด้านการเข้าเมือง </vt:lpstr>
      <vt:lpstr>องค์ประกอบด้านโครงสร้างพื้นฐาน </vt:lpstr>
      <vt:lpstr>การสนับสนุนอื่นๆ    </vt:lpstr>
      <vt:lpstr>ธุรกิจอื่น ๆ ที่เกี่ยวข้องกับธุรกิจท่องเที่ยว </vt:lpstr>
      <vt:lpstr>ธุรกิจการขนส่ง</vt:lpstr>
      <vt:lpstr>Slide 15</vt:lpstr>
      <vt:lpstr>ธุรกิจขนส่งทางรถไฟ </vt:lpstr>
      <vt:lpstr>Slide 17</vt:lpstr>
      <vt:lpstr>ธุรกิจการขนส่งทางเรือ</vt:lpstr>
      <vt:lpstr>Slide 19</vt:lpstr>
      <vt:lpstr>ธุรกิจขนส่งทางเครื่องบิน</vt:lpstr>
      <vt:lpstr>Slide 21</vt:lpstr>
      <vt:lpstr>ธุรกิจที่พักแรม </vt:lpstr>
      <vt:lpstr>ประเภทของที่พักแรม </vt:lpstr>
      <vt:lpstr>ธุรกิจอาหารและเครื่องดื่ม</vt:lpstr>
      <vt:lpstr>ธุรกิจจำหน่ายสินค้าที่ระลึก</vt:lpstr>
      <vt:lpstr>ธุรกิจทางการเงิน</vt:lpstr>
      <vt:lpstr>Slide 27</vt:lpstr>
      <vt:lpstr>Slide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บทที่  2</dc:title>
  <dc:creator>Dell</dc:creator>
  <cp:lastModifiedBy>Dell</cp:lastModifiedBy>
  <cp:revision>78</cp:revision>
  <dcterms:created xsi:type="dcterms:W3CDTF">2013-08-13T05:36:37Z</dcterms:created>
  <dcterms:modified xsi:type="dcterms:W3CDTF">2013-08-26T16:58:55Z</dcterms:modified>
</cp:coreProperties>
</file>