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5" r:id="rId8"/>
    <p:sldId id="276" r:id="rId9"/>
    <p:sldId id="277" r:id="rId10"/>
    <p:sldId id="263" r:id="rId11"/>
    <p:sldId id="278" r:id="rId12"/>
    <p:sldId id="264" r:id="rId13"/>
    <p:sldId id="265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</p:sldIdLst>
  <p:sldSz cx="9144000" cy="5143500" type="screen16x9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24" autoAdjust="0"/>
  </p:normalViewPr>
  <p:slideViewPr>
    <p:cSldViewPr>
      <p:cViewPr varScale="1">
        <p:scale>
          <a:sx n="92" d="100"/>
          <a:sy n="92" d="100"/>
        </p:scale>
        <p:origin x="-744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64F16-2349-4D50-B60B-F2346660E6D1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AB14-225E-411B-8508-4D2B44D7E4A7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4E06F-6391-4C71-B4D4-D293C54001B5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5CA3B-0577-435C-B3C5-30A854353277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B747F-DE12-4152-B09D-E39AF554B276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4D82A-E0D9-44BA-A148-4A5841FC7AE0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DF40E-C575-4BA8-8129-CA4485513895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4DE0C-5209-413B-A72B-31021FCD7E72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62914-A2B4-4454-82F6-D9DB1A320F53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41AD3-28F9-490D-8BE0-4BFA09239EDF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E25F-E696-4144-A4EA-5BDC929D3F38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0FE49-6946-4D51-BEB8-D5E7BC15194E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0BDE0-DD5E-4BDE-BA3C-15D4F407BB31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14EA9-1408-4AC7-B5CA-9EC6654AB0FF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076DF-3CE8-443C-B2D0-F4FB9218F1BE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D88CF-4E0C-41C8-933A-9347AE43C04C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0238-85E5-4721-83D9-329137C4D1BA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7B95F-6BB0-4317-AB11-8B2A0A81DAA2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03343-4C2C-4AEA-8158-A00968100977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F48FC-0055-4CC9-8355-7657A2C619B3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dirty="0" smtClean="0"/>
              <a:t>คลิกไอคอนเพื่อเพิ่มรูปภาพ</a:t>
            </a:r>
            <a:endParaRPr lang="fr-CA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C2465-8314-443A-A60B-DC3004ADA0AE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54237-8692-44FB-9515-0D7C1D085B36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fr-C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23E701-4F7E-4978-9D07-7AB5D64035CF}" type="datetimeFigureOut">
              <a:rPr lang="fr-CA"/>
              <a:pPr>
                <a:defRPr/>
              </a:pPr>
              <a:t>2013-08-26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608F9F-0A8B-4A23-9ED6-E53D4ACD619F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urdoi.com/trip_gallery/chiangrai/gallery/2/page3/index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ourdoi.com/trip_gallery/chiangrai/gallery/1/page8/index.htm" TargetMode="External"/><Relationship Id="rId4" Type="http://schemas.openxmlformats.org/officeDocument/2006/relationships/hyperlink" Target="http://www.tourdoi.com/trip_gallery/chiangrai/gallery/1/page3/index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urdoi.com/trip_gallery/chiangrai/gallery/1/page1/index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ourdoi.com/trip_gallery/chiangrai/gallery/2/page1/index.htm" TargetMode="External"/><Relationship Id="rId4" Type="http://schemas.openxmlformats.org/officeDocument/2006/relationships/hyperlink" Target="http://www.tourdoi.com/trip_gallery/chiangrai/gallery/2/page4/index.htm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899592" y="987574"/>
            <a:ext cx="7772400" cy="1224186"/>
          </a:xfrm>
        </p:spPr>
        <p:txBody>
          <a:bodyPr/>
          <a:lstStyle/>
          <a:p>
            <a:r>
              <a:rPr lang="th-TH" sz="7200" b="1" dirty="0" smtClean="0"/>
              <a:t>หน่วยการเรียนรู้ที่  6</a:t>
            </a:r>
            <a:r>
              <a:rPr lang="en-US" sz="7200" dirty="0" smtClean="0"/>
              <a:t/>
            </a:r>
            <a:br>
              <a:rPr lang="en-US" sz="7200" dirty="0" smtClean="0"/>
            </a:br>
            <a:endParaRPr lang="fr-CA" sz="7200" dirty="0" smtClean="0">
              <a:solidFill>
                <a:schemeClr val="bg1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547664" y="1851670"/>
            <a:ext cx="6400800" cy="1314450"/>
          </a:xfrm>
        </p:spPr>
        <p:txBody>
          <a:bodyPr/>
          <a:lstStyle/>
          <a:p>
            <a:r>
              <a:rPr lang="th-TH" sz="6000" b="1" dirty="0" smtClean="0">
                <a:solidFill>
                  <a:schemeClr val="tx1"/>
                </a:solidFill>
              </a:rPr>
              <a:t>การจัดนำเที่ยว</a:t>
            </a:r>
            <a:endParaRPr lang="en-US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ความสำคัญของการวางแผนการท่องเที่ยว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5567"/>
            <a:ext cx="8229600" cy="3816772"/>
          </a:xfrm>
        </p:spPr>
        <p:txBody>
          <a:bodyPr rtlCol="0">
            <a:normAutofit lnSpcReduction="10000"/>
          </a:bodyPr>
          <a:lstStyle/>
          <a:p>
            <a:pPr marL="514350" indent="-514350" fontAlgn="auto">
              <a:spcAft>
                <a:spcPts val="0"/>
              </a:spcAft>
              <a:buNone/>
              <a:defRPr/>
            </a:pPr>
            <a:r>
              <a:rPr lang="th-TH" dirty="0" smtClean="0"/>
              <a:t>		ธุรกิจการท่องเที่ยวมีความสำคัญมากต่ออุตสาหกรรมการท่องเที่ยวเพราะเป็นธุรกิจที่ให้บริการความสะดวกทั้งในด้านของพาหนะ ที่พัก อาหาร การนำชมสถานที่และบริการที่เกี่ยวข้องอื่น ๆ  เพื่อนำมาขายในลักษณะเหมาจ่าย  ก่อให้เกิดการท่องเที่ยวแบบประหยัด  ช่วยให้การเดินทางท่องเที่ยวในระยะไกลได้มากขึ้นขยายเวลาการท่องเที่ยวได้มากขึ้น  การท่องเที่ยวของธุรกิจการท่องเที่ยว  นอกจากขยายขอบเขตของการบริการแล้ว  ยังเป็นการโฆษณาส่งเสริมให้เกิดการเดินทางท่องเที่ยวอีกทางหนึ่งด้วย</a:t>
            </a:r>
            <a:endParaRPr lang="en-US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ความสำคัญของการวางแผนการท่องเที่ยว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5567"/>
            <a:ext cx="8229600" cy="3816772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 ผู้ใช้บริการของธุรกิจการท่องเที่ยวจะได้ประโยชน์นานาประการ เช่น</a:t>
            </a:r>
            <a:endParaRPr lang="en-US" dirty="0" smtClean="0"/>
          </a:p>
          <a:p>
            <a:r>
              <a:rPr lang="th-TH" dirty="0" smtClean="0"/>
              <a:t>ได้พบปะพูดคุย  แลกเปลี่ยนความคิดเห็น ก่อให้เกิดมิตรภาพใหม่มีสังคมกว้างขึ้น</a:t>
            </a:r>
            <a:endParaRPr lang="en-US" dirty="0" smtClean="0"/>
          </a:p>
          <a:p>
            <a:r>
              <a:rPr lang="th-TH" dirty="0" smtClean="0"/>
              <a:t>ได้รับความสะดวกสบายและความมั่นใจในความปลอดภัยระหว่างการเดินทาง</a:t>
            </a:r>
            <a:endParaRPr lang="en-US" dirty="0" smtClean="0"/>
          </a:p>
          <a:p>
            <a:r>
              <a:rPr lang="th-TH" dirty="0" smtClean="0"/>
              <a:t>ได้รับบริการความช่วยเหลือ  ขจัดปัญหาข้อข้องใจต่างๆ</a:t>
            </a:r>
            <a:endParaRPr lang="en-US" dirty="0" smtClean="0"/>
          </a:p>
          <a:p>
            <a:r>
              <a:rPr lang="th-TH" dirty="0" smtClean="0"/>
              <a:t>ได้รับความรู้และข้อมูลที่ถูกต้อง</a:t>
            </a:r>
            <a:endParaRPr lang="en-US" dirty="0" smtClean="0"/>
          </a:p>
          <a:p>
            <a:r>
              <a:rPr lang="th-TH" dirty="0" smtClean="0"/>
              <a:t> ได้รับบริการที่มีคุณภาพในราคาที่แน่นอน</a:t>
            </a:r>
            <a:r>
              <a:rPr lang="en-US" b="1" dirty="0" smtClean="0"/>
              <a:t>	</a:t>
            </a:r>
            <a:endParaRPr lang="en-US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67495"/>
            <a:ext cx="8352927" cy="4464844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		การจัดนำเที่ยวนั้น มีทั้งภายในประเทศและต่างประเทศ โดยมีรายการนำเที่ยว </a:t>
            </a:r>
            <a:r>
              <a:rPr lang="en-US" dirty="0" smtClean="0"/>
              <a:t>(Itinerary) </a:t>
            </a:r>
            <a:r>
              <a:rPr lang="th-TH" dirty="0" smtClean="0"/>
              <a:t>ให้กับนักท่องเที่ยวได้ทราบรายละเอียดต่างๆ เกี่ยวกับวัน เวลา และรายละเอียดของการท่องเที่ยวในแต่ละวัน</a:t>
            </a:r>
          </a:p>
          <a:p>
            <a:pPr>
              <a:buNone/>
            </a:pPr>
            <a:r>
              <a:rPr lang="th-TH" dirty="0" smtClean="0"/>
              <a:t>การจัดนำเที่ยวแบ่งได้เป็น  3 ประเภทใหญ่ ๆ คือ</a:t>
            </a:r>
          </a:p>
          <a:p>
            <a:pPr marL="514350" indent="-514350">
              <a:buAutoNum type="arabicPeriod"/>
            </a:pPr>
            <a:r>
              <a:rPr lang="th-TH" b="1" dirty="0" smtClean="0"/>
              <a:t>การจัดนำเที่ยวในประเทศ (</a:t>
            </a:r>
            <a:r>
              <a:rPr lang="en-US" b="1" dirty="0" smtClean="0"/>
              <a:t>Domestic Tour)</a:t>
            </a:r>
            <a:r>
              <a:rPr lang="en-US" dirty="0" smtClean="0"/>
              <a:t> </a:t>
            </a:r>
            <a:endParaRPr lang="th-TH" dirty="0" smtClean="0"/>
          </a:p>
          <a:p>
            <a:pPr marL="514350" indent="-514350">
              <a:buAutoNum type="arabicPeriod"/>
            </a:pPr>
            <a:r>
              <a:rPr lang="th-TH" b="1" dirty="0" smtClean="0"/>
              <a:t>การจัดนำเที่ยวเข้าประเทศไทย (</a:t>
            </a:r>
            <a:r>
              <a:rPr lang="en-US" b="1" dirty="0" smtClean="0"/>
              <a:t>Inbound Tour)</a:t>
            </a:r>
          </a:p>
          <a:p>
            <a:pPr marL="514350" indent="-514350">
              <a:buAutoNum type="arabicPeriod"/>
            </a:pPr>
            <a:r>
              <a:rPr lang="th-TH" b="1" dirty="0" smtClean="0"/>
              <a:t>การจัดนำเที่ยวนอกประเทศ (</a:t>
            </a:r>
            <a:r>
              <a:rPr lang="en-US" b="1" dirty="0" smtClean="0"/>
              <a:t>Outbound Tour)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1. </a:t>
            </a:r>
            <a:r>
              <a:rPr lang="th-TH" b="1" dirty="0" smtClean="0"/>
              <a:t>การจัดนำเที่ยวในประเทศ (</a:t>
            </a:r>
            <a:r>
              <a:rPr lang="en-US" b="1" dirty="0" smtClean="0"/>
              <a:t>Domestic Tour)</a:t>
            </a:r>
            <a:r>
              <a:rPr lang="en-US" dirty="0" smtClean="0"/>
              <a:t> </a:t>
            </a: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491630"/>
            <a:ext cx="8784976" cy="3394075"/>
          </a:xfrm>
        </p:spPr>
        <p:txBody>
          <a:bodyPr/>
          <a:lstStyle/>
          <a:p>
            <a:pPr>
              <a:buNone/>
            </a:pPr>
            <a:r>
              <a:rPr lang="th-TH" sz="2400" dirty="0" smtClean="0"/>
              <a:t>		เป็นการจัดนำเที่ยวที่นำชาวไทยและชาวต่างประเทศเดินทางเข้ามาท่องเที่ยวในประเทศไทย โดยบริษัทนำเที่ยวของประเทศนั้นๆ ติดต่อผ่านสาขาประจำประเทศไทย ติดต่อที่พัก ภัตตาคาร และยานพาหนะ ตลอดจนจัดหามัคคุเทศก์ หรือผู้ติดตามทัวร์  การจัดนำเที่ยวส่วนใหญ่นิยมจัดโดยใช้รถโค้ช บางรายการที่เป็นระยะทางไกล อาจจะจัดโดยเครื่องบินไปกลับ และใช้รถโค้ชนำเที่ยวตามแหล่งท่องเที่ยว ทำให้ไม่เสียเวลาเดินทาง แต่ราคาค่าบริการจะแพงขึ้น นอกจากนี้อาจจัดเป็น</a:t>
            </a:r>
            <a:r>
              <a:rPr lang="en-US" sz="2400" dirty="0" smtClean="0"/>
              <a:t> Package tour </a:t>
            </a:r>
            <a:r>
              <a:rPr lang="th-TH" sz="2400" dirty="0" smtClean="0"/>
              <a:t>โดยได้รับความร่วมมือจากโรงแรมต่างๆ ปัจจุบันบริษัทนำเที่ยวไทยที่จัดการท่องเที่ยวประเภทนี้มากมาย ทำให้มีการแข่งขันกันสูงในด้านการจัดการ และหาแหล่งท่องเที่ยวใหม่ๆ เป็นจุดขาย</a:t>
            </a:r>
            <a:endParaRPr lang="en-US" sz="2400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2. </a:t>
            </a:r>
            <a:r>
              <a:rPr lang="th-TH" b="1" dirty="0" smtClean="0"/>
              <a:t>การจัดนำเที่ยวเข้าประเทศไทย (</a:t>
            </a:r>
            <a:r>
              <a:rPr lang="en-US" b="1" dirty="0" smtClean="0"/>
              <a:t>Inbound Tour)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491630"/>
            <a:ext cx="8784976" cy="3394075"/>
          </a:xfrm>
        </p:spPr>
        <p:txBody>
          <a:bodyPr/>
          <a:lstStyle/>
          <a:p>
            <a:pPr>
              <a:buNone/>
            </a:pPr>
            <a:r>
              <a:rPr lang="th-TH" sz="2400" dirty="0" smtClean="0"/>
              <a:t>		</a:t>
            </a:r>
            <a:r>
              <a:rPr lang="th-TH" sz="2800" dirty="0" smtClean="0"/>
              <a:t> เป็น การจัดนำเที่ยวให้ชาวต่างประเทศเดินทางเข้ามาท่องเที่ยวในประเทศไทย โดยบริษัทนำเที่ยวของประเทศนั้นๆ ติดต่อผ่านสาขาประจำประเทศไทย หรือบริษัทนำเที่ยวไทย บริษัทนำเที่ยวไทยทำหน้าที่เป็นตัวแทนจัดการท่องเที่ยวให้กับบริษัทนำเที่ยวต่างประเทศ โดยจัดได้</a:t>
            </a:r>
            <a:r>
              <a:rPr lang="en-US" sz="2800" dirty="0" smtClean="0"/>
              <a:t> 2 </a:t>
            </a:r>
            <a:r>
              <a:rPr lang="th-TH" sz="2800" dirty="0" smtClean="0"/>
              <a:t>วิธี คือ</a:t>
            </a:r>
          </a:p>
          <a:p>
            <a:pPr marL="514350" indent="-514350">
              <a:buAutoNum type="arabicPeriod"/>
            </a:pPr>
            <a:r>
              <a:rPr lang="th-TH" sz="2800" dirty="0" smtClean="0"/>
              <a:t>จัดตามความต้องการของบริษัท</a:t>
            </a:r>
            <a:endParaRPr lang="en-US" sz="2800" dirty="0" smtClean="0"/>
          </a:p>
          <a:p>
            <a:pPr marL="514350" indent="-514350">
              <a:buAutoNum type="arabicPeriod"/>
            </a:pPr>
            <a:r>
              <a:rPr lang="th-TH" sz="2800" dirty="0" smtClean="0"/>
              <a:t>บริษัทนำเที่ยวไทยจัดเสนอขายบริการท่องเที่ยวต่างๆ ไปยังบริษัทนำเที่ยวต่างประเทศ </a:t>
            </a:r>
            <a:endParaRPr lang="th-TH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2. </a:t>
            </a:r>
            <a:r>
              <a:rPr lang="th-TH" b="1" dirty="0" smtClean="0"/>
              <a:t>การจัดนำเที่ยวเข้าประเทศไทย (</a:t>
            </a:r>
            <a:r>
              <a:rPr lang="en-US" b="1" dirty="0" smtClean="0"/>
              <a:t>Inbound Tour)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394075"/>
          </a:xfrm>
        </p:spPr>
        <p:txBody>
          <a:bodyPr/>
          <a:lstStyle/>
          <a:p>
            <a:pPr>
              <a:buNone/>
            </a:pPr>
            <a:r>
              <a:rPr lang="th-TH" sz="2600" dirty="0" smtClean="0"/>
              <a:t> 		การจัดทำเที่ยวประเภทนี้ บริษัทนำเที่ยวไทยจะจัดการท่องเที่ยวให้ขณะที่อยู่ในประเทศไทย โดยจัดหายานพาหนะรับ-ส่งสนามบิน โรงแรม และพานักท่องเที่ยวต่างประเทศไปยังแหล่งท่องเที่ยวต่างๆ ติดต่อที่พักและจัดการเรื่องอาหารให้มีความหลากหลายตลอดเวลาที่อยู่ในประเทศไทย และจัดมัคคุเทศก์ให้ร่วมเดินทางไปกับคณะ ตลอดจนการพาไปซื้อของที่ระลึก ส่วนรายการท่องเที่ยวจะเป็นไปตามกำหนดที่ตกลงกันไว้ สิ่งสำคัญของบริษัทนำเที่ยวที่จัดท่องเที่ยวประเภทนี้ต้องคำนึงถึง คือ ประสิทธิภาพในการจัดการ และมัคคุเทศก์ที่มีคุณภาพต้องสามารถพูดภาษาของนักท่องเที่ยว หรือภาษากลางที่สามารถสื่อสารกับนักท่องเที่ยวได้เป็นอย่างดี และมีความรู้กว้างขวางเกี่ยวกับประเทศไทย เพื่อสร้างศรัทธา และความเชื่อถือให้กับนักท่องเที่ยวต่างประเทศ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3. </a:t>
            </a:r>
            <a:r>
              <a:rPr lang="th-TH" b="1" dirty="0" smtClean="0"/>
              <a:t>การจัดนำเที่ยวนอกประเทศ (</a:t>
            </a:r>
            <a:r>
              <a:rPr lang="en-US" b="1" dirty="0" smtClean="0"/>
              <a:t>Outbound Tour)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394075"/>
          </a:xfrm>
        </p:spPr>
        <p:txBody>
          <a:bodyPr/>
          <a:lstStyle/>
          <a:p>
            <a:pPr>
              <a:buNone/>
            </a:pPr>
            <a:r>
              <a:rPr lang="th-TH" sz="2600" dirty="0" smtClean="0"/>
              <a:t> 		</a:t>
            </a:r>
            <a:r>
              <a:rPr lang="th-TH" sz="2400" dirty="0" smtClean="0"/>
              <a:t>เป็น การจัดนำเที่ยวที่นำนักท่องเที่ยวไทยออกท่องเที่ยวต่างประเทศ บริษัทนำเที่ยวไทยจะติดต่อผ่านบริษัทนำเที่ยวต่างประเทศ ซึ่งจะเป็นตัวแทนการท่องเที่ยวในต่างประเทศให้กับบริษัทนำเที่ยวไทยและเป็นผู้รับผิดชอบในการจัดนำเที่ยวให้กับนักท่องเที่ยวไทยขณะที่ท่องเที่ยวอยู่ต่างประเทศ เราอาจจะติดต่อกับบริษัทนำเที่ยวประเทศนั้นโดยตรงหรือจะติดต่อผ่านตัวแทนการท่องเที่ยวที่บริษัทนำเที่ยวไทยให้ทำหน้าที่จัดการนำเที่ยวให้กับบริษัทนำเที่ยวของ </a:t>
            </a:r>
          </a:p>
          <a:p>
            <a:pPr>
              <a:buNone/>
            </a:pPr>
            <a:r>
              <a:rPr lang="th-TH" sz="2400" dirty="0" smtClean="0"/>
              <a:t>		ในขณะเดียวกันการจัดทำเที่ยวประเภทนี้ บริษัทนำเที่ยวไทยจะเป็นผู้รับผิดชอบในด้านการทำการตลาด การส่งเสริมการขาย การขายและการจัดยานพาหนะจากต้นทางไปยังจุดหมายปลายทาง ส่วนการจัดการท่องเที่ยวในประเทศนั้นๆ บริษัทนำเที่ยวตัวแทนจะเป็นผู้จัดการทั้งหมด</a:t>
            </a: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9542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ลักษณะของการจัดนำเที่ยว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5567"/>
            <a:ext cx="8229600" cy="3816772"/>
          </a:xfrm>
        </p:spPr>
        <p:txBody>
          <a:bodyPr rtlCol="0">
            <a:normAutofit fontScale="70000" lnSpcReduction="20000"/>
          </a:bodyPr>
          <a:lstStyle/>
          <a:p>
            <a:pPr>
              <a:buNone/>
            </a:pPr>
            <a:r>
              <a:rPr lang="en-US" sz="3400" dirty="0" smtClean="0"/>
              <a:t>1.  </a:t>
            </a:r>
            <a:r>
              <a:rPr lang="th-TH" sz="3400" dirty="0" smtClean="0"/>
              <a:t>เที่ยวในเมือง (</a:t>
            </a:r>
            <a:r>
              <a:rPr lang="en-US" sz="3400" dirty="0" smtClean="0"/>
              <a:t>City Tour) </a:t>
            </a:r>
            <a:r>
              <a:rPr lang="th-TH" sz="3400" dirty="0" smtClean="0"/>
              <a:t>ได้แก่ การเที่ยวชมสภาพแวดล้อมภายในตัวเมือง เยี่ยมชมสถานที่สำคัญๆ ของเมือง เช่น พิพิธภัณฑ์ อนุสาวรีย์ วัด โบสถ์ วัง เป็นต้น การจัดนำเที่ยวลักษณะนี้จะมีมัคคุเทศก์ท้องถิ่น (</a:t>
            </a:r>
            <a:r>
              <a:rPr lang="en-US" sz="3400" dirty="0" smtClean="0"/>
              <a:t>Local Guide) </a:t>
            </a:r>
            <a:r>
              <a:rPr lang="th-TH" sz="3400" dirty="0" smtClean="0"/>
              <a:t>เป็นผู้บรรยายภายในรถ และอาจจะกำหนดให้แวะชมสถานที่สำคัญๆ ของเมือง เช่น โบสถ์ พระราชวัง หรือพิพิธภัณฑ์ เป็นต้น การจัดนำเที่ยวลักษณะนี้ จะใช้เวลาไม่นาน อาจจะเป็นภาคเช้าและ/หรือภาคบ่าย กรณีที่จัดเป็นกลุ่มเมื่อถึงเมืองตามรายการที่จะมีการเที่ยวในเมือง (</a:t>
            </a:r>
            <a:r>
              <a:rPr lang="en-US" sz="3400" dirty="0" smtClean="0"/>
              <a:t>City Tour) </a:t>
            </a:r>
            <a:r>
              <a:rPr lang="th-TH" sz="3400" dirty="0" smtClean="0"/>
              <a:t>เพื่อเป็นการประหยัดเวลาที่จะให้ลูกค้าได้นั่งรถชมเมืองและรู้จักกับเมือง นั้นภายในระยะเวลาอันจำกัด และได้รับความรู้อย่างคร่าวๆ จากมัคคุเทศก์ท้องถิ่น นอกจากนี้จะมีการแวะเยี่ยมชมจุดสำคัญๆ ของเมืองด้วยบริษัทนำเที่ยวส่วนใหญ่จะนิยมจัดนำเที่ยวในลักษณะนี้ไว้บริการนักท่องเที่ยวที่เดินทางตามลำพังด้วยเป็นการเปิดโอกาสให้นักท่องเที่ยวสามารถเลือกไปสถานที่ต่างๆ ได้ในเวลาจำกัด และตามความต้องการ เช่น การจัดนำเที่ยวไปวัด วัง หรือล่องเรือ ตามคลอง เป็นต้น</a:t>
            </a:r>
            <a:endParaRPr lang="en-US" sz="3400" dirty="0" smtClean="0"/>
          </a:p>
          <a:p>
            <a:pPr>
              <a:buNone/>
            </a:pPr>
            <a:r>
              <a:rPr lang="en-US" sz="3400" b="1" dirty="0" smtClean="0"/>
              <a:t>	</a:t>
            </a:r>
            <a:endParaRPr lang="en-US" sz="3400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9542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ลักษณะของการจัดนำเที่ยว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26728"/>
            <a:ext cx="8229600" cy="3816772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en-US" dirty="0" smtClean="0"/>
              <a:t>2. </a:t>
            </a:r>
            <a:r>
              <a:rPr lang="th-TH" dirty="0" smtClean="0"/>
              <a:t> เที่ยวชมสถานที่ (</a:t>
            </a:r>
            <a:r>
              <a:rPr lang="en-US" dirty="0" smtClean="0"/>
              <a:t>Excursion Tour </a:t>
            </a:r>
            <a:r>
              <a:rPr lang="th-TH" dirty="0" smtClean="0"/>
              <a:t>หรือ </a:t>
            </a:r>
            <a:r>
              <a:rPr lang="en-US" dirty="0" smtClean="0"/>
              <a:t>Sightseeing Tour) </a:t>
            </a:r>
            <a:r>
              <a:rPr lang="th-TH" dirty="0" smtClean="0"/>
              <a:t>ได้แก่ การเที่ยวชมแหล่งท่องเที่ยวตามธรรมชาติ หรือมนุษย์สร้างขึ้นที่ เช่น ภูเขา ชายหาด เมืองเก่า พระราชวัง ปราสาทโบราณ หรือหมู่บ้าน ชาวเขา เป็นต้น โดยมีมัคคุเทศก์ท้องถิ่นให้การบรรยายประวัติ ความเป็นมาของสถานที่ต่างๆ ที่ไปเยี่ยมชม ซึ่งตลอดเวลาการเดินทางไปท่องเที่ยวก็จะได้พบกับความงามของธรรมชาติตลอดข้างทางเป็นที่ตื่นตาตื่นใจของนักท่องเที่ยว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	</a:t>
            </a:r>
            <a:endParaRPr lang="en-US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9542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ลักษณะของการจัดนำเที่ยว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8229600" cy="3816772"/>
          </a:xfrm>
        </p:spPr>
        <p:txBody>
          <a:bodyPr rtlCol="0">
            <a:normAutofit fontScale="85000" lnSpcReduction="20000"/>
          </a:bodyPr>
          <a:lstStyle/>
          <a:p>
            <a:pPr>
              <a:buNone/>
            </a:pPr>
            <a:r>
              <a:rPr lang="en-US" sz="3300" dirty="0" smtClean="0"/>
              <a:t> 3.  </a:t>
            </a:r>
            <a:r>
              <a:rPr lang="th-TH" sz="3300" dirty="0" smtClean="0"/>
              <a:t>เที่ยวยามค่ำคืน</a:t>
            </a:r>
            <a:r>
              <a:rPr lang="en-US" sz="3300" dirty="0" smtClean="0"/>
              <a:t> (Night Tour) </a:t>
            </a:r>
            <a:r>
              <a:rPr lang="th-TH" sz="3300" dirty="0" smtClean="0"/>
              <a:t>ได้แก่ การเที่ยวชมความงามของแสงสียามราตรี และเที่ยวกลางคืนตามสถานเริงรมย์ต่างๆ เช่น รับประทานอาหารค่ำพร้อมชมการแสดง ชมละคร โชว์หรือฟังคอนเสิร์ต ไนต์คลับ </a:t>
            </a:r>
            <a:r>
              <a:rPr lang="th-TH" sz="3300" dirty="0" err="1" smtClean="0"/>
              <a:t>ดิส</a:t>
            </a:r>
            <a:r>
              <a:rPr lang="th-TH" sz="3300" dirty="0" smtClean="0"/>
              <a:t>โก้</a:t>
            </a:r>
            <a:r>
              <a:rPr lang="th-TH" sz="3300" dirty="0" err="1" smtClean="0"/>
              <a:t>เทค</a:t>
            </a:r>
            <a:r>
              <a:rPr lang="th-TH" sz="3300" dirty="0" smtClean="0"/>
              <a:t> กินอาหารโต้รุ่ง การชมการแสดงทางวัฒนธรรม เป็นต้น </a:t>
            </a:r>
          </a:p>
          <a:p>
            <a:pPr>
              <a:buNone/>
            </a:pPr>
            <a:r>
              <a:rPr lang="th-TH" sz="3300" dirty="0" smtClean="0"/>
              <a:t>        การเที่ยวกลางคืนจะนิยมให้รับประทานอาหารค่ำพร้อมการแสดงทางวัฒนธรรม หรือล่องเรือพร้อมรับประทานอาหารค่ำแล้วพาชมคาบา</a:t>
            </a:r>
            <a:r>
              <a:rPr lang="th-TH" sz="3300" dirty="0" err="1" smtClean="0"/>
              <a:t>เร่ต์</a:t>
            </a:r>
            <a:r>
              <a:rPr lang="th-TH" sz="3300" dirty="0" smtClean="0"/>
              <a:t> หรือละคร หรือ</a:t>
            </a:r>
            <a:r>
              <a:rPr lang="th-TH" sz="3300" dirty="0" err="1" smtClean="0"/>
              <a:t>บัลเล่ต์</a:t>
            </a:r>
            <a:r>
              <a:rPr lang="th-TH" sz="3300" dirty="0" smtClean="0"/>
              <a:t> เป็นต้น ซึ่งลูกค้าจะได้ชมความงามของเมืองในยามค่ำคืนในขณะเดียวกันบางบริษัทนำ เที่ยวอาจนำเที่ยวยามราตรีให้เลือก (</a:t>
            </a:r>
            <a:r>
              <a:rPr lang="en-US" sz="3300" dirty="0" smtClean="0"/>
              <a:t>Optional Tour) </a:t>
            </a:r>
            <a:r>
              <a:rPr lang="th-TH" sz="3300" dirty="0" smtClean="0"/>
              <a:t>โดยมีรายการนำเที่ยวต่างๆ ให้เลือก เช่น ดูละคร คาบา</a:t>
            </a:r>
            <a:r>
              <a:rPr lang="th-TH" sz="3300" dirty="0" err="1" smtClean="0"/>
              <a:t>เร่ต์</a:t>
            </a:r>
            <a:r>
              <a:rPr lang="th-TH" sz="3300" dirty="0" smtClean="0"/>
              <a:t> หรือฟังคอนเสิร์ต เป็นต้น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b="1" dirty="0" smtClean="0"/>
              <a:t>	</a:t>
            </a:r>
            <a:endParaRPr lang="en-US" sz="3300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สาระการเรียนรู้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8263"/>
            <a:ext cx="8229600" cy="3394075"/>
          </a:xfrm>
        </p:spPr>
        <p:txBody>
          <a:bodyPr rtlCol="0">
            <a:normAutofit/>
          </a:bodyPr>
          <a:lstStyle/>
          <a:p>
            <a:pPr marL="514350" lvl="0" indent="-514350" fontAlgn="auto">
              <a:spcAft>
                <a:spcPts val="0"/>
              </a:spcAft>
              <a:buAutoNum type="arabicPeriod"/>
              <a:defRPr/>
            </a:pPr>
            <a:r>
              <a:rPr lang="th-TH" dirty="0" smtClean="0"/>
              <a:t>ความหมายของธุรกิจนำเที่ยว</a:t>
            </a:r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th-TH" dirty="0" smtClean="0"/>
              <a:t>ความสำคัญของการวางแผนการท่องเที่ยว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th-TH" dirty="0" smtClean="0"/>
              <a:t>ลักษณะของการจัดนำเที่ยว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th-TH" dirty="0" smtClean="0"/>
              <a:t>การจัดทำรายการนำเที่ยว</a:t>
            </a:r>
            <a:endParaRPr lang="en-US" dirty="0" smtClean="0"/>
          </a:p>
          <a:p>
            <a:pPr marL="514350" lvl="0" indent="-514350" fontAlgn="auto">
              <a:spcAft>
                <a:spcPts val="0"/>
              </a:spcAft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9542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ลักษณะของการจัดนำเที่ยว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8229600" cy="3816772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en-US" sz="3300" dirty="0" smtClean="0"/>
              <a:t> </a:t>
            </a:r>
            <a:r>
              <a:rPr lang="en-US" dirty="0" smtClean="0"/>
              <a:t> 4.  </a:t>
            </a:r>
            <a:r>
              <a:rPr lang="th-TH" dirty="0" smtClean="0"/>
              <a:t>เที่ยวซื้อของ</a:t>
            </a:r>
            <a:r>
              <a:rPr lang="en-US" dirty="0" smtClean="0"/>
              <a:t> (shopping tour) </a:t>
            </a:r>
            <a:r>
              <a:rPr lang="th-TH" dirty="0" smtClean="0"/>
              <a:t>ได้แก่ การเที่ยวซื้อของหรือสินค้าที่ระลึกเพื่อเก็บไว้ในความทรงจำว่าครั้งหนึ่งเคยมาเที่ยวชมความและเกิดความประทับใจและอยากกลับมาเที่ยวอีก อาจจะซื้อเพื่อเป็นของฝากให้กับญาติพี่น้องและเพื่อนฝูง การเที่ยวซื้อของจึงเป็นสิ่งที่นักท่องเที่ยวต้องการไปเยี่ยมชมโดยเฉพาะการไปซื้อสินค้าของท้องถิ่นถ้ามีการสาธิตหรือแสดงขั้นตอนการผลิตก็จะสร้างความประทับใจและตื่นเต้นให้กับนักท่องเที่ยวได้ เช่น การทำร่มกระดาษสา การแกะสลักไม้สัก และการทำเครื่องเงิน ที่จังหวัดเชียงใหม่ เป็นต้น 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3"/>
          <p:cNvSpPr>
            <a:spLocks noGrp="1"/>
          </p:cNvSpPr>
          <p:nvPr>
            <p:ph idx="1"/>
          </p:nvPr>
        </p:nvSpPr>
        <p:spPr>
          <a:xfrm>
            <a:off x="395288" y="123478"/>
            <a:ext cx="8229600" cy="4680297"/>
          </a:xfrm>
        </p:spPr>
        <p:txBody>
          <a:bodyPr/>
          <a:lstStyle/>
          <a:p>
            <a:pPr algn="ctr">
              <a:buNone/>
            </a:pPr>
            <a:r>
              <a:rPr lang="th-TH" dirty="0" smtClean="0"/>
              <a:t>	</a:t>
            </a:r>
            <a:r>
              <a:rPr lang="th-TH" sz="3400" u="sng" dirty="0" smtClean="0"/>
              <a:t>การจัดประเภทการจัดนำเที่ยวต้องพิจารณาปัจจัยต่างๆ ดังต่อไปนี้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th-TH" dirty="0" smtClean="0"/>
              <a:t>   ราคา นักท่องเที่ยวจะเลือกซื้อโปรแกรมนำเที่ยวที่ราคาเหมาะสม ไม่แพง</a:t>
            </a:r>
          </a:p>
          <a:p>
            <a:pPr>
              <a:buNone/>
            </a:pPr>
            <a:r>
              <a:rPr lang="en-US" dirty="0" smtClean="0"/>
              <a:t>2. </a:t>
            </a:r>
            <a:r>
              <a:rPr lang="th-TH" dirty="0" smtClean="0"/>
              <a:t>  บริษัทนำเที่ยว ชื่อเสียงของบริษัทนำเที่ยวมีความสำคัญสำหรับลูกค้าใหม่ แต่ถ้าเป็นลูกค้าเก่าความเชื่อถือในบริษัทมีส่วนช่วยในการพิจารณาตัดสินใจ ใช้บริการต่อไปหรือไม่</a:t>
            </a:r>
          </a:p>
          <a:p>
            <a:pPr>
              <a:buNone/>
            </a:pPr>
            <a:r>
              <a:rPr lang="en-US" dirty="0" smtClean="0"/>
              <a:t>3. </a:t>
            </a:r>
            <a:r>
              <a:rPr lang="th-TH" dirty="0" smtClean="0"/>
              <a:t>  รายการนำเที่ยว รายการนำเที่ยวต้องเป็นที่น่าสนใจ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th-TH" dirty="0" smtClean="0"/>
              <a:t>  การบริการ  ที่น่าประทับใจจะทำให้นักท่องเที่ยวอยากจะกลับมาเที่ยวอีกครั้ง หรืออาจจบอกกับ คนอื่น ๆเกี่ยวกับธุรกิจของเรา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7534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4900" dirty="0" smtClean="0"/>
              <a:t>รูปภาพบริษัทนำเที่ยว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394075"/>
          </a:xfrm>
        </p:spPr>
        <p:txBody>
          <a:bodyPr/>
          <a:lstStyle/>
          <a:p>
            <a:pPr>
              <a:buNone/>
            </a:pPr>
            <a:r>
              <a:rPr lang="th-TH" sz="2600" dirty="0" smtClean="0"/>
              <a:t> 		</a:t>
            </a:r>
            <a:endParaRPr lang="en-US" sz="2400" dirty="0"/>
          </a:p>
        </p:txBody>
      </p:sp>
      <p:pic>
        <p:nvPicPr>
          <p:cNvPr id="5" name="irc_mi" descr="pic_abou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7654"/>
            <a:ext cx="6984776" cy="301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b="1" dirty="0" smtClean="0"/>
              <a:t>การจัดทำรายการนำเที่ยว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987575"/>
            <a:ext cx="6275387" cy="3744764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en-US" sz="2800" b="1" dirty="0" smtClean="0"/>
              <a:t>1.</a:t>
            </a:r>
            <a:r>
              <a:rPr lang="th-TH" b="1" dirty="0" smtClean="0"/>
              <a:t> ความหมายของรายการนำเที่ยว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th-TH" dirty="0" smtClean="0"/>
              <a:t>        รายการนำเที่ยว </a:t>
            </a:r>
            <a:r>
              <a:rPr lang="en-US" dirty="0" smtClean="0"/>
              <a:t>(</a:t>
            </a:r>
            <a:r>
              <a:rPr lang="en-GB" dirty="0" smtClean="0"/>
              <a:t>Itinerary)</a:t>
            </a:r>
            <a:r>
              <a:rPr lang="th-TH" dirty="0" smtClean="0"/>
              <a:t>  คือกิจกรรมของการเดินทางสำหรับนักท่องเที่ยวในแต่ละวัน  โดยมี การระบุวัน เวลา สถานที่พัก ร้านอาหารหรือภัตตาคาร รวมทั้งแหล่งท่องเที่ยว การเขียนรายการนำเที่ยว  และทำให้ผู้อ่านเกิดความรู้สึกสนใจต้องการไปเที่ยวสอบถามจนตัดสินใจซื้อทัวร์ไปในที่สุด 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b="1" dirty="0" smtClean="0"/>
              <a:t>การจัดทำรายการนำเที่ยว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987575"/>
            <a:ext cx="6275387" cy="3744764"/>
          </a:xfrm>
        </p:spPr>
        <p:txBody>
          <a:bodyPr rtlCol="0">
            <a:normAutofit lnSpcReduction="10000"/>
          </a:bodyPr>
          <a:lstStyle/>
          <a:p>
            <a:pPr>
              <a:buNone/>
            </a:pPr>
            <a:r>
              <a:rPr lang="en-US" dirty="0" smtClean="0"/>
              <a:t>2.  </a:t>
            </a:r>
            <a:r>
              <a:rPr lang="th-TH" b="1" dirty="0" smtClean="0"/>
              <a:t>การวางแผนการจัดรายการนำเที่ยว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         เป็นขั้นตอนแรกของการจัดการการนำเที่ยวที่ธุรกิจนำเที่ยวจะต้องมีการวางแผนล่วงหน้าเป็นเวลานานพอสมควร  เพื่อให้การจัดนำเที่ยวเป็นไปอย่างมีประสิทธิภาพ  โดยปกติการวางแผนรายการนำเที่ยวมักจะเริ่มจากวันเดินทางวันแรกเป็นลำดับไปจนถึงวันสิ้นสุดการเดินทาง  การวางแผนนี้จะต้องดำเนินการอยู่ 5 เรื่องหลัก 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483518"/>
            <a:ext cx="6275387" cy="4248821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dirty="0" smtClean="0"/>
              <a:t>2.1  การวางแผนกำหนดกลุ่มเป้าหมายในการวางแผนการจัดรายการนำเที่ยวจำเป็นต้องกำหนดกลุ่มลูกค้าเป้าหมายให้แน่นอนว่าเป็น ถ้าหากสามารถกำหนดให้กลุ่มเป้าหมายเป็นกลุ่มเดียวกันได้  จะทำให้รายการนำเที่ยวที่กำหนดขึ้นเป็นไปอย่างสะดวกและขายได้  ในการกำหนดกลุ่มเป้าหมายอาจกำหนดจากอาชีพ  อายุ  การศึกษา  รายได้  ฯลฯ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1131590"/>
            <a:ext cx="6275387" cy="3600749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2.2  การวางแผนกำหนดสถานที่นำชม  เป็นการวางแผนกำหนดประเภททรัพยากรการท่องเที่ยวที่ต้องการจะเข้าชมให้เหมาะสมกับลูกค้าเป้าหมาย  โดยต้องทำการศึกษาว่า ทรัพยากรท่องเที่ยวประเภทใดที่กำลังอยู่ในความนิยมซึ่งอาจจะเปลี่ยนแปลงได้เสมอ 	</a:t>
            </a: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483518"/>
            <a:ext cx="6275387" cy="4248821"/>
          </a:xfrm>
        </p:spPr>
        <p:txBody>
          <a:bodyPr rtlCol="0">
            <a:normAutofit fontScale="85000" lnSpcReduction="10000"/>
          </a:bodyPr>
          <a:lstStyle/>
          <a:p>
            <a:pPr>
              <a:buNone/>
            </a:pPr>
            <a:r>
              <a:rPr lang="th-TH" u="sng" dirty="0" smtClean="0"/>
              <a:t>แหล่งท่องเที่ยวควรมีลักษณะสำคัญดังต่อไปนี้ </a:t>
            </a:r>
          </a:p>
          <a:p>
            <a:pPr>
              <a:buNone/>
            </a:pPr>
            <a:r>
              <a:rPr lang="th-TH" dirty="0" smtClean="0"/>
              <a:t>2.2.1  ต้องกำลังอยู่ในความนิยม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2.2.2  มีสิ่งอำนวยความสะดวกพร้อมพอสมควร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2.2.3  มีสิ่งดึงดูดใจอย่างกว้างขวางแก่คนทุกกลุ่ม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2.2.4  มีระยะทางไกลพอสมควร เพราะระยะทางไกลจะดึงดูดนักท่องเที่ยวได้มากกว่า  และให้รายได้แก่ธุรกิจนำเที่ยวดีกว่า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2.2.5  มีฤดูกาลท่องเที่ยวในช่วงที่เหมาะสม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2.2.6  มีตัวแทนหรือลูกค้าแนะนำให้กำหนดไว้ในรายการนำเที่ยว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483518"/>
            <a:ext cx="6275387" cy="4464496"/>
          </a:xfrm>
        </p:spPr>
        <p:txBody>
          <a:bodyPr rtlCol="0">
            <a:normAutofit fontScale="92500" lnSpcReduction="10000"/>
          </a:bodyPr>
          <a:lstStyle/>
          <a:p>
            <a:pPr>
              <a:buNone/>
            </a:pPr>
            <a:r>
              <a:rPr lang="th-TH" dirty="0" smtClean="0"/>
              <a:t>2.3   การวางแผนกำหนดวันเดินทาง ควรกำหนดวันเดินทางท่องเที่ยวแต่ไม่ควรนานเกินไป  และควรกำหนดวันเดินทางในวันหยุดหรือเทศกาลจะทำให้นักท่องเที่ยวสามารถไปได้สะดวก  แต่อาจมีปัญหาเรื่องที่พักในช่วงวันหยุด  จึงควรทำการจองที่พักล่วงหน้า </a:t>
            </a:r>
          </a:p>
          <a:p>
            <a:pPr>
              <a:buNone/>
            </a:pPr>
            <a:r>
              <a:rPr lang="th-TH" dirty="0" smtClean="0"/>
              <a:t>2.4  การวางแผนกำหนดค่าใช้จ่ายในการเดินทาง  เป็นการวางแผนกำหนดค่าใช้จ่ายการท่องเที่ยวต่อคนแบบเหมาจ่าย จะต้องกำหนดว่าจะรวมไม่รวมค่าใช้จ่ายอะไรไว้บ้าง เช่น ค่าอาหารจะให้มีกี่มื้อ  แต่ละมื้อจะกินดีขนาดไหน เป็นต้น  ซึ่งจะระบุถึงการคิดราคารายการนำเที่ยว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483518"/>
            <a:ext cx="6275387" cy="4248821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2.5  การวางแผนส่งเสริมการตลาด  เป็นการเพื่อกระตุ้นหรือเร่งเร้านักท่องเที่ยวตัดสินใจเลือกซื้อรายการนำเที่ยวของเรา  แม้ว่าเราจะมีการจัดรายการนำเที่ยวที่ดี  แต่ถ้าไม่เป็นที่รู้จักย่อมไร้ประโยชน์  จึงต้องใช้การส่งเสริมการตลาดเป็นเครื่องมือช่วย  นอกจากนั้นยังเป็นที่ยอมรับกันว่า  แม้รายการจัดนำเที่ยวที่มีคุณภาพเท่าเทียมกัน  นักท่องเที่ยวจะเลือกซื้อรายการนำเที่ยวที่มีระบบส่งเสริมการตลาดที่มีประสิทธิภาพมากกว่า  ส่งเสริมการตลาดสามารถทำได้ 4 วิธี คือ 1. การใช้พนักงานขาย  2.  การส่งเสริมการขาย  3.  การโฆษณา  และ  4. การประชาสัมพันธ์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dirty="0" smtClean="0"/>
              <a:t>ผลการเรียนรู้ที่คาดหวัง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1338263"/>
            <a:ext cx="6275387" cy="3394075"/>
          </a:xfrm>
        </p:spPr>
        <p:txBody>
          <a:bodyPr rtlCol="0">
            <a:normAutofit fontScale="92500"/>
          </a:bodyPr>
          <a:lstStyle/>
          <a:p>
            <a:pPr lvl="0"/>
            <a:r>
              <a:rPr lang="th-TH" dirty="0" smtClean="0"/>
              <a:t>ผู้เรียนเข้าใจความหมายของธุรกิจนำเที่ยว</a:t>
            </a:r>
            <a:endParaRPr lang="en-US" dirty="0" smtClean="0"/>
          </a:p>
          <a:p>
            <a:pPr lvl="0"/>
            <a:r>
              <a:rPr lang="th-TH" dirty="0" smtClean="0"/>
              <a:t>ผู้เรียนเข้าใจความสำคัญของการวางแผนการท่องเที่ยว</a:t>
            </a:r>
            <a:endParaRPr lang="en-US" dirty="0" smtClean="0"/>
          </a:p>
          <a:p>
            <a:pPr lvl="0"/>
            <a:r>
              <a:rPr lang="th-TH" dirty="0" smtClean="0"/>
              <a:t>ผู้เรียนสามารถแบ่งลักษณะของการจัดนำเที่ยวได้</a:t>
            </a:r>
            <a:endParaRPr lang="en-US" dirty="0" smtClean="0"/>
          </a:p>
          <a:p>
            <a:pPr lvl="0"/>
            <a:r>
              <a:rPr lang="th-TH" dirty="0" smtClean="0"/>
              <a:t>ผู้เรียนสามารถเรียงลำดับขั้นตอนการจัดนำเที่ยวได้</a:t>
            </a:r>
            <a:endParaRPr lang="en-US" dirty="0" smtClean="0"/>
          </a:p>
          <a:p>
            <a:pPr lvl="0"/>
            <a:r>
              <a:rPr lang="th-TH" dirty="0" smtClean="0"/>
              <a:t>ผู้เรียนออกแบบและเขียนโปรแกรมนำเที่ยวเป็น</a:t>
            </a:r>
            <a:endParaRPr lang="en-US" dirty="0" smtClean="0"/>
          </a:p>
          <a:p>
            <a:pPr lvl="0"/>
            <a:r>
              <a:rPr lang="th-TH" dirty="0" smtClean="0"/>
              <a:t>ผู้เรียนรู้วิธีการคำนวณราคาและตัดทอนราคาเป็น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b="1" dirty="0" smtClean="0"/>
              <a:t>การจัดทำรายการนำเที่ยว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987575"/>
            <a:ext cx="6275387" cy="3744764"/>
          </a:xfrm>
        </p:spPr>
        <p:txBody>
          <a:bodyPr rtlCol="0">
            <a:normAutofit fontScale="70000" lnSpcReduction="20000"/>
          </a:bodyPr>
          <a:lstStyle/>
          <a:p>
            <a:pPr marL="514350" indent="-514350">
              <a:buAutoNum type="arabicPeriod" startAt="3"/>
            </a:pPr>
            <a:r>
              <a:rPr lang="th-TH" b="1" dirty="0" smtClean="0"/>
              <a:t>การดำเนินการจัดรายการนำเที่ยว</a:t>
            </a:r>
            <a:r>
              <a:rPr lang="th-TH" dirty="0" smtClean="0"/>
              <a:t>    </a:t>
            </a:r>
          </a:p>
          <a:p>
            <a:pPr marL="514350" indent="-514350">
              <a:buNone/>
            </a:pPr>
            <a:r>
              <a:rPr lang="en-US" sz="2600" dirty="0" smtClean="0"/>
              <a:t>3.1</a:t>
            </a:r>
            <a:r>
              <a:rPr lang="en-GB" dirty="0" smtClean="0"/>
              <a:t>  </a:t>
            </a:r>
            <a:r>
              <a:rPr lang="th-TH" b="1" dirty="0" smtClean="0"/>
              <a:t>การหาข้อมูลเกี่ยวกับการท่องเที่ยว   </a:t>
            </a:r>
            <a:r>
              <a:rPr lang="th-TH" dirty="0" smtClean="0"/>
              <a:t>เป็นการศึกษาข้อมูลที่เกี่ยวข้องกับเส้นทางการจัดรายการนำเที่ยวที่ได้วางแผนไว้แล้ว มักประกอบด้วย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1.)  แผนที่แสดงที่ตั้งและระยะทางจากสถานที่ท่องเที่ยวหนึ่งไปยังอีกที่หนึ่ง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2.)  เอกสารที่เกี่ยวข้องกับสถานที่ท่องเที่ยวที่จะไป เช่น แผ่นพิมพ์ วารสาร  หรือสิ่งตีพิมพ์อื่นที่มีประวัติและข้อมูลอื่นของสถานที่ท่องเที่ยวนั้น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3.)  รายละเอียดของผู้ประกอบการอุตสาหกรรมที่เกี่ยวข้อง เช่น ผู้ประกอบธุรกิจขนส่ง  ผู้ประกอบธุรกิจที่พักแรม  ผู้ประกอบธุรกิจอาหารและเครื่องดื่ม  ผู้ประกอบธุรกิจสินค้าที่ระลึก เป็นต้น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4.)  รายละเอียดเกี่ยวกับการเดินทาง เช่น ประเภทของการขนส่งที่จะเดินทาง  ตารางการเดินทางของการขนส่ง  ค่าโดยสาร  ที่ตั้งโรงพยาบาล  ที่ตั้งสถานีตำรวจ  เป็นต้น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11510"/>
            <a:ext cx="8229600" cy="857250"/>
          </a:xfrm>
        </p:spPr>
        <p:txBody>
          <a:bodyPr rtlCol="0">
            <a:normAutofit fontScale="90000"/>
          </a:bodyPr>
          <a:lstStyle/>
          <a:p>
            <a:r>
              <a:rPr lang="th-TH" dirty="0" smtClean="0"/>
              <a:t>ข้อมูลที่นำมาพิจารณาประกอบการจัดรายการนำเที่ยว คือ</a:t>
            </a:r>
            <a:endParaRPr lang="en-US" dirty="0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179512" y="1419622"/>
            <a:ext cx="8784976" cy="3456384"/>
          </a:xfrm>
        </p:spPr>
        <p:txBody>
          <a:bodyPr/>
          <a:lstStyle/>
          <a:p>
            <a:pPr lvl="0"/>
            <a:r>
              <a:rPr lang="th-TH" sz="2800" dirty="0" smtClean="0"/>
              <a:t>ข้อมูลเกี่ยวกับจุดหมายปลายทาง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ข้อมูลเกี่ยวกับที่พัก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ข้อมูลเกี่ยวกับร้านอาหาร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ข้อมูลเกี่ยวกับยานพาหนะ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ข้อมูลเกี่ยวกับแหล่งท่องเที่ยว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ข้อมูลเกี่ยวกับมัคคุเทศก์ท้องถิ่น</a:t>
            </a:r>
            <a:endParaRPr lang="en-US" sz="2800" dirty="0" smtClean="0"/>
          </a:p>
          <a:p>
            <a:pPr lvl="0"/>
            <a:r>
              <a:rPr lang="th-TH" sz="2800" dirty="0" smtClean="0"/>
              <a:t>ข้อมูลเกี่ยวกับการซื้อของ</a:t>
            </a:r>
            <a:endParaRPr lang="en-US" sz="2800" dirty="0" smtClean="0"/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483518"/>
            <a:ext cx="6275387" cy="4248821"/>
          </a:xfrm>
        </p:spPr>
        <p:txBody>
          <a:bodyPr rtlCol="0">
            <a:normAutofit fontScale="47500" lnSpcReduction="20000"/>
          </a:bodyPr>
          <a:lstStyle/>
          <a:p>
            <a:pPr>
              <a:buNone/>
            </a:pPr>
            <a:r>
              <a:rPr lang="en-US" sz="5100" dirty="0" smtClean="0"/>
              <a:t>3.2</a:t>
            </a:r>
            <a:r>
              <a:rPr lang="en-GB" sz="5100" dirty="0" smtClean="0"/>
              <a:t> </a:t>
            </a:r>
            <a:r>
              <a:rPr lang="th-TH" sz="5100" b="1" dirty="0" smtClean="0"/>
              <a:t>การสำรวจเส้นทางรายการนำเที่ยว </a:t>
            </a:r>
            <a:r>
              <a:rPr lang="th-TH" sz="5100" dirty="0" smtClean="0"/>
              <a:t> เป็นการเดินทางไปสำรวจตามรายการนำเที่ยวที่ได้วางแผนไว้  โดยกำหนดเส้นทางสำรวจไว้คร่าวๆ ดังนี้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1.)  ยานพาหนะที่จะใช้ในการเดินทาง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2.)  ระยะเวลาในการเดินทางจากจุดต่าง ๆ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3.)  เส้นทางหลักและเส้นทางสำรองที่จะใช้ในการเดินทาง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4.)  ความยากง่ายในการ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5.)  จุดท่องเที่ยว จุดหยุดพัก จุดพักรับประทานอาหาร จุดพักแรม จุดซื้อสินค้าที่ระลึก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6.)  มาตรฐาน  ศักยภาพ และคุณภาพของการบริการ ณ จุดต่าง ๆ</a:t>
            </a:r>
            <a:endParaRPr lang="en-US" sz="5100" dirty="0" smtClean="0"/>
          </a:p>
          <a:p>
            <a:pPr>
              <a:buNone/>
            </a:pPr>
            <a:r>
              <a:rPr lang="th-TH" sz="5100" dirty="0" smtClean="0"/>
              <a:t>7.)  กิจกรรมการท่องเที่ยว</a:t>
            </a:r>
            <a:endParaRPr lang="en-US" sz="51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267494"/>
            <a:ext cx="6275387" cy="487600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400" dirty="0" smtClean="0"/>
              <a:t>3.3  </a:t>
            </a:r>
            <a:r>
              <a:rPr lang="th-TH" sz="2400" b="1" dirty="0" smtClean="0"/>
              <a:t>การติดต่อกับธุรกิจที่เกี่ยวข้อง</a:t>
            </a:r>
            <a:r>
              <a:rPr lang="th-TH" sz="2400" dirty="0" smtClean="0"/>
              <a:t>  เป็นการเดินทางไปติดต่อของเจรจาเอง   ทำให้สามารถสัมผัสกับสถานที่แท้จริง  บรรยากาศของสถานที่  รวมทั้งสามารถเจรจาต่อรอง และได้รายละเอียดดียิ่งขึ้น  ได้แก่</a:t>
            </a:r>
            <a:endParaRPr lang="en-US" sz="2400" dirty="0" smtClean="0"/>
          </a:p>
          <a:p>
            <a:pPr>
              <a:buNone/>
            </a:pPr>
            <a:r>
              <a:rPr lang="th-TH" sz="2400" dirty="0" smtClean="0"/>
              <a:t>	1.)  ที่พักแรม  ติดต่อและเจรจาต่อรองราคาห้องพักและจองห้องพักด้วย </a:t>
            </a:r>
            <a:endParaRPr lang="en-US" sz="2400" dirty="0" smtClean="0"/>
          </a:p>
          <a:p>
            <a:pPr>
              <a:buNone/>
            </a:pPr>
            <a:r>
              <a:rPr lang="th-TH" sz="2400" dirty="0" smtClean="0"/>
              <a:t>	2.)  อาหารและเครื่องดื่ม  สำรวจจุดพักรับประทานอาหาร  ติดต่อกับร้านอาหารและไม่ควรจัดซ้ำกันระหว่างเดินทาง</a:t>
            </a:r>
            <a:endParaRPr lang="en-US" sz="2400" dirty="0" smtClean="0"/>
          </a:p>
          <a:p>
            <a:pPr>
              <a:buNone/>
            </a:pPr>
            <a:r>
              <a:rPr lang="th-TH" sz="2400" dirty="0" smtClean="0"/>
              <a:t>	3.)  จุดแวะชมระหว่างทาง   เมื่อสำรวจแล้ว  ถ้าหากจำเป็นต้องขออนุญาตหรือเสียค่าเข้า หรือต้องจองล่วงหน้า  ก็ต้องติดต่อให้เรียบร้อย</a:t>
            </a:r>
            <a:endParaRPr lang="en-US" sz="2400" dirty="0" smtClean="0"/>
          </a:p>
          <a:p>
            <a:pPr>
              <a:buNone/>
            </a:pPr>
            <a:r>
              <a:rPr lang="th-TH" sz="2400" dirty="0" smtClean="0"/>
              <a:t>	4.)  ยานพาหนะเดินทาง    เมื่อสำรวจพาหนะที่ใช้มีมากกว่า 1 ชนิด  อย่าลืมคำนึงถึงจำนวนวันเดินทาง  เพื่อจะได้ติดต่อสำรองที่นั่งหรือเช่าให้เรียบร้อย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267494"/>
            <a:ext cx="6275387" cy="487600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400" dirty="0" smtClean="0"/>
              <a:t>3.4  การเขียนรายละเอียดรายการนำเที่ยว  เป็นการรายละเอียดของรายการนำเที่ยวที่กำหนดไว้โดยผสมผสานกับข้อมูลที่ไปสำรวจมา  การเขียนรายละเอียดนำเที่ยวสามารถเขียนได้ 2 แบบ คือ</a:t>
            </a:r>
            <a:endParaRPr lang="en-US" sz="2400" dirty="0" smtClean="0"/>
          </a:p>
          <a:p>
            <a:pPr>
              <a:buNone/>
            </a:pPr>
            <a:r>
              <a:rPr lang="th-TH" sz="2400" dirty="0" smtClean="0"/>
              <a:t>	3.4.1  การเขียนรายละเอียดรายการนำเที่ยวสำหรับนักท่องเที่ยว  เป็นการเขียนรายละเอียดรายการนำเที่ยวแบบคร่าวๆ  เพื่อให้นักท่องเที่ยวทราบว่า  รายการนำเที่ยวนี้มีการเดินทางท่องเที่ยวกี่วัน  วันเริ่มออกเดินทางเมื่อไหร่  สิ้นสุดการเดินทางวันไหน  เดินทางโดยยานพาหนะใด  ออกเดินทางเมื่อไร  สิ้นสุดที่ไหน  พักที่ใด  มีการเลี้ยงอาหารมื้อใดบ้าง  ไม่เลี้ยงมื้อใดบ้าง  จุดแวะพักหรือจุดแวะชมอยู่ที่ไหน  แต่ละแห่งให้เวลาเท่าไหร่  อาจจะ</a:t>
            </a:r>
            <a:r>
              <a:rPr lang="th-TH" sz="2800" dirty="0" smtClean="0"/>
              <a:t>เขียน</a:t>
            </a:r>
            <a:r>
              <a:rPr lang="th-TH" sz="2400" dirty="0" smtClean="0"/>
              <a:t>รายการนำเที่ยวแบบนี้ได้ 2 แบบ คือ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267494"/>
            <a:ext cx="6275387" cy="487600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400" dirty="0" smtClean="0"/>
              <a:t>ก.  การเขียนรายการนำเที่ยวแบบบอกเฉพาะเส้นทางและจุดท่องเที่ยว  พร้อมวันเดินทางไปและกลับหรือบอกจำนวนวันเดินทางท่องเที่ยว   </a:t>
            </a:r>
            <a:r>
              <a:rPr lang="th-TH" sz="2400" u="sng" dirty="0" smtClean="0"/>
              <a:t>ตัวอย่างเช่น</a:t>
            </a:r>
            <a:endParaRPr lang="en-US" sz="2400" u="sng" dirty="0" smtClean="0"/>
          </a:p>
          <a:p>
            <a:pPr marL="457200" indent="-457200">
              <a:buAutoNum type="arabicPeriod"/>
            </a:pPr>
            <a:r>
              <a:rPr lang="th-TH" sz="2000" dirty="0" smtClean="0"/>
              <a:t>มาเกาะยาวน้อยลงเรือที่ท่าเรือบางโรง อ.</a:t>
            </a:r>
            <a:r>
              <a:rPr lang="th-TH" sz="2000" dirty="0" err="1" smtClean="0"/>
              <a:t>ถลาง</a:t>
            </a:r>
            <a:r>
              <a:rPr lang="th-TH" sz="2000" dirty="0" smtClean="0"/>
              <a:t> จ.ภูเก็ต ใช้เวลาประมาณ </a:t>
            </a:r>
            <a:r>
              <a:rPr lang="en-US" sz="2000" dirty="0" smtClean="0"/>
              <a:t>1 </a:t>
            </a:r>
            <a:r>
              <a:rPr lang="th-TH" sz="2000" dirty="0" smtClean="0"/>
              <a:t>ชั่วโมง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2.</a:t>
            </a:r>
            <a:r>
              <a:rPr lang="th-TH" sz="2000" dirty="0" smtClean="0"/>
              <a:t> มาเกาะยาวใหญ่ลงเรือที่ท่าเรือเจียรวานิช อ.เมือง จ.ภูเก็ต ใช้เวลาประมาณ </a:t>
            </a:r>
            <a:r>
              <a:rPr lang="en-US" sz="2000" dirty="0" smtClean="0"/>
              <a:t>1 </a:t>
            </a:r>
            <a:r>
              <a:rPr lang="th-TH" sz="2000" dirty="0" smtClean="0"/>
              <a:t>ชั่วโมง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3.</a:t>
            </a:r>
            <a:r>
              <a:rPr lang="th-TH" sz="2000" dirty="0" smtClean="0"/>
              <a:t> ที่พักราคาทั่วไปแถวหาดป่าทราย - ท่าเขา - ในตลาดเกาะยาวน้อย ที่พักหรูเอวาซอน พารา</a:t>
            </a:r>
            <a:r>
              <a:rPr lang="th-TH" sz="2000" dirty="0" err="1" smtClean="0"/>
              <a:t>ไดซ์</a:t>
            </a:r>
            <a:r>
              <a:rPr lang="th-TH" sz="2000" dirty="0" smtClean="0"/>
              <a:t> เกาะยาวไอร์แลนด์รี</a:t>
            </a:r>
            <a:r>
              <a:rPr lang="th-TH" sz="2000" dirty="0" err="1" smtClean="0"/>
              <a:t>สอร์ท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4. </a:t>
            </a:r>
            <a:r>
              <a:rPr lang="th-TH" sz="2000" dirty="0" smtClean="0"/>
              <a:t>ที่พักเกาะยาวใหญ่ ฮาลาวี ทิวสน ยาวใหญ่รี</a:t>
            </a:r>
            <a:r>
              <a:rPr lang="th-TH" sz="2000" dirty="0" err="1" smtClean="0"/>
              <a:t>สอร์ท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5.</a:t>
            </a:r>
            <a:r>
              <a:rPr lang="th-TH" sz="2000" dirty="0" smtClean="0"/>
              <a:t> ที่เที่ยวเกาะยาวน้อย สองเส้นทางคือ อ่าวพังงา (เขาตาปู เขาพิงกัน เกาะปันหยี ถ้ำลอด ) เส้นทางที่สอง เกาะห้อง เกาะผักเบี้ย ตกหมึก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6. </a:t>
            </a:r>
            <a:r>
              <a:rPr lang="th-TH" sz="2000" dirty="0" smtClean="0"/>
              <a:t>ที่เที่ยวเกาะยาวใหญ่ เกาะไข่นอก เกาะไข่ใน</a:t>
            </a:r>
            <a:r>
              <a:rPr lang="en-US" sz="2000" dirty="0" smtClean="0"/>
              <a:t> </a:t>
            </a:r>
          </a:p>
          <a:p>
            <a:pPr marL="457200" indent="-457200">
              <a:buNone/>
            </a:pPr>
            <a:r>
              <a:rPr lang="en-US" sz="2000" dirty="0" smtClean="0"/>
              <a:t>7.</a:t>
            </a:r>
            <a:r>
              <a:rPr lang="th-TH" sz="2000" dirty="0" smtClean="0"/>
              <a:t>  เช่ามอ</a:t>
            </a:r>
            <a:r>
              <a:rPr lang="th-TH" sz="2000" dirty="0" err="1" smtClean="0"/>
              <a:t>ไซต์</a:t>
            </a:r>
            <a:r>
              <a:rPr lang="th-TH" sz="2000" dirty="0" smtClean="0"/>
              <a:t>วันละประมาณ </a:t>
            </a:r>
            <a:r>
              <a:rPr lang="en-US" sz="2000" dirty="0" smtClean="0"/>
              <a:t>250 </a:t>
            </a:r>
            <a:r>
              <a:rPr lang="th-TH" sz="2000" dirty="0" smtClean="0"/>
              <a:t>บาท</a:t>
            </a:r>
            <a:r>
              <a:rPr lang="en-US" sz="2000" dirty="0" smtClean="0"/>
              <a:t> 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699542"/>
            <a:ext cx="6275387" cy="487600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800" dirty="0" smtClean="0"/>
              <a:t>ข.   การเขียนรายการนำเที่ยวแบบกำหนดเป็นตารางที่บอกรายการท่องเที่ยวอย่างละเอียด แบ่งออกเป็น 2 แบบ  คือ  (1)  แบบ  </a:t>
            </a:r>
            <a:r>
              <a:rPr lang="en-US" sz="2800" dirty="0" smtClean="0"/>
              <a:t>Outline Itinerary   </a:t>
            </a:r>
            <a:r>
              <a:rPr lang="th-TH" sz="2800" dirty="0" smtClean="0"/>
              <a:t>เป็นการเขียนรายการนำเที่ยวที่บอกกำหนดการท่องเที่ยวแต่ละวันอย่างไม่มีรายละเอียด และ (2)  </a:t>
            </a:r>
            <a:r>
              <a:rPr lang="en-US" sz="2800" dirty="0" smtClean="0"/>
              <a:t>Descriptive  Itinerary  </a:t>
            </a:r>
            <a:r>
              <a:rPr lang="th-TH" sz="2800" dirty="0" smtClean="0"/>
              <a:t>เป็นการเขียนรายการนำเที่ยวบอกกำหนดการท่องเที่ยวแต่ละวันอย่างละเอียด  ตามเวลาที่กำหนดอย่างคร่าวๆ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699542"/>
            <a:ext cx="6275387" cy="487600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u="sng" dirty="0" smtClean="0"/>
              <a:t>ตัวอย่างเช่น</a:t>
            </a:r>
          </a:p>
          <a:p>
            <a:pPr>
              <a:buNone/>
            </a:pPr>
            <a:r>
              <a:rPr lang="th-TH" sz="2800" b="1" dirty="0" smtClean="0"/>
              <a:t>	“โปรแกรมทัวร์อ่างขาง เชียงราย</a:t>
            </a:r>
            <a:r>
              <a:rPr lang="en-US" sz="2800" b="1" dirty="0" smtClean="0"/>
              <a:t> 3 </a:t>
            </a:r>
            <a:r>
              <a:rPr lang="th-TH" sz="2800" b="1" dirty="0" smtClean="0"/>
              <a:t>วัน </a:t>
            </a:r>
            <a:r>
              <a:rPr lang="en-US" sz="2800" b="1" dirty="0" smtClean="0"/>
              <a:t>2 </a:t>
            </a:r>
            <a:r>
              <a:rPr lang="th-TH" sz="2800" b="1" dirty="0" smtClean="0"/>
              <a:t>คืน</a:t>
            </a:r>
            <a:r>
              <a:rPr lang="en-US" sz="2800" b="1" dirty="0" smtClean="0"/>
              <a:t>  </a:t>
            </a:r>
            <a:r>
              <a:rPr lang="th-TH" sz="2800" b="1" dirty="0" smtClean="0"/>
              <a:t>รับจาก</a:t>
            </a:r>
            <a:r>
              <a:rPr lang="en-US" sz="2800" b="1" dirty="0" smtClean="0"/>
              <a:t>  </a:t>
            </a:r>
            <a:r>
              <a:rPr lang="th-TH" sz="2800" b="1" dirty="0" smtClean="0"/>
              <a:t>เชียงใหม่ - </a:t>
            </a:r>
            <a:r>
              <a:rPr lang="th-TH" sz="2800" b="1" dirty="0" err="1" smtClean="0"/>
              <a:t>จบท</a:t>
            </a:r>
            <a:r>
              <a:rPr lang="th-TH" sz="2800" b="1" dirty="0" smtClean="0"/>
              <a:t>ริ</a:t>
            </a:r>
            <a:r>
              <a:rPr lang="th-TH" sz="2800" b="1" dirty="0" err="1" smtClean="0"/>
              <a:t>ปเชียง</a:t>
            </a:r>
            <a:r>
              <a:rPr lang="th-TH" sz="2800" b="1" dirty="0" smtClean="0"/>
              <a:t>ราย หรือ ส่งกลับเชียงใหม่นอนรี</a:t>
            </a:r>
            <a:r>
              <a:rPr lang="th-TH" sz="2800" b="1" dirty="0" err="1" smtClean="0"/>
              <a:t>สอร์ทบน</a:t>
            </a:r>
            <a:r>
              <a:rPr lang="th-TH" sz="2800" b="1" dirty="0" smtClean="0"/>
              <a:t>ดอยอ่างขาง </a:t>
            </a:r>
            <a:r>
              <a:rPr lang="en-US" sz="2800" b="1" dirty="0" smtClean="0"/>
              <a:t>1 </a:t>
            </a:r>
            <a:r>
              <a:rPr lang="th-TH" sz="2800" b="1" dirty="0" smtClean="0"/>
              <a:t>คืน          นอนรี</a:t>
            </a:r>
            <a:r>
              <a:rPr lang="th-TH" sz="2800" b="1" dirty="0" err="1" smtClean="0"/>
              <a:t>สอร์ท</a:t>
            </a:r>
            <a:r>
              <a:rPr lang="th-TH" sz="2800" b="1" dirty="0" smtClean="0"/>
              <a:t>เชียงราย </a:t>
            </a:r>
            <a:r>
              <a:rPr lang="en-US" sz="2800" b="1" dirty="0" smtClean="0"/>
              <a:t>1 </a:t>
            </a:r>
            <a:r>
              <a:rPr lang="th-TH" sz="2800" b="1" dirty="0" smtClean="0"/>
              <a:t>คืน</a:t>
            </a:r>
            <a:r>
              <a:rPr lang="en-US" sz="2800" b="1" dirty="0" smtClean="0"/>
              <a:t>  </a:t>
            </a:r>
            <a:r>
              <a:rPr lang="th-TH" sz="2800" b="1" dirty="0" smtClean="0"/>
              <a:t>เที่ยวสบายๆ ไม่ต้องแพลนนิ่งมาก ซื้อทัวร์แล้วเที่ยวอย่างเดียว สบายๆ ไปให้ถึงเชียงใหม่”</a:t>
            </a:r>
            <a:endParaRPr lang="en-US" sz="28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339502"/>
            <a:ext cx="7272808" cy="523604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000" b="1" dirty="0" smtClean="0"/>
              <a:t>วันแรก</a:t>
            </a:r>
            <a:r>
              <a:rPr lang="en-US" sz="2000" b="1" dirty="0" smtClean="0"/>
              <a:t>   </a:t>
            </a:r>
            <a:r>
              <a:rPr lang="th-TH" sz="2000" dirty="0" smtClean="0"/>
              <a:t>ยินดีต้อนรับสู่จังหวัดเชียงใหม่ รับคณะนักท่องเที่ยวจาก</a:t>
            </a:r>
            <a:r>
              <a:rPr lang="en-US" sz="2000" dirty="0" smtClean="0"/>
              <a:t> </a:t>
            </a:r>
            <a:r>
              <a:rPr lang="th-TH" sz="2000" dirty="0" smtClean="0"/>
              <a:t>โรงแรมในตัวเมืองเชียงใหม่</a:t>
            </a:r>
            <a:r>
              <a:rPr lang="en-US" sz="2000" dirty="0" smtClean="0"/>
              <a:t>  </a:t>
            </a:r>
            <a:r>
              <a:rPr lang="th-TH" sz="2000" dirty="0" smtClean="0"/>
              <a:t>สนามบินเชียงใหม่</a:t>
            </a:r>
            <a:r>
              <a:rPr lang="en-US" sz="2000" dirty="0" smtClean="0"/>
              <a:t>  </a:t>
            </a:r>
            <a:r>
              <a:rPr lang="th-TH" sz="2000" dirty="0" smtClean="0"/>
              <a:t>สถานีขนส่งเชียงใหม่</a:t>
            </a:r>
            <a:r>
              <a:rPr lang="en-US" sz="2000" dirty="0" smtClean="0"/>
              <a:t>  ( </a:t>
            </a:r>
            <a:r>
              <a:rPr lang="th-TH" sz="2000" dirty="0" smtClean="0"/>
              <a:t>รับ </a:t>
            </a:r>
            <a:r>
              <a:rPr lang="th-TH" sz="2000" dirty="0" err="1" smtClean="0"/>
              <a:t>บขส</a:t>
            </a:r>
            <a:r>
              <a:rPr lang="th-TH" sz="2000" dirty="0" smtClean="0"/>
              <a:t> </a:t>
            </a:r>
            <a:r>
              <a:rPr lang="en-US" sz="2000" dirty="0" smtClean="0"/>
              <a:t>7.00 </a:t>
            </a:r>
            <a:r>
              <a:rPr lang="th-TH" sz="2000" dirty="0" smtClean="0"/>
              <a:t>น.</a:t>
            </a:r>
            <a:r>
              <a:rPr lang="en-US" sz="2000" dirty="0" smtClean="0"/>
              <a:t>  </a:t>
            </a:r>
            <a:r>
              <a:rPr lang="th-TH" sz="2000" dirty="0" smtClean="0"/>
              <a:t>โรงแรมในเชียงใหม่ </a:t>
            </a:r>
            <a:r>
              <a:rPr lang="en-US" sz="2000" dirty="0" smtClean="0"/>
              <a:t>7.30 </a:t>
            </a:r>
            <a:r>
              <a:rPr lang="th-TH" sz="2000" dirty="0" smtClean="0"/>
              <a:t>น.</a:t>
            </a:r>
            <a:r>
              <a:rPr lang="en-US" sz="2000" dirty="0" smtClean="0"/>
              <a:t>  </a:t>
            </a:r>
            <a:r>
              <a:rPr lang="th-TH" sz="2000" dirty="0" smtClean="0"/>
              <a:t>รับสนามบินเชียงใหม่ </a:t>
            </a:r>
            <a:r>
              <a:rPr lang="en-US" sz="2000" dirty="0" smtClean="0"/>
              <a:t>7.45 - 8.20 </a:t>
            </a:r>
            <a:r>
              <a:rPr lang="th-TH" sz="2000" dirty="0" smtClean="0"/>
              <a:t>น.</a:t>
            </a:r>
            <a:r>
              <a:rPr lang="en-US" sz="2000" dirty="0" smtClean="0"/>
              <a:t> </a:t>
            </a:r>
            <a:r>
              <a:rPr lang="th-TH" sz="2000" dirty="0" smtClean="0"/>
              <a:t>กรุ๊ป</a:t>
            </a:r>
            <a:r>
              <a:rPr lang="th-TH" sz="2000" dirty="0" err="1" smtClean="0"/>
              <a:t>จอย</a:t>
            </a:r>
            <a:r>
              <a:rPr lang="th-TH" sz="2000" dirty="0" smtClean="0"/>
              <a:t>ไม่รับที่สถานีรถไฟเพราะเวลาไม่แน่นอน )</a:t>
            </a:r>
            <a:r>
              <a:rPr lang="en-US" sz="2000" dirty="0" smtClean="0"/>
              <a:t>   </a:t>
            </a:r>
            <a:r>
              <a:rPr lang="th-TH" sz="2000" dirty="0" smtClean="0"/>
              <a:t>ออกจากเชียงใหม่เดินทางมุ่งสู่ม่อน</a:t>
            </a:r>
            <a:r>
              <a:rPr lang="th-TH" sz="2000" dirty="0" err="1" smtClean="0"/>
              <a:t>แจ่ม</a:t>
            </a:r>
            <a:r>
              <a:rPr lang="th-TH" sz="2000" dirty="0" smtClean="0"/>
              <a:t> พาไปชมวิว ชมดอกไม้เมืองหนาวกันที่ม่อน</a:t>
            </a:r>
            <a:r>
              <a:rPr lang="th-TH" sz="2000" dirty="0" err="1" smtClean="0"/>
              <a:t>แจ่ม</a:t>
            </a:r>
            <a:r>
              <a:rPr lang="th-TH" sz="2000" dirty="0" smtClean="0"/>
              <a:t> แหล่งท่องเที่ยวสุดฮิตของอำเภอแม่ริมเป็นจุดชมวิวที่อยู่สูงกว่า </a:t>
            </a:r>
            <a:r>
              <a:rPr lang="en-US" sz="2000" dirty="0" smtClean="0"/>
              <a:t>1,300 </a:t>
            </a:r>
            <a:r>
              <a:rPr lang="th-TH" sz="2000" dirty="0" smtClean="0"/>
              <a:t>เมตร สามารถชมวิวได้ทั้งด้านหน้าและด้านหลังนอกจากวิวแล้วม่อน</a:t>
            </a:r>
            <a:r>
              <a:rPr lang="th-TH" sz="2000" dirty="0" err="1" smtClean="0"/>
              <a:t>แจ่ม</a:t>
            </a:r>
            <a:r>
              <a:rPr lang="th-TH" sz="2000" dirty="0" smtClean="0"/>
              <a:t>ยังมีแปลงดอกไม้เมืองหนาวให้ชมด้วย พื้นที่โดยรอบม่อน</a:t>
            </a:r>
            <a:r>
              <a:rPr lang="th-TH" sz="2000" dirty="0" err="1" smtClean="0"/>
              <a:t>แจ่ม</a:t>
            </a:r>
            <a:r>
              <a:rPr lang="th-TH" sz="2000" dirty="0" smtClean="0"/>
              <a:t>เป็นพื้นที่เกษตรที่ปลูกสต</a:t>
            </a:r>
            <a:r>
              <a:rPr lang="th-TH" sz="2000" dirty="0" err="1" smtClean="0"/>
              <a:t>อบอ</a:t>
            </a:r>
            <a:r>
              <a:rPr lang="th-TH" sz="2000" dirty="0" smtClean="0"/>
              <a:t>รี่และกะหล่ำปลีเป็นส่วนใหญ่โดยทำแปลงปลูกลดหลั่นไปตามไหลเขาสวยงาม</a:t>
            </a:r>
            <a:r>
              <a:rPr lang="en-US" sz="2000" dirty="0" smtClean="0"/>
              <a:t>  </a:t>
            </a:r>
            <a:r>
              <a:rPr lang="th-TH" sz="2000" dirty="0" smtClean="0"/>
              <a:t>ลงจากม่อน</a:t>
            </a:r>
            <a:r>
              <a:rPr lang="th-TH" sz="2000" dirty="0" err="1" smtClean="0"/>
              <a:t>แจ่ม</a:t>
            </a:r>
            <a:r>
              <a:rPr lang="th-TH" sz="2000" dirty="0" smtClean="0"/>
              <a:t>มุ่งหน้าสู่ดอยอ่างขาง</a:t>
            </a:r>
            <a:r>
              <a:rPr lang="en-US" sz="2000" dirty="0" smtClean="0"/>
              <a:t>  </a:t>
            </a:r>
            <a:r>
              <a:rPr lang="th-TH" sz="2000" dirty="0" smtClean="0"/>
              <a:t>พาเที่ยวสวนส้มสายน้ำผึ้ง หรือไร่สต</a:t>
            </a:r>
            <a:r>
              <a:rPr lang="th-TH" sz="2000" dirty="0" err="1" smtClean="0"/>
              <a:t>อบอ</a:t>
            </a:r>
            <a:r>
              <a:rPr lang="th-TH" sz="2000" dirty="0" smtClean="0"/>
              <a:t>รี่ แล้วแต่ฤดูที่ผลผลิตออก ( ธ.ค.- ก.พ. )</a:t>
            </a:r>
            <a:r>
              <a:rPr lang="en-US" sz="2000" dirty="0" smtClean="0"/>
              <a:t>   </a:t>
            </a:r>
            <a:r>
              <a:rPr lang="th-TH" sz="2000" dirty="0" smtClean="0"/>
              <a:t>รับประทานอาหารกลางวัน</a:t>
            </a:r>
            <a:r>
              <a:rPr lang="en-US" sz="2000" dirty="0" smtClean="0"/>
              <a:t>  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1 ) </a:t>
            </a:r>
            <a:r>
              <a:rPr lang="th-TH" sz="2000" dirty="0" smtClean="0"/>
              <a:t>พาเที่ยวชมสถานีเกษตรหลวงอ่างขาง เป็นสถานีเกษตรที่ทดลองปลูกพืชผักและไม้เมืองหนาว มีสถานที่น่าสนใจได้แก่ สวนท้อ สวนบ๊วย แปลงปลูกผักกลางแจ้ง โรงเรือนกุหลาบ สวนแปดสิบเป็นแปลงปลูกดอกไม้เมืองหนาวที่สวยงาม</a:t>
            </a:r>
            <a:r>
              <a:rPr lang="en-US" sz="2000" dirty="0" smtClean="0"/>
              <a:t>  </a:t>
            </a:r>
            <a:r>
              <a:rPr lang="th-TH" sz="2000" dirty="0" smtClean="0"/>
              <a:t>และยังมีโรงเรือนไม้ในร่มที่มีดอกไม้เมืองหนาวที่ออกดอกสวยงามทุกฤดูกาล</a:t>
            </a:r>
            <a:r>
              <a:rPr lang="en-US" sz="2000" dirty="0" smtClean="0"/>
              <a:t>  </a:t>
            </a:r>
            <a:r>
              <a:rPr lang="th-TH" sz="2000" dirty="0" smtClean="0"/>
              <a:t>เช็คอินเข้าที่พักบนดอยอ่างขาง</a:t>
            </a:r>
            <a:r>
              <a:rPr lang="en-US" sz="2000" dirty="0" smtClean="0"/>
              <a:t>   </a:t>
            </a:r>
            <a:r>
              <a:rPr lang="th-TH" sz="2000" dirty="0" smtClean="0"/>
              <a:t>รับประทานอาหารค่ำ</a:t>
            </a:r>
            <a:r>
              <a:rPr lang="en-US" sz="2000" dirty="0" smtClean="0"/>
              <a:t> </a:t>
            </a:r>
            <a:r>
              <a:rPr lang="th-TH" sz="2000" dirty="0" smtClean="0"/>
              <a:t>อาหาร</a:t>
            </a:r>
            <a:r>
              <a:rPr lang="th-TH" sz="2000" dirty="0" err="1" smtClean="0"/>
              <a:t>เชต</a:t>
            </a:r>
            <a:r>
              <a:rPr lang="th-TH" sz="2000" dirty="0" smtClean="0"/>
              <a:t>เมนู</a:t>
            </a:r>
            <a:r>
              <a:rPr lang="en-US" sz="2000" dirty="0" smtClean="0"/>
              <a:t>   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2 )  </a:t>
            </a:r>
            <a:r>
              <a:rPr lang="th-TH" sz="2000" dirty="0" smtClean="0"/>
              <a:t>พักผ่อนกันตามอัธยาศัย</a:t>
            </a:r>
            <a:endParaRPr lang="en-US" sz="20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339502"/>
            <a:ext cx="7272808" cy="523604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000" b="1" dirty="0" smtClean="0"/>
              <a:t>วันที่สอง</a:t>
            </a:r>
            <a:r>
              <a:rPr lang="en-US" sz="2000" b="1" dirty="0" smtClean="0"/>
              <a:t>   </a:t>
            </a:r>
            <a:r>
              <a:rPr lang="th-TH" sz="2000" dirty="0" smtClean="0"/>
              <a:t>ออกเดินทางไปชมวิวพระอาทิตย์ขึ้น ชมทะเลหมอกที่จุดชมวิว</a:t>
            </a:r>
            <a:r>
              <a:rPr lang="en-US" sz="2000" dirty="0" smtClean="0"/>
              <a:t>  </a:t>
            </a:r>
            <a:r>
              <a:rPr lang="th-TH" sz="2000" dirty="0" smtClean="0"/>
              <a:t>รับประทานอาหารเช้า</a:t>
            </a:r>
            <a:r>
              <a:rPr lang="en-US" sz="2000" dirty="0" smtClean="0"/>
              <a:t> 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3 )</a:t>
            </a:r>
            <a:r>
              <a:rPr lang="th-TH" sz="2000" dirty="0" smtClean="0"/>
              <a:t>ลงจากดอยอ่างขางพาแวะชม จุดชมวิวแม่น้ำกก จากนั้นเดินทางสู่ดอยแม่สลอง</a:t>
            </a:r>
            <a:r>
              <a:rPr lang="en-US" sz="2000" dirty="0" smtClean="0"/>
              <a:t> </a:t>
            </a:r>
            <a:r>
              <a:rPr lang="th-TH" sz="2000" dirty="0" smtClean="0"/>
              <a:t>ชมวิวเทือกเขาสลับซับซ้อนระหว่างทาง</a:t>
            </a:r>
            <a:r>
              <a:rPr lang="en-US" sz="2000" dirty="0" smtClean="0"/>
              <a:t>  </a:t>
            </a:r>
            <a:r>
              <a:rPr lang="th-TH" sz="2000" dirty="0" smtClean="0"/>
              <a:t>บนดอยแม่สลองเป็นที่ตั้งหมู่บ้านของชาวจีนยูนานที่อพยพมาจากกองพล </a:t>
            </a:r>
            <a:r>
              <a:rPr lang="en-US" sz="2000" dirty="0" smtClean="0"/>
              <a:t>93 </a:t>
            </a:r>
            <a:r>
              <a:rPr lang="th-TH" sz="2000" dirty="0" smtClean="0"/>
              <a:t>ของจีน เข้ามาก็ได้นำชาคุณภาพดีมาปลูกจนกลายเป็นแหล่งปลูกชาที่มีชื่อเสียง พาแวะตลาดดอยแม่สลอง</a:t>
            </a:r>
            <a:r>
              <a:rPr lang="en-US" sz="2000" dirty="0" smtClean="0"/>
              <a:t> </a:t>
            </a:r>
            <a:r>
              <a:rPr lang="th-TH" sz="2000" dirty="0" smtClean="0"/>
              <a:t>เชิญชิมชา เลือกซื้อชาคุณภาพดี</a:t>
            </a:r>
            <a:r>
              <a:rPr lang="en-US" sz="2000" dirty="0" smtClean="0"/>
              <a:t>  </a:t>
            </a:r>
            <a:r>
              <a:rPr lang="th-TH" sz="2000" dirty="0" smtClean="0"/>
              <a:t>เที่ยว</a:t>
            </a:r>
            <a:r>
              <a:rPr lang="th-TH" sz="2000" dirty="0" smtClean="0">
                <a:hlinkClick r:id="rId3"/>
              </a:rPr>
              <a:t>ชมไร่ชา</a:t>
            </a:r>
            <a:r>
              <a:rPr lang="en-US" sz="2000" dirty="0" smtClean="0"/>
              <a:t> </a:t>
            </a:r>
            <a:r>
              <a:rPr lang="th-TH" sz="2000" dirty="0" smtClean="0"/>
              <a:t>ที่กว้างใหญ่เดินชมและถ่ายภาพไร่ชา</a:t>
            </a:r>
            <a:r>
              <a:rPr lang="en-US" sz="2000" dirty="0" smtClean="0"/>
              <a:t>  </a:t>
            </a:r>
            <a:r>
              <a:rPr lang="th-TH" sz="2000" dirty="0" smtClean="0"/>
              <a:t>รับประทานอาหารกลางวัน</a:t>
            </a:r>
            <a:r>
              <a:rPr lang="en-US" sz="2000" dirty="0" smtClean="0"/>
              <a:t>   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4 )</a:t>
            </a:r>
            <a:r>
              <a:rPr lang="th-TH" sz="2000" dirty="0" smtClean="0"/>
              <a:t>จากนั้นเดินทางสู่ดอยตุง</a:t>
            </a:r>
            <a:r>
              <a:rPr lang="en-US" sz="2000" dirty="0" smtClean="0"/>
              <a:t> </a:t>
            </a:r>
            <a:r>
              <a:rPr lang="th-TH" sz="2000" dirty="0" smtClean="0"/>
              <a:t>พาเที่ยวชม</a:t>
            </a:r>
            <a:r>
              <a:rPr lang="th-TH" sz="2000" dirty="0" smtClean="0">
                <a:hlinkClick r:id="rId4"/>
              </a:rPr>
              <a:t>สวนแม่ฟ้าหลวง</a:t>
            </a:r>
            <a:r>
              <a:rPr lang="en-US" sz="2000" dirty="0" smtClean="0"/>
              <a:t> </a:t>
            </a:r>
            <a:r>
              <a:rPr lang="th-TH" sz="2000" dirty="0" smtClean="0"/>
              <a:t>หรือสวนดอกไม้ดอยตุงที่ตกแต่งสวนอย่างสวยงาม ชมกุหลาบดอกใหญ่ๆ ชมไม้เมืองหนาวหลากหลายชนิด ชมเรือนกล้วยไม้รองเท้านารีที่ออกสวยงามตลอดปีออกจากสวนดอยตุง พาเที่ยวชม</a:t>
            </a:r>
            <a:r>
              <a:rPr lang="th-TH" sz="2000" dirty="0" smtClean="0">
                <a:hlinkClick r:id="rId5"/>
              </a:rPr>
              <a:t>พระตำหนักดอยตุง</a:t>
            </a:r>
            <a:r>
              <a:rPr lang="en-US" sz="2000" dirty="0" smtClean="0"/>
              <a:t> </a:t>
            </a:r>
            <a:r>
              <a:rPr lang="th-TH" sz="2000" dirty="0" smtClean="0"/>
              <a:t>ซึ่งเป็นเสมือนบ้านของสมเด็จย่า สร้างขึ้นอย่างง่ายๆ แต่สวยงามแบบล้านนา</a:t>
            </a:r>
            <a:r>
              <a:rPr lang="th-TH" sz="2000" dirty="0" err="1" smtClean="0"/>
              <a:t>ผสมสวิชเชเล่ต์</a:t>
            </a:r>
            <a:r>
              <a:rPr lang="th-TH" sz="2000" dirty="0" smtClean="0"/>
              <a:t> เข้าชมภายในพระตำหนัก ชมเพดานดาว ชมห้องทรงงาน ชมสวนดอกไม้และวิวสวยด้านหน้าพระตำหนัก</a:t>
            </a:r>
            <a:r>
              <a:rPr lang="en-US" sz="2000" dirty="0" smtClean="0"/>
              <a:t>  </a:t>
            </a:r>
            <a:r>
              <a:rPr lang="th-TH" sz="2000" dirty="0" smtClean="0"/>
              <a:t>เดินทางเข้าเชียงราย</a:t>
            </a:r>
            <a:r>
              <a:rPr lang="en-US" sz="2000" dirty="0" smtClean="0"/>
              <a:t>   </a:t>
            </a:r>
            <a:r>
              <a:rPr lang="th-TH" sz="2000" dirty="0" smtClean="0"/>
              <a:t>เช็คอินเข้าที่พักในตัวเมืองเชียงรายรับประทานอาหารค่ำ</a:t>
            </a:r>
            <a:r>
              <a:rPr lang="en-US" sz="2000" dirty="0" smtClean="0"/>
              <a:t>  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5 )  </a:t>
            </a:r>
            <a:r>
              <a:rPr lang="th-TH" sz="2000" dirty="0" smtClean="0"/>
              <a:t>อาหาร</a:t>
            </a:r>
            <a:r>
              <a:rPr lang="th-TH" sz="2000" dirty="0" err="1" smtClean="0"/>
              <a:t>เชต</a:t>
            </a:r>
            <a:r>
              <a:rPr lang="th-TH" sz="2000" dirty="0" smtClean="0"/>
              <a:t>เมนูพาชมหอนาฬิกาเชียงราย</a:t>
            </a:r>
            <a:r>
              <a:rPr lang="en-US" sz="2000" dirty="0" smtClean="0"/>
              <a:t> </a:t>
            </a:r>
            <a:r>
              <a:rPr lang="th-TH" sz="2000" dirty="0" smtClean="0"/>
              <a:t>จากนั้นพาไป</a:t>
            </a:r>
            <a:r>
              <a:rPr lang="th-TH" sz="2000" dirty="0" err="1" smtClean="0"/>
              <a:t>เดินช</a:t>
            </a:r>
            <a:r>
              <a:rPr lang="th-TH" sz="2000" dirty="0" smtClean="0"/>
              <a:t>อปปิ้งเชียงราย</a:t>
            </a:r>
            <a:r>
              <a:rPr lang="th-TH" sz="2000" dirty="0" err="1" smtClean="0"/>
              <a:t>ไนซ์</a:t>
            </a:r>
            <a:r>
              <a:rPr lang="th-TH" sz="2000" dirty="0" smtClean="0"/>
              <a:t>บาซ่า</a:t>
            </a:r>
            <a:r>
              <a:rPr lang="en-US" sz="2000" dirty="0" smtClean="0"/>
              <a:t>  </a:t>
            </a:r>
            <a:r>
              <a:rPr lang="th-TH" sz="2000" dirty="0" smtClean="0"/>
              <a:t>เลือกซื้อสินค้าถูกใจจากเชียงราย</a:t>
            </a:r>
            <a:r>
              <a:rPr lang="en-US" sz="2000" dirty="0" smtClean="0"/>
              <a:t>   </a:t>
            </a:r>
            <a:r>
              <a:rPr lang="th-TH" sz="2000" dirty="0" smtClean="0"/>
              <a:t>เดินทางกลับที่พัก พักผ่อนตามอัธยาศัย</a:t>
            </a:r>
            <a:endParaRPr lang="en-US" sz="20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124" name="Picture 4" descr="C:\Users\x\Desktop\cccc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8784976" cy="5020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339502"/>
            <a:ext cx="7272808" cy="5236045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000" b="1" dirty="0" smtClean="0"/>
              <a:t>วันที่สาม</a:t>
            </a:r>
            <a:r>
              <a:rPr lang="th-TH" sz="2000" dirty="0" smtClean="0"/>
              <a:t>รับประทานอาหารเช้า</a:t>
            </a:r>
            <a:r>
              <a:rPr lang="en-US" sz="2000" dirty="0" smtClean="0"/>
              <a:t>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6 )</a:t>
            </a:r>
            <a:r>
              <a:rPr lang="th-TH" sz="2000" dirty="0" smtClean="0"/>
              <a:t>ออกจากที่พักเดินทางสู่</a:t>
            </a:r>
            <a:r>
              <a:rPr lang="en-US" sz="2000" dirty="0" smtClean="0"/>
              <a:t> </a:t>
            </a:r>
            <a:r>
              <a:rPr lang="th-TH" sz="2000" u="sng" dirty="0" smtClean="0">
                <a:hlinkClick r:id="rId3"/>
              </a:rPr>
              <a:t>วัดร่องขุ่น</a:t>
            </a:r>
            <a:r>
              <a:rPr lang="en-US" sz="2000" dirty="0" smtClean="0"/>
              <a:t> </a:t>
            </a:r>
            <a:r>
              <a:rPr lang="th-TH" sz="2000" dirty="0" smtClean="0"/>
              <a:t>ชมวัดที่สร้างด้วยศิลปะสวยงามตามรูปแบบของอาจารย์เฉลิมชัย โฆษิตพิพัฒน์ ชมห้องแสดงผลงานภาพเขียนของอาจารย์เฉลิมชัย</a:t>
            </a:r>
            <a:r>
              <a:rPr lang="en-US" sz="2000" dirty="0" smtClean="0"/>
              <a:t>   </a:t>
            </a:r>
            <a:r>
              <a:rPr lang="th-TH" sz="2000" dirty="0" smtClean="0"/>
              <a:t>จากนั้นพาขึ้นเหนือสุดแดนสยามที่อำเภอแม่สาย </a:t>
            </a:r>
            <a:r>
              <a:rPr lang="th-TH" sz="2000" dirty="0" err="1" smtClean="0"/>
              <a:t>ชอป</a:t>
            </a:r>
            <a:r>
              <a:rPr lang="th-TH" sz="2000" dirty="0" smtClean="0"/>
              <a:t>ปิ้ง</a:t>
            </a:r>
            <a:r>
              <a:rPr lang="th-TH" sz="2000" u="sng" dirty="0" smtClean="0">
                <a:hlinkClick r:id="rId4"/>
              </a:rPr>
              <a:t>ตลาดแม่สาย</a:t>
            </a:r>
            <a:r>
              <a:rPr lang="en-US" sz="2000" dirty="0" smtClean="0"/>
              <a:t> </a:t>
            </a:r>
            <a:r>
              <a:rPr lang="th-TH" sz="2000" dirty="0" smtClean="0"/>
              <a:t>มีสินค้ามากมายให้เลือกซื้อมากมาย</a:t>
            </a:r>
            <a:r>
              <a:rPr lang="en-US" sz="2000" dirty="0" smtClean="0"/>
              <a:t> </a:t>
            </a:r>
            <a:r>
              <a:rPr lang="th-TH" sz="2000" dirty="0" smtClean="0"/>
              <a:t>แนะนำให้ซื้อทางฝั่งไทยเพราะมีสินค้ามากมายและไม่วุ่นวายเหมือนฝั่งพม่า แต่ถ้าต้องการที่จะข้ามไปฝั่งพม่าก็ข้ามได้โดยเสียค่าผ่านแดนเองท่านละ </a:t>
            </a:r>
            <a:r>
              <a:rPr lang="en-US" sz="2000" dirty="0" smtClean="0"/>
              <a:t>40 </a:t>
            </a:r>
            <a:r>
              <a:rPr lang="th-TH" sz="2000" dirty="0" smtClean="0"/>
              <a:t>บาท ไกด์จะจัดทำในแผ่นแดนให้เวลา</a:t>
            </a:r>
            <a:r>
              <a:rPr lang="th-TH" sz="2000" dirty="0" err="1" smtClean="0"/>
              <a:t>แวะช๊</a:t>
            </a:r>
            <a:r>
              <a:rPr lang="th-TH" sz="2000" dirty="0" smtClean="0"/>
              <a:t>อปปิ้งแม่สาย</a:t>
            </a:r>
            <a:r>
              <a:rPr lang="en-US" sz="2000" dirty="0" smtClean="0"/>
              <a:t> </a:t>
            </a:r>
            <a:r>
              <a:rPr lang="th-TH" sz="2000" dirty="0" smtClean="0"/>
              <a:t>รับประทานอาหารกลางวัน</a:t>
            </a:r>
            <a:r>
              <a:rPr lang="en-US" sz="2000" dirty="0" smtClean="0"/>
              <a:t>( </a:t>
            </a:r>
            <a:r>
              <a:rPr lang="th-TH" sz="2000" dirty="0" smtClean="0"/>
              <a:t>มื้อที่ </a:t>
            </a:r>
            <a:r>
              <a:rPr lang="en-US" sz="2000" dirty="0" smtClean="0"/>
              <a:t>7 )</a:t>
            </a:r>
            <a:r>
              <a:rPr lang="th-TH" sz="2000" dirty="0" smtClean="0"/>
              <a:t>จากนั้นเดินทางสู่</a:t>
            </a:r>
            <a:r>
              <a:rPr lang="en-US" sz="2000" dirty="0" smtClean="0"/>
              <a:t> </a:t>
            </a:r>
            <a:r>
              <a:rPr lang="th-TH" sz="2000" u="sng" dirty="0" smtClean="0">
                <a:hlinkClick r:id="rId5"/>
              </a:rPr>
              <a:t>สามเหลี่ยมทองคำ</a:t>
            </a:r>
            <a:r>
              <a:rPr lang="en-US" sz="2000" dirty="0" smtClean="0"/>
              <a:t> </a:t>
            </a:r>
            <a:r>
              <a:rPr lang="th-TH" sz="2000" dirty="0" smtClean="0"/>
              <a:t>ชมวิวชายแดนสามประเทศ ไทย-พม่า-ลาว ชมทัศนียภาพที่สวยงามของแม่น้ำโขง</a:t>
            </a:r>
            <a:r>
              <a:rPr lang="en-US" sz="2000" dirty="0" smtClean="0"/>
              <a:t>  </a:t>
            </a:r>
            <a:r>
              <a:rPr lang="th-TH" sz="2000" dirty="0" smtClean="0"/>
              <a:t>ชมช้างและตุงเฉลิมพระเกียรติ นมัสการพระเจ้าล้านตื้อหรือพระเจ้าสี่แผ่นดิน ที่ประดิษฐานโดดเด่นที่สามเหลี่ยมทองคำ</a:t>
            </a:r>
            <a:r>
              <a:rPr lang="en-US" sz="2000" dirty="0" smtClean="0"/>
              <a:t>  </a:t>
            </a:r>
            <a:r>
              <a:rPr lang="th-TH" sz="2000" dirty="0" smtClean="0"/>
              <a:t>เดินทางกลับตัวเมืองเชียงราย </a:t>
            </a:r>
            <a:endParaRPr lang="en-US" sz="2000" dirty="0" smtClean="0"/>
          </a:p>
          <a:p>
            <a:pPr lvl="0">
              <a:buNone/>
            </a:pPr>
            <a:r>
              <a:rPr lang="th-TH" sz="2000" dirty="0" smtClean="0"/>
              <a:t>ส่งคณะนักท่องเที่ยวที่สนามบินเชียงราย เวลา </a:t>
            </a:r>
            <a:r>
              <a:rPr lang="en-US" sz="2000" dirty="0" smtClean="0"/>
              <a:t>16.00 </a:t>
            </a:r>
            <a:r>
              <a:rPr lang="th-TH" sz="2000" dirty="0" smtClean="0"/>
              <a:t>น.</a:t>
            </a:r>
            <a:r>
              <a:rPr lang="en-US" sz="2000" dirty="0" smtClean="0"/>
              <a:t>  </a:t>
            </a:r>
          </a:p>
          <a:p>
            <a:pPr lvl="0">
              <a:buNone/>
            </a:pPr>
            <a:r>
              <a:rPr lang="th-TH" sz="2000" dirty="0" smtClean="0"/>
              <a:t>ส่งคณะนักท่องเที่ยวที่ </a:t>
            </a:r>
            <a:r>
              <a:rPr lang="th-TH" sz="2000" dirty="0" err="1" smtClean="0"/>
              <a:t>บขส</a:t>
            </a:r>
            <a:r>
              <a:rPr lang="th-TH" sz="2000" dirty="0" smtClean="0"/>
              <a:t> เชียงราย เวลา </a:t>
            </a:r>
            <a:r>
              <a:rPr lang="en-US" sz="2000" dirty="0" smtClean="0"/>
              <a:t>16.20 </a:t>
            </a:r>
            <a:r>
              <a:rPr lang="th-TH" sz="2000" dirty="0" smtClean="0"/>
              <a:t>น.</a:t>
            </a:r>
            <a:r>
              <a:rPr lang="en-US" sz="2000" dirty="0" smtClean="0"/>
              <a:t>  </a:t>
            </a:r>
          </a:p>
          <a:p>
            <a:pPr lvl="0">
              <a:buNone/>
            </a:pPr>
            <a:r>
              <a:rPr lang="th-TH" sz="2000" dirty="0" smtClean="0"/>
              <a:t>สำหรับท่านที่กลับไฟล์ดึกนั่งพักผ่อนตาก</a:t>
            </a:r>
            <a:r>
              <a:rPr lang="th-TH" sz="2000" dirty="0" err="1" smtClean="0"/>
              <a:t>แอร์</a:t>
            </a:r>
            <a:r>
              <a:rPr lang="th-TH" sz="2000" dirty="0" smtClean="0"/>
              <a:t>เย็นๆ ที่สนามบิน นั่งอัพรูปลง</a:t>
            </a:r>
            <a:r>
              <a:rPr lang="th-TH" sz="2000" dirty="0" err="1" smtClean="0"/>
              <a:t>เฟรช</a:t>
            </a:r>
            <a:r>
              <a:rPr lang="th-TH" sz="2000" dirty="0" smtClean="0"/>
              <a:t> หรือใช้บริการนวดฝ่าเท้าคอบ่อไหล่ที่สนามบินกันตามอัธยาศัย</a:t>
            </a:r>
            <a:r>
              <a:rPr lang="en-US" sz="2000" dirty="0" smtClean="0"/>
              <a:t>  </a:t>
            </a:r>
            <a:r>
              <a:rPr lang="th-TH" sz="2000" dirty="0" smtClean="0"/>
              <a:t>จากนั้นเดินทางกลับเชียงใหม่ ส่งคณะนักท่องเที่ยวที่สนามบินเชียงใหม่เวลา </a:t>
            </a:r>
            <a:r>
              <a:rPr lang="en-US" sz="2000" dirty="0" smtClean="0"/>
              <a:t>19.30 </a:t>
            </a:r>
            <a:r>
              <a:rPr lang="th-TH" sz="2000" dirty="0" smtClean="0"/>
              <a:t>น.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b="1" dirty="0" smtClean="0"/>
              <a:t>การจัดทำรายการนำเที่ยว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987575"/>
            <a:ext cx="6275387" cy="3744764"/>
          </a:xfrm>
        </p:spPr>
        <p:txBody>
          <a:bodyPr rtlCol="0">
            <a:normAutofit fontScale="85000" lnSpcReduction="10000"/>
          </a:bodyPr>
          <a:lstStyle/>
          <a:p>
            <a:pPr>
              <a:buNone/>
            </a:pPr>
            <a:r>
              <a:rPr lang="th-TH" b="1" dirty="0" smtClean="0"/>
              <a:t>4.  การคำนวณราคา 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เป็นขั้นตอนสุดท้ายของการจัดรายการนำเที่ยว  เป็นการกำหนดราคารายการนำเที่ยวแบบเหมาจ่ายที่ได้วางแผนการจัดนำเที่ยวขึ้นมา  จึงต้องพิจารณาอย่างรอบคอบในการกำหนดราคา  เพราะราคาเป็นตัวชี้ความเป็นตัวชี้วัดความเป็นอยู่และผลการดำเนินงานของธุรกิจนำเที่ยว  ถ้าหากคิดราคารายการนำเที่ยวแบบเหมาจ่ายถูกเกินไป  ธุรกิจก็อาจขาดทุน  แต่ถ้าคิดราคารายการนำเที่ยวแบบเหมาจ่ายแพงเกินไป  ก็ไม่อาจแข่งขันกับคู่แข่งได้</a:t>
            </a: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95486"/>
            <a:ext cx="6768752" cy="5380061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000" dirty="0" smtClean="0"/>
              <a:t>สิ่งที่ต้องนำมาคำนวณ คือ </a:t>
            </a:r>
            <a:endParaRPr lang="en-US" sz="2000" dirty="0" smtClean="0"/>
          </a:p>
          <a:p>
            <a:pPr>
              <a:buAutoNum type="arabicPeriod"/>
            </a:pPr>
            <a:r>
              <a:rPr lang="th-TH" sz="2000" dirty="0" smtClean="0"/>
              <a:t>ค่าต้นทุนคงที่  คือ  ค่าใช้จ่ายที่เป็นต้นทุนที่จำเป็นต้องใช้จ่ายไปสม่ำเสมอในการจัดนำเที่ยว  ราคาคงที่ไม่เปลี่ยนแปลง  เช่น  ค่าเช่าร้านค้า ค่าเช่าโรงงาน ค่าเช่าออฟฟิศ ค่าเช่าเครื่องจักร  </a:t>
            </a:r>
          </a:p>
          <a:p>
            <a:pPr>
              <a:buAutoNum type="arabicPeriod"/>
            </a:pPr>
            <a:r>
              <a:rPr lang="th-TH" sz="2000" dirty="0" smtClean="0"/>
              <a:t> ค่าต้นทุนแปรผัน  คือ  ค่าใช้จ่ายที่ผู้ประกอบการต้องจ่าย  โดยไม่มีตัวเลขที่ชัดเจน  ซึ่งจะขึ้นอยู่กับผลผลิตของบริษัท  เช่น  ค่าขนส่ง  ค่าเดินทางทุกชนิด  ค่าส่งถ่ายทั้งการรับเข้าและส่งออก</a:t>
            </a:r>
            <a:r>
              <a:rPr lang="th-TH" sz="2000" b="1" dirty="0" smtClean="0"/>
              <a:t>  </a:t>
            </a:r>
            <a:r>
              <a:rPr lang="th-TH" sz="2000" dirty="0" smtClean="0"/>
              <a:t> (</a:t>
            </a:r>
            <a:r>
              <a:rPr lang="th-TH" sz="2000" dirty="0" err="1" smtClean="0"/>
              <a:t>Transfer</a:t>
            </a:r>
            <a:r>
              <a:rPr lang="th-TH" sz="2000" dirty="0" smtClean="0"/>
              <a:t> </a:t>
            </a:r>
            <a:r>
              <a:rPr lang="th-TH" sz="2000" dirty="0" err="1" smtClean="0"/>
              <a:t>In</a:t>
            </a:r>
            <a:r>
              <a:rPr lang="th-TH" sz="2000" dirty="0" smtClean="0"/>
              <a:t> &amp;</a:t>
            </a:r>
            <a:r>
              <a:rPr lang="th-TH" sz="2000" dirty="0" err="1" smtClean="0"/>
              <a:t>Out)</a:t>
            </a:r>
            <a:r>
              <a:rPr lang="th-TH" sz="2000" dirty="0" smtClean="0"/>
              <a:t>  ค่าที่พัก(</a:t>
            </a:r>
            <a:r>
              <a:rPr lang="en-GB" sz="2000" dirty="0" smtClean="0"/>
              <a:t>Accommodation</a:t>
            </a:r>
            <a:r>
              <a:rPr lang="th-TH" sz="2000" dirty="0" smtClean="0"/>
              <a:t>) ค่าอาหาร(</a:t>
            </a:r>
            <a:r>
              <a:rPr lang="en-GB" sz="2000" dirty="0" smtClean="0"/>
              <a:t>Meal</a:t>
            </a:r>
            <a:r>
              <a:rPr lang="th-TH" sz="2000" dirty="0" smtClean="0"/>
              <a:t>)  ค่าเข้าชมสถานที่ท่องเที่ยวและค่าธรรมเนียม   ภาษีต่างๆ  ค่าธรรมเนียมเข้าชมโบราณสถาน</a:t>
            </a:r>
            <a:r>
              <a:rPr lang="en-GB" sz="2000" dirty="0" smtClean="0"/>
              <a:t>  </a:t>
            </a:r>
            <a:r>
              <a:rPr lang="th-TH" sz="2000" dirty="0" smtClean="0"/>
              <a:t>ค่าผ่านประตูชมการแสดง  ค่าภาษีสนามบิน ค่าเงินเดือนพนักงาน เป็นต้น  </a:t>
            </a:r>
          </a:p>
          <a:p>
            <a:pPr>
              <a:buAutoNum type="arabicPeriod"/>
            </a:pPr>
            <a:r>
              <a:rPr lang="th-TH" sz="2000" dirty="0" smtClean="0"/>
              <a:t>ตัวแปรที่ทำให้ราคาเปลี่ยนไป คือ</a:t>
            </a:r>
            <a:r>
              <a:rPr lang="th-TH" sz="2000" b="1" dirty="0" smtClean="0"/>
              <a:t>  </a:t>
            </a:r>
            <a:r>
              <a:rPr lang="th-TH" sz="2000" dirty="0" smtClean="0"/>
              <a:t>เส้นทางการท่องเที่ยว ระยะเวลาและช่วงเวลาในการเดินทาง    จำนวนลูกค้าที่เดินทาง ราคา </a:t>
            </a:r>
            <a:r>
              <a:rPr lang="en-GB" sz="2000" dirty="0" smtClean="0"/>
              <a:t>Contract Rate</a:t>
            </a:r>
            <a:r>
              <a:rPr lang="th-TH" sz="2000" dirty="0" smtClean="0"/>
              <a:t> จุดคุ้มทุนของแต่ละบริษัท   ปัญหาและอุปสรรคของการจัดการนำเที่ยวที่มีผลต่อการคำนวณราคา  มีทั้งปัญหาที่เกิดจากบริษัทเองและบางทีก็เป็นปัญหาที่เกิดขึ้นกะทันหัน  เช่น  สภาพลมฟ้าอากาศที่แปรปรวน  อุบัติเหตุต่างๆ    ดังนั้น การคำนวณราคาต้องเป็นไปอย่างรอบคอบ </a:t>
            </a:r>
            <a:endParaRPr lang="en-US" sz="2000" dirty="0" smtClean="0"/>
          </a:p>
          <a:p>
            <a:pPr>
              <a:buNone/>
            </a:pP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95486"/>
            <a:ext cx="6768752" cy="5380061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400" u="sng" dirty="0" smtClean="0"/>
              <a:t>ตัวอย่างวิธีการคำนวณราคา</a:t>
            </a:r>
            <a:endParaRPr lang="en-US" sz="2400" u="sng" dirty="0" smtClean="0"/>
          </a:p>
          <a:p>
            <a:pPr lvl="0">
              <a:buNone/>
            </a:pPr>
            <a:r>
              <a:rPr lang="th-TH" sz="2000" dirty="0" smtClean="0"/>
              <a:t>สมมติว่าจัดนำเที่ยว </a:t>
            </a:r>
            <a:r>
              <a:rPr lang="en-US" sz="2000" dirty="0" smtClean="0"/>
              <a:t>2 </a:t>
            </a:r>
            <a:r>
              <a:rPr lang="th-TH" sz="2000" dirty="0" smtClean="0"/>
              <a:t>วัน </a:t>
            </a:r>
            <a:r>
              <a:rPr lang="en-US" sz="2000" dirty="0" smtClean="0"/>
              <a:t>1</a:t>
            </a:r>
            <a:r>
              <a:rPr lang="th-TH" sz="2000" dirty="0" smtClean="0"/>
              <a:t>คืน รถปรับอากาศ</a:t>
            </a:r>
            <a:r>
              <a:rPr lang="en-US" sz="2000" dirty="0" smtClean="0"/>
              <a:t> 1</a:t>
            </a:r>
            <a:r>
              <a:rPr lang="th-TH" sz="2000" dirty="0" smtClean="0"/>
              <a:t>คัน ขนาด</a:t>
            </a:r>
            <a:r>
              <a:rPr lang="en-US" sz="2000" dirty="0" smtClean="0"/>
              <a:t> 40 </a:t>
            </a:r>
            <a:r>
              <a:rPr lang="th-TH" sz="2000" dirty="0" smtClean="0"/>
              <a:t>ที่นั่ง</a:t>
            </a:r>
            <a:endParaRPr lang="en-US" sz="2000" dirty="0" smtClean="0"/>
          </a:p>
          <a:p>
            <a:pPr lvl="0">
              <a:buNone/>
            </a:pPr>
            <a:r>
              <a:rPr lang="th-TH" sz="2000" dirty="0" smtClean="0"/>
              <a:t>	ค่าใช้จ่ายคงที่ (</a:t>
            </a:r>
            <a:r>
              <a:rPr lang="en-US" sz="2000" dirty="0" smtClean="0"/>
              <a:t>Fix Cost</a:t>
            </a:r>
            <a:r>
              <a:rPr lang="th-TH" sz="2000" dirty="0" smtClean="0"/>
              <a:t>)</a:t>
            </a:r>
            <a:endParaRPr lang="en-US" sz="2000" dirty="0" smtClean="0"/>
          </a:p>
          <a:p>
            <a:pPr lvl="1"/>
            <a:r>
              <a:rPr lang="th-TH" sz="2000" dirty="0" smtClean="0"/>
              <a:t>ค่าเช่ารถโค้ช </a:t>
            </a:r>
            <a:r>
              <a:rPr lang="en-US" sz="2000" dirty="0" smtClean="0"/>
              <a:t>10,000 </a:t>
            </a:r>
            <a:r>
              <a:rPr lang="th-TH" sz="2000" dirty="0" smtClean="0"/>
              <a:t>บาท/คัน/วัน		                  </a:t>
            </a:r>
            <a:r>
              <a:rPr lang="en-US" sz="2000" dirty="0" smtClean="0"/>
              <a:t>20,000  </a:t>
            </a:r>
            <a:r>
              <a:rPr lang="th-TH" sz="2000" dirty="0" smtClean="0"/>
              <a:t>บาท</a:t>
            </a:r>
            <a:endParaRPr lang="en-US" sz="2000" dirty="0" smtClean="0"/>
          </a:p>
          <a:p>
            <a:pPr lvl="1"/>
            <a:r>
              <a:rPr lang="th-TH" sz="2000" dirty="0" smtClean="0"/>
              <a:t>ค่าดำเนินการ  ติดต่อประสานงาน			    </a:t>
            </a:r>
            <a:r>
              <a:rPr lang="en-US" sz="2000" dirty="0" smtClean="0"/>
              <a:t>1,500	</a:t>
            </a:r>
            <a:r>
              <a:rPr lang="th-TH" sz="2000" dirty="0" smtClean="0"/>
              <a:t>    บาท</a:t>
            </a:r>
            <a:endParaRPr lang="en-US" sz="2000" dirty="0" smtClean="0"/>
          </a:p>
          <a:p>
            <a:pPr lvl="1"/>
            <a:r>
              <a:rPr lang="th-TH" sz="2000" dirty="0" smtClean="0"/>
              <a:t>ค่าเบี้ยเลี้ยงมัคคุเทศก์ </a:t>
            </a:r>
            <a:r>
              <a:rPr lang="en-US" sz="2000" dirty="0" smtClean="0"/>
              <a:t>1 </a:t>
            </a:r>
            <a:r>
              <a:rPr lang="th-TH" sz="2000" dirty="0" smtClean="0"/>
              <a:t>คน  วันละ</a:t>
            </a:r>
            <a:r>
              <a:rPr lang="en-US" sz="2000" dirty="0" smtClean="0"/>
              <a:t>1,000 </a:t>
            </a:r>
            <a:r>
              <a:rPr lang="th-TH" sz="2000" dirty="0" smtClean="0"/>
              <a:t>บาท	    </a:t>
            </a:r>
            <a:r>
              <a:rPr lang="en-US" sz="2000" dirty="0" smtClean="0"/>
              <a:t>2,000	</a:t>
            </a:r>
            <a:r>
              <a:rPr lang="th-TH" sz="2000" dirty="0" smtClean="0"/>
              <a:t> บาท</a:t>
            </a:r>
            <a:endParaRPr lang="en-US" sz="2000" dirty="0" smtClean="0"/>
          </a:p>
          <a:p>
            <a:pPr lvl="1"/>
            <a:r>
              <a:rPr lang="th-TH" sz="2000" dirty="0" smtClean="0"/>
              <a:t>ค่าเบี้ยเลี้ยงผู้ช่วยมัคคุเทศก์ </a:t>
            </a:r>
            <a:r>
              <a:rPr lang="en-US" sz="2000" dirty="0" smtClean="0"/>
              <a:t>1 </a:t>
            </a:r>
            <a:r>
              <a:rPr lang="th-TH" sz="2000" dirty="0" smtClean="0"/>
              <a:t>คน  วันละ</a:t>
            </a:r>
            <a:r>
              <a:rPr lang="en-US" sz="2000" dirty="0" smtClean="0"/>
              <a:t>400 </a:t>
            </a:r>
            <a:r>
              <a:rPr lang="th-TH" sz="2000" dirty="0" smtClean="0"/>
              <a:t>บาท	    </a:t>
            </a:r>
            <a:r>
              <a:rPr lang="en-US" sz="2000" dirty="0" smtClean="0"/>
              <a:t>   800 </a:t>
            </a:r>
            <a:r>
              <a:rPr lang="th-TH" sz="2000" dirty="0" smtClean="0"/>
              <a:t> บาท</a:t>
            </a:r>
            <a:endParaRPr lang="en-US" sz="2000" dirty="0" smtClean="0"/>
          </a:p>
          <a:p>
            <a:pPr lvl="1"/>
            <a:r>
              <a:rPr lang="th-TH" sz="2000" dirty="0" smtClean="0"/>
              <a:t>ค่าทิปพนักงาน/และอื่นๆ				       </a:t>
            </a:r>
            <a:r>
              <a:rPr lang="en-US" sz="2000" dirty="0" smtClean="0"/>
              <a:t>500	  </a:t>
            </a:r>
            <a:r>
              <a:rPr lang="th-TH" sz="2000" dirty="0" smtClean="0"/>
              <a:t>บาท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				รวมเป็นเงิน		</a:t>
            </a:r>
            <a:r>
              <a:rPr lang="en-US" sz="2000" dirty="0" smtClean="0"/>
              <a:t>24,800	</a:t>
            </a:r>
            <a:r>
              <a:rPr lang="th-TH" sz="2000" dirty="0" smtClean="0"/>
              <a:t>บาท</a:t>
            </a: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627534"/>
            <a:ext cx="6275387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h-TH" b="1" dirty="0" smtClean="0"/>
              <a:t>การจัดทำรายการนำเที่ยว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413" y="987575"/>
            <a:ext cx="6275387" cy="3744764"/>
          </a:xfrm>
        </p:spPr>
        <p:txBody>
          <a:bodyPr rtlCol="0">
            <a:normAutofit fontScale="77500" lnSpcReduction="20000"/>
          </a:bodyPr>
          <a:lstStyle/>
          <a:p>
            <a:pPr>
              <a:buNone/>
            </a:pPr>
            <a:r>
              <a:rPr lang="th-TH" b="1" dirty="0" smtClean="0"/>
              <a:t>5.  การตัดทอนราคา</a:t>
            </a:r>
            <a:endParaRPr lang="en-US" dirty="0" smtClean="0"/>
          </a:p>
          <a:p>
            <a:pPr>
              <a:buNone/>
            </a:pPr>
            <a:r>
              <a:rPr lang="th-TH" b="1" dirty="0" smtClean="0"/>
              <a:t>	</a:t>
            </a:r>
            <a:r>
              <a:rPr lang="th-TH" dirty="0" smtClean="0"/>
              <a:t>วิธีการตัดทอนราคาเป็นการลดต้นทุนราคาที่ไม่จำเป็นออกไป  เมื่อตัดส่วนที่ไม่จำเป็นออกไปแล้ว  ก็จะเหลือต้นทุนที่จำเป็นอย่างมากที่เราจะไม่ตัดออก  เพราะจะมีผลให้ประสิทธิภาพลดลง  เช่น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กำหนดจำนวนเป้าหมายเพิ่ม   เพื่อที่จะมีตัวหารในต้นทุนน้อยลง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  ต่อรองราคาบริการขนส่ง  ที่พัก  ร้านอาหาร  ให้ลดลง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3.  ลดโฆษณาให้น้อยลง  ตัดโฆษณาที่จะไม่เข้าถึงกลุ่มเป้าหมายออก</a:t>
            </a:r>
            <a:endParaRPr lang="en-US" dirty="0" smtClean="0"/>
          </a:p>
          <a:p>
            <a:r>
              <a:rPr lang="th-TH" dirty="0" smtClean="0"/>
              <a:t>4.  มองหากำไรเพิ่มในส่วนอื่น เช่น  ค่าส่วนต่างแลกเปลี่ยนเงินตราต่างประเทศ   การขายของที่ระลึกให้ลูกทัวร์ในระหว่างการนำเที่ยว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267494"/>
            <a:ext cx="6275387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 การจัดนำเที่ยว</a:t>
            </a: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1338263"/>
            <a:ext cx="6552727" cy="339407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dirty="0" smtClean="0"/>
              <a:t>		การท่องเที่ยวของโลกมีการเจริญเติบโตอย่างสม่ำเสมอและต่อเนื่องแม้ว่าจะเกิดวิกฤติการณ์ต่างๆ ผู้คนก็ยังเดินทางเพื่อการท่องเที่ยว  ธุรกิจนำเที่ยวจึงเป็นปัจจัยสำคัญที่รองรับอุตสาหกรรมท่องเที่ยว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th-TH" dirty="0" smtClean="0"/>
              <a:t> 		การเดินทางท่องเที่ยวในสมัยก่อนยังไม่มีธุรกิจนำเที่ยว  นักท่องเที่ยววางแผนจัดการเดินทางด้วยตนเอง  บางครั้งก็ไปหาทุกอย่างเอาดาบหน้า จนกระทั่งเมื่อมีธุรกิจนำเที่ยวเกิดขึ้น  ทำให้นักท่องเที่ยวสามารถเดินท่องเที่ยวได้อย่างสะดวก  ช่วยปลดเปลื้องภาระของนักท่องเที่ยวที่ต้องจัดการเดินทางท่องเที่ยวเอง  และยังช่วยกระตุ้นให้การท่องเที่ยวขยายตัวก้าวหน้าได้มากยิ่งขึ้นด้วย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060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ความหมายของธุรกิจนำเที่ยว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571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ตามคำจำกัดความตามมาตรา 3 ในพระราชบัญญัติธุรกิจนำเที่ยวและมัคคุเทศก์ พ.ศ. 2535 ธุรกิจนำเที่ยวคือ“ การประกอบธุรกิจเกี่ยวกับการจัดการ หรือการให้บริการ หรือการอำนวยความสะดวกเกี่ยวกับการเดินทาง  สถานที่พัก  อาหาร  ทัศนาจร  และ/หรือ มัคคุเทศก์ให้แก่นักท่องเที่ยว ”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060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ความหมายของธุรกิจนำเที่ยว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571"/>
          </a:xfrm>
        </p:spPr>
        <p:txBody>
          <a:bodyPr/>
          <a:lstStyle/>
          <a:p>
            <a:pPr>
              <a:buNone/>
            </a:pPr>
            <a:r>
              <a:rPr lang="th-TH" sz="2800" dirty="0" smtClean="0"/>
              <a:t>	บุญเสริม </a:t>
            </a:r>
            <a:r>
              <a:rPr lang="th-TH" sz="2800" dirty="0" err="1" smtClean="0"/>
              <a:t>หุ</a:t>
            </a:r>
            <a:r>
              <a:rPr lang="th-TH" sz="2800" dirty="0" smtClean="0"/>
              <a:t>ตะแพทย์  และคณะ (2545 หน้า 247) ให้ความจำกัดความหมายการจัดนำเที่ยว หมายถึง การประกอบธุรกิจการขายบริการเพื่ออำนวยความสะดวกในการเดินทาง  การสำรองที่พัก  อาหาร  การนำชมสถานที่ท่องเที่ยวและบริการอื่นๆที่เกี่ยวข้อง  ผู้ประกอบการ ( </a:t>
            </a:r>
            <a:r>
              <a:rPr lang="en-US" sz="2800" dirty="0" smtClean="0"/>
              <a:t>Tour Operator</a:t>
            </a:r>
            <a:r>
              <a:rPr lang="th-TH" sz="2800" dirty="0" smtClean="0"/>
              <a:t> ) อาจขายบริการท่องเที่ยว </a:t>
            </a:r>
          </a:p>
          <a:p>
            <a:pPr>
              <a:buNone/>
            </a:pPr>
            <a:r>
              <a:rPr lang="th-TH" sz="2800" dirty="0" smtClean="0"/>
              <a:t>    ( </a:t>
            </a:r>
            <a:r>
              <a:rPr lang="en-US" sz="2800" dirty="0" smtClean="0"/>
              <a:t>Travel Product</a:t>
            </a:r>
            <a:r>
              <a:rPr lang="th-TH" sz="2800" dirty="0" smtClean="0"/>
              <a:t> )  ให้แก่นักท่องเที่ยวโดยตรง หรือขายผ่านตัวแทนธุรกิจท่องเที่ยว ( </a:t>
            </a:r>
            <a:r>
              <a:rPr lang="en-US" sz="2800" dirty="0" smtClean="0"/>
              <a:t>Travel Agent</a:t>
            </a:r>
            <a:r>
              <a:rPr lang="th-TH" sz="2800" dirty="0" smtClean="0"/>
              <a:t> ) ก็ได้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060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ความหมายของธุรกิจนำเที่ยว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571"/>
          </a:xfrm>
        </p:spPr>
        <p:txBody>
          <a:bodyPr/>
          <a:lstStyle/>
          <a:p>
            <a:pPr>
              <a:buNone/>
            </a:pPr>
            <a:r>
              <a:rPr lang="th-TH" sz="2800" dirty="0" smtClean="0"/>
              <a:t>     บุญเลิศ  จิตตั้งวัฒนา(</a:t>
            </a:r>
            <a:r>
              <a:rPr lang="en-US" sz="2400" dirty="0" smtClean="0"/>
              <a:t>2555,44</a:t>
            </a:r>
            <a:r>
              <a:rPr lang="th-TH" sz="2800" dirty="0" smtClean="0"/>
              <a:t>)    ให้ความจำกัดความหมายการจัดนำเที่ยว หมายถึง การจัดรายการท่องเที่ยวไว้ล่วงหน้าโดยมีเส้นทางและจุดหมายปลายทางที่กำหนดไว้ก่อนอย่างชุดเจนจากจุดเริ่มต้นไปยังจุดหมายปลายทางอย่างน้อย </a:t>
            </a:r>
            <a:r>
              <a:rPr lang="en-US" sz="2800" dirty="0" smtClean="0"/>
              <a:t>1</a:t>
            </a:r>
            <a:r>
              <a:rPr lang="th-TH" sz="2800" dirty="0" smtClean="0"/>
              <a:t> จุดหมาย แล้วเดินทางกลับมายังจุดเริ่มต้น นักท่องเที่ยวจะต้องจ่ายเงินทั้งหมดหรือบางส่วน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060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ความหมายของธุรกิจนำเที่ยว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571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	จากความหมายทั้งหมดที่กล่าวมาของธุรกิจนำเที่ยวข้างต้น สรุปได้ว่า  ธุรกิจนำเที่ยว คือ ธุรกิจที่ขายสินค้าและบริการเพื่ออำนวยความสะดวกในการเดินทางท่องเที่ยว  โดยเป็นตัวแทนของธุรกิจที่ผลิตสินค้าและบริการท่องเที่ยว เช่น ธุรกิจการบิน  ธุรกิจที่พัก  ธุรกิจขนส่ง และธุรกิจอื่น ๆ ที่เกี่ยวข้อง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</Template>
  <TotalTime>139</TotalTime>
  <Words>2299</Words>
  <Application>Microsoft Office PowerPoint</Application>
  <PresentationFormat>On-screen Show (16:9)</PresentationFormat>
  <Paragraphs>173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180</vt:lpstr>
      <vt:lpstr>หน่วยการเรียนรู้ที่  6 </vt:lpstr>
      <vt:lpstr>สาระการเรียนรู้ </vt:lpstr>
      <vt:lpstr>ผลการเรียนรู้ที่คาดหวัง </vt:lpstr>
      <vt:lpstr>Slide 4</vt:lpstr>
      <vt:lpstr> การจัดนำเที่ยว</vt:lpstr>
      <vt:lpstr>ความหมายของธุรกิจนำเที่ยว </vt:lpstr>
      <vt:lpstr>ความหมายของธุรกิจนำเที่ยว </vt:lpstr>
      <vt:lpstr>ความหมายของธุรกิจนำเที่ยว </vt:lpstr>
      <vt:lpstr>ความหมายของธุรกิจนำเที่ยว </vt:lpstr>
      <vt:lpstr>ความสำคัญของการวางแผนการท่องเที่ยว  </vt:lpstr>
      <vt:lpstr>ความสำคัญของการวางแผนการท่องเที่ยว  </vt:lpstr>
      <vt:lpstr>Slide 12</vt:lpstr>
      <vt:lpstr>1. การจัดนำเที่ยวในประเทศ (Domestic Tour) </vt:lpstr>
      <vt:lpstr>2. การจัดนำเที่ยวเข้าประเทศไทย (Inbound Tour) </vt:lpstr>
      <vt:lpstr>2. การจัดนำเที่ยวเข้าประเทศไทย (Inbound Tour) </vt:lpstr>
      <vt:lpstr>3. การจัดนำเที่ยวนอกประเทศ (Outbound Tour) </vt:lpstr>
      <vt:lpstr>ลักษณะของการจัดนำเที่ยว  </vt:lpstr>
      <vt:lpstr>ลักษณะของการจัดนำเที่ยว  </vt:lpstr>
      <vt:lpstr>ลักษณะของการจัดนำเที่ยว  </vt:lpstr>
      <vt:lpstr>ลักษณะของการจัดนำเที่ยว  </vt:lpstr>
      <vt:lpstr>Slide 21</vt:lpstr>
      <vt:lpstr>รูปภาพบริษัทนำเที่ยว </vt:lpstr>
      <vt:lpstr>การจัดทำรายการนำเที่ยว  </vt:lpstr>
      <vt:lpstr>การจัดทำรายการนำเที่ยว  </vt:lpstr>
      <vt:lpstr>  </vt:lpstr>
      <vt:lpstr>  </vt:lpstr>
      <vt:lpstr>  </vt:lpstr>
      <vt:lpstr>  </vt:lpstr>
      <vt:lpstr>  </vt:lpstr>
      <vt:lpstr>การจัดทำรายการนำเที่ยว  </vt:lpstr>
      <vt:lpstr>ข้อมูลที่นำมาพิจารณาประกอบการจัดรายการนำเที่ยว คือ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การจัดทำรายการนำเที่ยว  </vt:lpstr>
      <vt:lpstr>  </vt:lpstr>
      <vt:lpstr>  </vt:lpstr>
      <vt:lpstr>การจัดทำรายการนำเที่ยว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หน่วยการเรียนรู้ที่  6</dc:title>
  <dc:creator>x</dc:creator>
  <cp:lastModifiedBy>Dell</cp:lastModifiedBy>
  <cp:revision>16</cp:revision>
  <dcterms:created xsi:type="dcterms:W3CDTF">2013-08-08T14:58:42Z</dcterms:created>
  <dcterms:modified xsi:type="dcterms:W3CDTF">2013-08-26T16:49:42Z</dcterms:modified>
</cp:coreProperties>
</file>