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0" r:id="rId3"/>
    <p:sldId id="257" r:id="rId4"/>
    <p:sldId id="261" r:id="rId5"/>
    <p:sldId id="259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92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3" r:id="rId28"/>
    <p:sldId id="294" r:id="rId29"/>
    <p:sldId id="295" r:id="rId30"/>
    <p:sldId id="296" r:id="rId31"/>
    <p:sldId id="297" r:id="rId32"/>
    <p:sldId id="298" r:id="rId33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7F95"/>
    <a:srgbClr val="276B7D"/>
    <a:srgbClr val="235F6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09" autoAdjust="0"/>
    <p:restoredTop sz="94660"/>
  </p:normalViewPr>
  <p:slideViewPr>
    <p:cSldViewPr>
      <p:cViewPr>
        <p:scale>
          <a:sx n="97" d="100"/>
          <a:sy n="97" d="100"/>
        </p:scale>
        <p:origin x="-696" y="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1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843558"/>
            <a:ext cx="7772400" cy="613891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r-CA" dirty="0" smtClean="0"/>
              <a:t>NAME OF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1385441"/>
            <a:ext cx="6400800" cy="521196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Company Name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33082"/>
            <a:ext cx="2133600" cy="2746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2FDD92A-7063-4EAF-A621-EE427D67788C}" type="datetimeFigureOut">
              <a:rPr lang="en-US" smtClean="0"/>
              <a:pPr>
                <a:defRPr/>
              </a:pPr>
              <a:t>8/26/2013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33082"/>
            <a:ext cx="2895600" cy="2746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33082"/>
            <a:ext cx="2133600" cy="2746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56A599E-94AB-43BC-B268-16036F087C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92214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2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67744" y="206375"/>
            <a:ext cx="6419056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267744" y="1200150"/>
            <a:ext cx="6419056" cy="3394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Lorem ipsum dolor sit amet, consectetur adipisicing elit, sed do eiusmod tempor incididunt ut labore et dolore magna aliqua.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F02F4-D84C-4DDC-BEE0-3D53B6C0103A}" type="datetimeFigureOut">
              <a:rPr lang="en-US"/>
              <a:pPr>
                <a:defRPr/>
              </a:pPr>
              <a:t>8/26/2013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EF502-4A31-4CC4-97CA-057348DFF0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49867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3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 smtClean="0"/>
              <a:t>Lorem ipsum dolor sit amet, consectetur adipisicing elit, sed do eiusmod tempor incididunt ut labore et dolore magna aliqua.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C48F-DA93-49C7-A4BA-2370DA489D12}" type="datetimeFigureOut">
              <a:rPr lang="en-US" smtClean="0"/>
              <a:pPr/>
              <a:t>8/26/2013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0E372-16E5-448B-8779-3CCC855B5A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72811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 smtClean="0"/>
              <a:t>Lorem ipsum dolor sit amet, consectetur adipisicing elit, sed do eiusmod tempor incididunt ut labore et dolore magna aliqua.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C48F-DA93-49C7-A4BA-2370DA489D12}" type="datetimeFigureOut">
              <a:rPr lang="en-US" smtClean="0"/>
              <a:pPr/>
              <a:t>8/26/2013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0E372-16E5-448B-8779-3CCC855B5A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59356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FA65847-C2D8-4006-B2A6-53E6AFCB3C44}" type="datetimeFigureOut">
              <a:rPr lang="en-US"/>
              <a:pPr>
                <a:defRPr/>
              </a:pPr>
              <a:t>8/26/2013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15CB547-BD98-48D3-A116-E92DB10987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5DCDC-61CE-48E4-8A64-565E028C28CB}" type="datetimeFigureOut">
              <a:rPr lang="en-US" smtClean="0"/>
              <a:pPr/>
              <a:t>8/26/2013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D9663-ED20-45C3-A444-C9BB90F124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69259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4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2F7F95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2F7F95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2F7F95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2F7F9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2F7F95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2F7F9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483518"/>
            <a:ext cx="7772400" cy="613891"/>
          </a:xfrm>
        </p:spPr>
        <p:txBody>
          <a:bodyPr/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หน่วยการเรียนรู้ที่   8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4">
                    <a:lumMod val="50000"/>
                  </a:schemeClr>
                </a:solidFill>
              </a:rPr>
              <a:t> หน่วยงานที่เกี่ยวข้องกับการท่องเที่ยว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489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95486"/>
            <a:ext cx="8435280" cy="4608512"/>
          </a:xfrm>
        </p:spPr>
        <p:txBody>
          <a:bodyPr>
            <a:normAutofit/>
          </a:bodyPr>
          <a:lstStyle/>
          <a:p>
            <a:pPr algn="l"/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9. </a:t>
            </a:r>
            <a:r>
              <a:rPr lang="th-TH" sz="2800" dirty="0" smtClean="0">
                <a:solidFill>
                  <a:schemeClr val="tx1"/>
                </a:solidFill>
              </a:rPr>
              <a:t>องค์กรที่กำกับดูแลด้านการพัฒนาทรัพยากรมนุษย์ในด้านการท่องเที่ยว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9.1 </a:t>
            </a:r>
            <a:r>
              <a:rPr lang="th-TH" sz="2800" dirty="0" smtClean="0">
                <a:solidFill>
                  <a:schemeClr val="tx1"/>
                </a:solidFill>
              </a:rPr>
              <a:t>สำนักงานคณะกรรมการการอุดมศึกษา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9.2 </a:t>
            </a:r>
            <a:r>
              <a:rPr lang="th-TH" sz="2800" dirty="0" smtClean="0">
                <a:solidFill>
                  <a:schemeClr val="tx1"/>
                </a:solidFill>
              </a:rPr>
              <a:t>สำนักงานคณะกรรมการการอาชีวศึกษา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9.3 </a:t>
            </a:r>
            <a:r>
              <a:rPr lang="th-TH" sz="2800" dirty="0" smtClean="0">
                <a:solidFill>
                  <a:schemeClr val="tx1"/>
                </a:solidFill>
              </a:rPr>
              <a:t>กระทรวงแรงงานและสวัสดิการสังคม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1041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95486"/>
            <a:ext cx="8435280" cy="5760640"/>
          </a:xfrm>
        </p:spPr>
        <p:txBody>
          <a:bodyPr>
            <a:normAutofit fontScale="47500" lnSpcReduction="20000"/>
          </a:bodyPr>
          <a:lstStyle/>
          <a:p>
            <a:pPr algn="l"/>
            <a:r>
              <a:rPr lang="th-TH" sz="5100" b="1" dirty="0" smtClean="0">
                <a:solidFill>
                  <a:schemeClr val="tx1"/>
                </a:solidFill>
              </a:rPr>
              <a:t>หน่วยงานที่เกี่ยวข้องกับการท่องเที่ยวระดับประเทศภาคเอกชน</a:t>
            </a:r>
          </a:p>
          <a:p>
            <a:pPr algn="l"/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th-TH" sz="4200" dirty="0" smtClean="0">
                <a:solidFill>
                  <a:schemeClr val="tx1"/>
                </a:solidFill>
              </a:rPr>
              <a:t>1</a:t>
            </a:r>
            <a:r>
              <a:rPr lang="en-US" sz="4200" dirty="0" smtClean="0">
                <a:solidFill>
                  <a:schemeClr val="tx1"/>
                </a:solidFill>
              </a:rPr>
              <a:t>.</a:t>
            </a:r>
            <a:r>
              <a:rPr lang="en-US" sz="2400" dirty="0" smtClean="0"/>
              <a:t> </a:t>
            </a:r>
            <a:r>
              <a:rPr lang="en-US" sz="4200" dirty="0" smtClean="0">
                <a:solidFill>
                  <a:schemeClr val="tx1"/>
                </a:solidFill>
              </a:rPr>
              <a:t> </a:t>
            </a:r>
            <a:r>
              <a:rPr lang="th-TH" sz="4200" dirty="0" smtClean="0">
                <a:solidFill>
                  <a:schemeClr val="tx1"/>
                </a:solidFill>
              </a:rPr>
              <a:t>สมาคมไทยธุรกิจการท่องเที่ยว 			12</a:t>
            </a:r>
            <a:r>
              <a:rPr lang="en-US" sz="4200" dirty="0" smtClean="0">
                <a:solidFill>
                  <a:schemeClr val="tx1"/>
                </a:solidFill>
              </a:rPr>
              <a:t>. </a:t>
            </a:r>
            <a:r>
              <a:rPr lang="th-TH" sz="4200" dirty="0" smtClean="0">
                <a:solidFill>
                  <a:schemeClr val="tx1"/>
                </a:solidFill>
              </a:rPr>
              <a:t>สมาคมภัตตาคารไทยผู้ประกอบธุรกิจนำเที่ยวเน้น					การเดินทางภายในประเทศ</a:t>
            </a:r>
            <a:endParaRPr lang="en-US" sz="4200" dirty="0" smtClean="0">
              <a:solidFill>
                <a:schemeClr val="tx1"/>
              </a:solidFill>
            </a:endParaRPr>
          </a:p>
          <a:p>
            <a:pPr algn="l"/>
            <a:r>
              <a:rPr lang="th-TH" sz="4200" dirty="0" smtClean="0">
                <a:solidFill>
                  <a:schemeClr val="tx1"/>
                </a:solidFill>
              </a:rPr>
              <a:t>2</a:t>
            </a:r>
            <a:r>
              <a:rPr lang="en-US" sz="4200" dirty="0" smtClean="0">
                <a:solidFill>
                  <a:schemeClr val="tx1"/>
                </a:solidFill>
              </a:rPr>
              <a:t>. </a:t>
            </a:r>
            <a:r>
              <a:rPr lang="th-TH" sz="4200" dirty="0" smtClean="0">
                <a:solidFill>
                  <a:schemeClr val="tx1"/>
                </a:solidFill>
              </a:rPr>
              <a:t>สมาคมไทยบริการท่องเที่ยว		 	13</a:t>
            </a:r>
            <a:r>
              <a:rPr lang="en-US" sz="4200" dirty="0" smtClean="0">
                <a:solidFill>
                  <a:schemeClr val="tx1"/>
                </a:solidFill>
              </a:rPr>
              <a:t>. </a:t>
            </a:r>
            <a:r>
              <a:rPr lang="th-TH" sz="4200" dirty="0" smtClean="0">
                <a:solidFill>
                  <a:schemeClr val="tx1"/>
                </a:solidFill>
              </a:rPr>
              <a:t>สมาคมสวนสนุกและส่วนพักผ่อนหย่อนใจ</a:t>
            </a:r>
            <a:endParaRPr lang="en-US" sz="4200" dirty="0" smtClean="0">
              <a:solidFill>
                <a:schemeClr val="tx1"/>
              </a:solidFill>
            </a:endParaRPr>
          </a:p>
          <a:p>
            <a:pPr algn="l"/>
            <a:r>
              <a:rPr lang="th-TH" sz="4200" dirty="0" smtClean="0">
                <a:solidFill>
                  <a:schemeClr val="tx1"/>
                </a:solidFill>
              </a:rPr>
              <a:t>3</a:t>
            </a:r>
            <a:r>
              <a:rPr lang="en-US" sz="4200" dirty="0" smtClean="0">
                <a:solidFill>
                  <a:schemeClr val="tx1"/>
                </a:solidFill>
              </a:rPr>
              <a:t>. </a:t>
            </a:r>
            <a:r>
              <a:rPr lang="th-TH" sz="4200" dirty="0" smtClean="0">
                <a:solidFill>
                  <a:schemeClr val="tx1"/>
                </a:solidFill>
              </a:rPr>
              <a:t>สมาคมผู้ประกอบการนำเที่ยวแห่งประเทศไทย		14</a:t>
            </a:r>
            <a:r>
              <a:rPr lang="en-US" sz="4200" dirty="0" smtClean="0">
                <a:solidFill>
                  <a:schemeClr val="tx1"/>
                </a:solidFill>
              </a:rPr>
              <a:t>. </a:t>
            </a:r>
            <a:r>
              <a:rPr lang="th-TH" sz="4200" dirty="0" smtClean="0">
                <a:solidFill>
                  <a:schemeClr val="tx1"/>
                </a:solidFill>
              </a:rPr>
              <a:t>สมาคมเพื่อสวนสัตว์ไทย</a:t>
            </a:r>
            <a:endParaRPr lang="en-US" sz="4200" dirty="0" smtClean="0">
              <a:solidFill>
                <a:schemeClr val="tx1"/>
              </a:solidFill>
            </a:endParaRPr>
          </a:p>
          <a:p>
            <a:pPr algn="l"/>
            <a:r>
              <a:rPr lang="th-TH" sz="4200" dirty="0" smtClean="0">
                <a:solidFill>
                  <a:schemeClr val="tx1"/>
                </a:solidFill>
              </a:rPr>
              <a:t>4</a:t>
            </a:r>
            <a:r>
              <a:rPr lang="en-US" sz="4200" dirty="0" smtClean="0">
                <a:solidFill>
                  <a:schemeClr val="tx1"/>
                </a:solidFill>
              </a:rPr>
              <a:t>. </a:t>
            </a:r>
            <a:r>
              <a:rPr lang="th-TH" sz="4200" dirty="0" smtClean="0">
                <a:solidFill>
                  <a:schemeClr val="tx1"/>
                </a:solidFill>
              </a:rPr>
              <a:t>สมาคมธุรกิจท่องเที่ยวภายในประเทศ		15</a:t>
            </a:r>
            <a:r>
              <a:rPr lang="en-US" sz="4200" dirty="0" smtClean="0">
                <a:solidFill>
                  <a:schemeClr val="tx1"/>
                </a:solidFill>
              </a:rPr>
              <a:t>. </a:t>
            </a:r>
            <a:r>
              <a:rPr lang="th-TH" sz="4200" dirty="0" smtClean="0">
                <a:solidFill>
                  <a:schemeClr val="tx1"/>
                </a:solidFill>
              </a:rPr>
              <a:t>สมาคมผู้ค้า</a:t>
            </a:r>
            <a:r>
              <a:rPr lang="th-TH" sz="4200" dirty="0" err="1" smtClean="0">
                <a:solidFill>
                  <a:schemeClr val="tx1"/>
                </a:solidFill>
              </a:rPr>
              <a:t>อัญมณี</a:t>
            </a:r>
            <a:r>
              <a:rPr lang="th-TH" sz="4200" dirty="0" smtClean="0">
                <a:solidFill>
                  <a:schemeClr val="tx1"/>
                </a:solidFill>
              </a:rPr>
              <a:t>ไทยและเครื่องประดับ</a:t>
            </a:r>
            <a:endParaRPr lang="en-US" sz="4200" dirty="0" smtClean="0">
              <a:solidFill>
                <a:schemeClr val="tx1"/>
              </a:solidFill>
            </a:endParaRPr>
          </a:p>
          <a:p>
            <a:pPr algn="l"/>
            <a:r>
              <a:rPr lang="th-TH" sz="4200" dirty="0" smtClean="0">
                <a:solidFill>
                  <a:schemeClr val="tx1"/>
                </a:solidFill>
              </a:rPr>
              <a:t>5</a:t>
            </a:r>
            <a:r>
              <a:rPr lang="en-US" sz="4200" dirty="0" smtClean="0">
                <a:solidFill>
                  <a:schemeClr val="tx1"/>
                </a:solidFill>
              </a:rPr>
              <a:t>. </a:t>
            </a:r>
            <a:r>
              <a:rPr lang="th-TH" sz="4200" dirty="0" smtClean="0">
                <a:solidFill>
                  <a:schemeClr val="tx1"/>
                </a:solidFill>
              </a:rPr>
              <a:t>สมาคมมัคคุเทศก์อาชีพแห่งประเทศไทย		16</a:t>
            </a:r>
            <a:r>
              <a:rPr lang="en-US" sz="4200" dirty="0" smtClean="0">
                <a:solidFill>
                  <a:schemeClr val="tx1"/>
                </a:solidFill>
              </a:rPr>
              <a:t>. </a:t>
            </a:r>
            <a:r>
              <a:rPr lang="th-TH" sz="4200" dirty="0" smtClean="0">
                <a:solidFill>
                  <a:schemeClr val="tx1"/>
                </a:solidFill>
              </a:rPr>
              <a:t>ชมรมผู้ค้า</a:t>
            </a:r>
            <a:r>
              <a:rPr lang="th-TH" sz="4200" dirty="0" err="1" smtClean="0">
                <a:solidFill>
                  <a:schemeClr val="tx1"/>
                </a:solidFill>
              </a:rPr>
              <a:t>อัญมณี</a:t>
            </a:r>
            <a:r>
              <a:rPr lang="th-TH" sz="4200" dirty="0" smtClean="0">
                <a:solidFill>
                  <a:schemeClr val="tx1"/>
                </a:solidFill>
              </a:rPr>
              <a:t>และเครื่องประดับมาตรฐาน</a:t>
            </a:r>
            <a:endParaRPr lang="en-US" sz="4200" dirty="0" smtClean="0">
              <a:solidFill>
                <a:schemeClr val="tx1"/>
              </a:solidFill>
            </a:endParaRPr>
          </a:p>
          <a:p>
            <a:pPr algn="l"/>
            <a:r>
              <a:rPr lang="th-TH" sz="4200" dirty="0" smtClean="0">
                <a:solidFill>
                  <a:schemeClr val="tx1"/>
                </a:solidFill>
              </a:rPr>
              <a:t>6</a:t>
            </a:r>
            <a:r>
              <a:rPr lang="en-US" sz="4200" dirty="0" smtClean="0">
                <a:solidFill>
                  <a:schemeClr val="tx1"/>
                </a:solidFill>
              </a:rPr>
              <a:t>. </a:t>
            </a:r>
            <a:r>
              <a:rPr lang="th-TH" sz="4200" dirty="0" smtClean="0">
                <a:solidFill>
                  <a:schemeClr val="tx1"/>
                </a:solidFill>
              </a:rPr>
              <a:t>สมาพันธ์ธุรกิจการท่องเที่ยวส่วนภูมิภาคแห่งประเทศไทย	17</a:t>
            </a:r>
            <a:r>
              <a:rPr lang="en-US" sz="4200" dirty="0" smtClean="0">
                <a:solidFill>
                  <a:schemeClr val="tx1"/>
                </a:solidFill>
              </a:rPr>
              <a:t>. </a:t>
            </a:r>
            <a:r>
              <a:rPr lang="th-TH" sz="4200" dirty="0" smtClean="0">
                <a:solidFill>
                  <a:schemeClr val="tx1"/>
                </a:solidFill>
              </a:rPr>
              <a:t>สมาคมรถโดยสารไม่ประจำทาง</a:t>
            </a:r>
            <a:endParaRPr lang="en-US" sz="4200" dirty="0" smtClean="0">
              <a:solidFill>
                <a:schemeClr val="tx1"/>
              </a:solidFill>
            </a:endParaRPr>
          </a:p>
          <a:p>
            <a:pPr algn="l"/>
            <a:r>
              <a:rPr lang="th-TH" sz="4200" dirty="0" smtClean="0">
                <a:solidFill>
                  <a:schemeClr val="tx1"/>
                </a:solidFill>
              </a:rPr>
              <a:t>7</a:t>
            </a:r>
            <a:r>
              <a:rPr lang="en-US" sz="4200" dirty="0" smtClean="0">
                <a:solidFill>
                  <a:schemeClr val="tx1"/>
                </a:solidFill>
              </a:rPr>
              <a:t>. </a:t>
            </a:r>
            <a:r>
              <a:rPr lang="th-TH" sz="4200" dirty="0" smtClean="0">
                <a:solidFill>
                  <a:schemeClr val="tx1"/>
                </a:solidFill>
              </a:rPr>
              <a:t>สมาคมไทยท่องเที่ยวเชิงอนุรักษ์และผจญภัย		18</a:t>
            </a:r>
            <a:r>
              <a:rPr lang="en-US" sz="4200" dirty="0" smtClean="0">
                <a:solidFill>
                  <a:schemeClr val="tx1"/>
                </a:solidFill>
              </a:rPr>
              <a:t>. </a:t>
            </a:r>
            <a:r>
              <a:rPr lang="th-TH" sz="4200" dirty="0" smtClean="0">
                <a:solidFill>
                  <a:schemeClr val="tx1"/>
                </a:solidFill>
              </a:rPr>
              <a:t>สมาคมเรือไทย</a:t>
            </a:r>
            <a:endParaRPr lang="en-US" sz="4200" dirty="0" smtClean="0">
              <a:solidFill>
                <a:schemeClr val="tx1"/>
              </a:solidFill>
            </a:endParaRPr>
          </a:p>
          <a:p>
            <a:pPr algn="l"/>
            <a:r>
              <a:rPr lang="th-TH" sz="4200" dirty="0" smtClean="0">
                <a:solidFill>
                  <a:schemeClr val="tx1"/>
                </a:solidFill>
              </a:rPr>
              <a:t>8</a:t>
            </a:r>
            <a:r>
              <a:rPr lang="en-US" sz="4200" dirty="0" smtClean="0">
                <a:solidFill>
                  <a:schemeClr val="tx1"/>
                </a:solidFill>
              </a:rPr>
              <a:t>. </a:t>
            </a:r>
            <a:r>
              <a:rPr lang="th-TH" sz="4200" dirty="0" smtClean="0">
                <a:solidFill>
                  <a:schemeClr val="tx1"/>
                </a:solidFill>
              </a:rPr>
              <a:t>สมาคมส่งเสริมการท่องเที่ยวภูมิภาคเอเชียแปซิฟิกประจำประเทศไทย	19</a:t>
            </a:r>
            <a:r>
              <a:rPr lang="en-US" sz="4200" dirty="0" smtClean="0">
                <a:solidFill>
                  <a:schemeClr val="tx1"/>
                </a:solidFill>
              </a:rPr>
              <a:t>.  </a:t>
            </a:r>
            <a:r>
              <a:rPr lang="th-TH" sz="4200" dirty="0" smtClean="0">
                <a:solidFill>
                  <a:schemeClr val="tx1"/>
                </a:solidFill>
              </a:rPr>
              <a:t>สมาคมการแสดงสินค้า</a:t>
            </a:r>
            <a:endParaRPr lang="en-US" sz="4200" dirty="0" smtClean="0">
              <a:solidFill>
                <a:schemeClr val="tx1"/>
              </a:solidFill>
            </a:endParaRPr>
          </a:p>
          <a:p>
            <a:pPr algn="l"/>
            <a:r>
              <a:rPr lang="th-TH" sz="4200" dirty="0" smtClean="0">
                <a:solidFill>
                  <a:schemeClr val="tx1"/>
                </a:solidFill>
              </a:rPr>
              <a:t>9</a:t>
            </a:r>
            <a:r>
              <a:rPr lang="en-US" sz="4200" dirty="0" smtClean="0">
                <a:solidFill>
                  <a:schemeClr val="tx1"/>
                </a:solidFill>
              </a:rPr>
              <a:t>. </a:t>
            </a:r>
            <a:r>
              <a:rPr lang="th-TH" sz="4200" dirty="0" smtClean="0">
                <a:solidFill>
                  <a:schemeClr val="tx1"/>
                </a:solidFill>
              </a:rPr>
              <a:t>ไซท์ไทยแลนด์ </a:t>
            </a:r>
            <a:r>
              <a:rPr lang="th-TH" sz="4200" dirty="0" err="1" smtClean="0">
                <a:solidFill>
                  <a:schemeClr val="tx1"/>
                </a:solidFill>
              </a:rPr>
              <a:t>แชฟเตอร์</a:t>
            </a:r>
            <a:r>
              <a:rPr lang="th-TH" sz="4200" dirty="0" smtClean="0">
                <a:solidFill>
                  <a:schemeClr val="tx1"/>
                </a:solidFill>
              </a:rPr>
              <a:t>				20</a:t>
            </a:r>
            <a:r>
              <a:rPr lang="en-US" sz="4200" dirty="0" smtClean="0">
                <a:solidFill>
                  <a:schemeClr val="tx1"/>
                </a:solidFill>
              </a:rPr>
              <a:t>. </a:t>
            </a:r>
            <a:r>
              <a:rPr lang="th-TH" sz="4200" dirty="0" err="1" smtClean="0">
                <a:solidFill>
                  <a:schemeClr val="tx1"/>
                </a:solidFill>
              </a:rPr>
              <a:t>สมาคมส</a:t>
            </a:r>
            <a:r>
              <a:rPr lang="th-TH" sz="4200" dirty="0" smtClean="0">
                <a:solidFill>
                  <a:schemeClr val="tx1"/>
                </a:solidFill>
              </a:rPr>
              <a:t>ปาไทย</a:t>
            </a:r>
            <a:endParaRPr lang="en-US" sz="4200" dirty="0" smtClean="0">
              <a:solidFill>
                <a:schemeClr val="tx1"/>
              </a:solidFill>
            </a:endParaRPr>
          </a:p>
          <a:p>
            <a:pPr algn="l"/>
            <a:r>
              <a:rPr lang="th-TH" sz="4200" dirty="0" smtClean="0">
                <a:solidFill>
                  <a:schemeClr val="tx1"/>
                </a:solidFill>
              </a:rPr>
              <a:t>10</a:t>
            </a:r>
            <a:r>
              <a:rPr lang="en-US" sz="4200" dirty="0" smtClean="0">
                <a:solidFill>
                  <a:schemeClr val="tx1"/>
                </a:solidFill>
              </a:rPr>
              <a:t>. </a:t>
            </a:r>
            <a:r>
              <a:rPr lang="th-TH" sz="4200" dirty="0" smtClean="0">
                <a:solidFill>
                  <a:schemeClr val="tx1"/>
                </a:solidFill>
              </a:rPr>
              <a:t>สมาคมส่งเสริมการประชุมนานาชาติไทย		21</a:t>
            </a:r>
            <a:r>
              <a:rPr lang="en-US" sz="4200" dirty="0" smtClean="0">
                <a:solidFill>
                  <a:schemeClr val="tx1"/>
                </a:solidFill>
              </a:rPr>
              <a:t>. </a:t>
            </a:r>
            <a:r>
              <a:rPr lang="th-TH" sz="4200" dirty="0" smtClean="0">
                <a:solidFill>
                  <a:schemeClr val="tx1"/>
                </a:solidFill>
              </a:rPr>
              <a:t>หอการค้าไทยและหอการค้าจังหวัด</a:t>
            </a:r>
            <a:endParaRPr lang="en-US" sz="4200" dirty="0" smtClean="0">
              <a:solidFill>
                <a:schemeClr val="tx1"/>
              </a:solidFill>
            </a:endParaRPr>
          </a:p>
          <a:p>
            <a:pPr algn="l"/>
            <a:r>
              <a:rPr lang="th-TH" sz="4200" dirty="0" smtClean="0">
                <a:solidFill>
                  <a:schemeClr val="tx1"/>
                </a:solidFill>
              </a:rPr>
              <a:t>11</a:t>
            </a:r>
            <a:r>
              <a:rPr lang="en-US" sz="4200" dirty="0" smtClean="0">
                <a:solidFill>
                  <a:schemeClr val="tx1"/>
                </a:solidFill>
              </a:rPr>
              <a:t>. </a:t>
            </a:r>
            <a:r>
              <a:rPr lang="th-TH" sz="4200" dirty="0" smtClean="0">
                <a:solidFill>
                  <a:schemeClr val="tx1"/>
                </a:solidFill>
              </a:rPr>
              <a:t>สมาคมโรงแรมไทย				22</a:t>
            </a:r>
            <a:r>
              <a:rPr lang="en-US" sz="4200" dirty="0" smtClean="0">
                <a:solidFill>
                  <a:schemeClr val="tx1"/>
                </a:solidFill>
              </a:rPr>
              <a:t>. </a:t>
            </a:r>
            <a:r>
              <a:rPr lang="th-TH" sz="4200" dirty="0" smtClean="0">
                <a:solidFill>
                  <a:schemeClr val="tx1"/>
                </a:solidFill>
              </a:rPr>
              <a:t>สภาอุตสาหกรรมท่องเที่ยวแห่งประเทศไทย</a:t>
            </a:r>
            <a:endParaRPr lang="en-US" sz="4200" dirty="0" smtClean="0">
              <a:solidFill>
                <a:schemeClr val="tx1"/>
              </a:solidFill>
            </a:endParaRPr>
          </a:p>
          <a:p>
            <a:pPr algn="l"/>
            <a:endParaRPr lang="en-US" sz="4200" dirty="0" smtClean="0">
              <a:solidFill>
                <a:schemeClr val="tx1"/>
              </a:solidFill>
            </a:endParaRPr>
          </a:p>
          <a:p>
            <a:pPr algn="l"/>
            <a:endParaRPr lang="en-US" sz="2800" dirty="0" smtClean="0">
              <a:solidFill>
                <a:schemeClr val="tx1"/>
              </a:solidFill>
            </a:endParaRPr>
          </a:p>
          <a:p>
            <a:r>
              <a:rPr lang="en-US" sz="2800" dirty="0" smtClean="0"/>
              <a:t> </a:t>
            </a: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1041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206375"/>
            <a:ext cx="7416824" cy="857250"/>
          </a:xfrm>
        </p:spPr>
        <p:txBody>
          <a:bodyPr>
            <a:normAutofit/>
          </a:bodyPr>
          <a:lstStyle/>
          <a:p>
            <a:r>
              <a:rPr lang="th-TH" sz="3600" b="1" dirty="0" smtClean="0"/>
              <a:t>หน่วยงานที่เกี่ยวข้องกับการท่องเที่ยวระดับระหว่างประเทศ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 smtClean="0"/>
              <a:t>1.</a:t>
            </a:r>
            <a:r>
              <a:rPr lang="th-TH" dirty="0" smtClean="0"/>
              <a:t>องค์การท่องเที่ยวโลก </a:t>
            </a:r>
            <a:r>
              <a:rPr lang="en-US" dirty="0" smtClean="0"/>
              <a:t>(World Tourism Organization- WTO)  </a:t>
            </a:r>
            <a:r>
              <a:rPr lang="th-TH" dirty="0" smtClean="0"/>
              <a:t>เป็นองค์กรที่จัดตั้งขึ้นมาตาม  </a:t>
            </a:r>
            <a:endParaRPr lang="en-US" dirty="0" smtClean="0"/>
          </a:p>
          <a:p>
            <a:r>
              <a:rPr lang="th-TH" dirty="0" smtClean="0"/>
              <a:t>      วัตถุประสงค์ในการส่งเสริมการ ท่องเที่ยวนานาชาติ ในระดับระหว่างรัฐบาล มีองค์กรภายใน คือ สมัชชา คณะมนตรีบริหาร สำนักงานเลขาธิการ  สำนักงาน เลขาธิการภูมิภาค และคณะกรรมการประจำภูมิภาค</a:t>
            </a:r>
            <a:endParaRPr lang="en-US" dirty="0" smtClean="0"/>
          </a:p>
          <a:p>
            <a:r>
              <a:rPr lang="en-US" dirty="0" smtClean="0"/>
              <a:t> 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856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206375"/>
            <a:ext cx="7416824" cy="857250"/>
          </a:xfrm>
        </p:spPr>
        <p:txBody>
          <a:bodyPr>
            <a:normAutofit/>
          </a:bodyPr>
          <a:lstStyle/>
          <a:p>
            <a:r>
              <a:rPr lang="th-TH" sz="3600" b="1" dirty="0" smtClean="0"/>
              <a:t>หน่วยงานที่เกี่ยวข้องกับการท่องเที่ยวระดับระหว่างประเทศ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7744" y="987574"/>
            <a:ext cx="6419056" cy="3960440"/>
          </a:xfrm>
        </p:spPr>
        <p:txBody>
          <a:bodyPr>
            <a:normAutofit fontScale="40000" lnSpcReduction="20000"/>
          </a:bodyPr>
          <a:lstStyle/>
          <a:p>
            <a:pPr lvl="0"/>
            <a:r>
              <a:rPr lang="en-US" sz="6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2.</a:t>
            </a:r>
            <a:r>
              <a:rPr lang="th-TH" sz="6000" dirty="0" smtClean="0"/>
              <a:t>สมาคมบริษัทนำเที่ยวแห่งอเมริกา</a:t>
            </a:r>
            <a:r>
              <a:rPr lang="en-US" sz="6000" dirty="0" smtClean="0"/>
              <a:t> </a:t>
            </a:r>
            <a:r>
              <a:rPr lang="th-TH" sz="6000" dirty="0" smtClean="0"/>
              <a:t>  </a:t>
            </a:r>
            <a:r>
              <a:rPr lang="en-US" sz="6000" dirty="0" smtClean="0"/>
              <a:t>(American Society of                                Travel 	Agents –ASTA) </a:t>
            </a:r>
            <a:r>
              <a:rPr lang="th-TH" sz="6000" dirty="0" smtClean="0"/>
              <a:t>ช่วยเหลือประเทศสมาชิกในด้านการท่องเที่ยว</a:t>
            </a:r>
            <a:endParaRPr lang="en-US" sz="6000" dirty="0" smtClean="0"/>
          </a:p>
          <a:p>
            <a:pPr lvl="0"/>
            <a:r>
              <a:rPr lang="en-US" sz="6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3.</a:t>
            </a:r>
            <a:r>
              <a:rPr lang="th-TH" sz="6000" dirty="0" smtClean="0"/>
              <a:t>คณะอนุกรรมการด้านการท่องเที่ยวภายใต้คณะกรรมการว่าด้วยการค้าและการท่องเที่ยวอาเซียน </a:t>
            </a:r>
            <a:r>
              <a:rPr lang="en-US" sz="6000" dirty="0" smtClean="0"/>
              <a:t>( Sub – Committee on Tourism of the Committee on </a:t>
            </a:r>
            <a:r>
              <a:rPr lang="en-US" sz="6000" dirty="0" err="1" smtClean="0"/>
              <a:t>Trad</a:t>
            </a:r>
            <a:r>
              <a:rPr lang="en-US" sz="6000" dirty="0" smtClean="0"/>
              <a:t> and Tourism) </a:t>
            </a:r>
            <a:r>
              <a:rPr lang="th-TH" sz="6000" dirty="0" smtClean="0"/>
              <a:t>มีวัตถุประสงค์เพื่อส่งเสริมการท่องเที่ยวในภูมิภาคเอเชีย</a:t>
            </a:r>
            <a:endParaRPr lang="en-US" sz="6000" dirty="0" smtClean="0"/>
          </a:p>
          <a:p>
            <a:pPr lvl="0"/>
            <a:r>
              <a:rPr lang="en-US" sz="6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4.</a:t>
            </a:r>
            <a:r>
              <a:rPr lang="th-TH" sz="6000" dirty="0" smtClean="0"/>
              <a:t>สมาคมส่งเสริมการท่องเที่ยวภาคเอเชียตะวันออก</a:t>
            </a:r>
            <a:r>
              <a:rPr lang="en-US" sz="6000" dirty="0" smtClean="0"/>
              <a:t> (East –Asia Travel Association – EATA)</a:t>
            </a:r>
          </a:p>
          <a:p>
            <a:r>
              <a:rPr lang="en-US" sz="6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5.</a:t>
            </a:r>
            <a:r>
              <a:rPr lang="th-TH" sz="6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th-TH" sz="6000" dirty="0" smtClean="0"/>
              <a:t>สมาคมส่งเสริมการท่องเที่ยวภาคแป</a:t>
            </a:r>
            <a:r>
              <a:rPr lang="th-TH" sz="6000" dirty="0" err="1" smtClean="0"/>
              <a:t>ซิฟิค</a:t>
            </a:r>
            <a:r>
              <a:rPr lang="en-US" sz="6000" dirty="0" smtClean="0"/>
              <a:t> (Pacific Area Travel Association – PATA)</a:t>
            </a:r>
          </a:p>
          <a:p>
            <a:pPr lvl="0"/>
            <a:endParaRPr lang="en-US" dirty="0" smtClean="0"/>
          </a:p>
          <a:p>
            <a:r>
              <a:rPr lang="en-US" dirty="0" smtClean="0"/>
              <a:t> 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856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206375"/>
            <a:ext cx="7416824" cy="857250"/>
          </a:xfrm>
        </p:spPr>
        <p:txBody>
          <a:bodyPr>
            <a:normAutofit/>
          </a:bodyPr>
          <a:lstStyle/>
          <a:p>
            <a:r>
              <a:rPr lang="th-TH" sz="3600" b="1" dirty="0" smtClean="0"/>
              <a:t>หน่วยงานที่เกี่ยวข้องกับการท่องเที่ยวระดับระหว่างประเทศ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7744" y="987574"/>
            <a:ext cx="6419056" cy="396044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 smtClean="0"/>
              <a:t>6.</a:t>
            </a:r>
            <a:r>
              <a:rPr lang="th-TH" dirty="0" smtClean="0"/>
              <a:t>สมาคมส่งเสริมการประชุมระหว่างประเทศ </a:t>
            </a:r>
            <a:r>
              <a:rPr lang="en-US" dirty="0" smtClean="0"/>
              <a:t>( International Congress and Convention Association – ICCA) </a:t>
            </a:r>
            <a:r>
              <a:rPr lang="th-TH" dirty="0" smtClean="0"/>
              <a:t>ส่งเสริมการจัดประชุมและจัดนิทรรศการระหว่างประเทศ</a:t>
            </a:r>
            <a:endParaRPr lang="en-US" dirty="0" smtClean="0"/>
          </a:p>
          <a:p>
            <a:pPr lvl="0"/>
            <a:r>
              <a:rPr lang="en-US" dirty="0" smtClean="0"/>
              <a:t>7.</a:t>
            </a:r>
            <a:r>
              <a:rPr lang="th-TH" dirty="0" smtClean="0"/>
              <a:t>สมาพันธ์สมาคมบริษัทนำเที่ยวนานาชาติ</a:t>
            </a:r>
            <a:r>
              <a:rPr lang="en-US" dirty="0" smtClean="0"/>
              <a:t> ( Universal Federation Of Travel Agent Association – UFTAA)</a:t>
            </a:r>
            <a:r>
              <a:rPr lang="th-TH" dirty="0" smtClean="0"/>
              <a:t> เป็นตัวแทนของบริษัทนำเที่ยว ประสานสานกับหน่วยงานสาขาต่างๆ ให้ความรู้และวิชาการแก่สมาชิก</a:t>
            </a:r>
            <a:endParaRPr lang="en-US" dirty="0" smtClean="0"/>
          </a:p>
          <a:p>
            <a:pPr lvl="0"/>
            <a:r>
              <a:rPr lang="en-US" dirty="0" smtClean="0"/>
              <a:t>8.</a:t>
            </a:r>
            <a:r>
              <a:rPr lang="th-TH" dirty="0" err="1" smtClean="0"/>
              <a:t>สมาคมส</a:t>
            </a:r>
            <a:r>
              <a:rPr lang="th-TH" dirty="0" smtClean="0"/>
              <a:t>แกลคลับนานาชาติ</a:t>
            </a:r>
            <a:r>
              <a:rPr lang="en-US" dirty="0" smtClean="0"/>
              <a:t> (Association International de SKAL Club – AISC)</a:t>
            </a:r>
          </a:p>
          <a:p>
            <a:pPr lvl="0"/>
            <a:endParaRPr lang="en-US" dirty="0" smtClean="0"/>
          </a:p>
          <a:p>
            <a:r>
              <a:rPr lang="en-US" dirty="0" smtClean="0"/>
              <a:t> </a:t>
            </a:r>
            <a:endParaRPr lang="en-US" dirty="0"/>
          </a:p>
        </p:txBody>
      </p:sp>
      <p:pic>
        <p:nvPicPr>
          <p:cNvPr id="4" name="irc_mi" descr="13568449881356845034l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3742858"/>
            <a:ext cx="2323682" cy="140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6856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3728" y="206375"/>
            <a:ext cx="6840760" cy="857250"/>
          </a:xfrm>
        </p:spPr>
        <p:txBody>
          <a:bodyPr>
            <a:normAutofit/>
          </a:bodyPr>
          <a:lstStyle/>
          <a:p>
            <a:r>
              <a:rPr lang="th-TH" sz="3600" b="1" dirty="0" smtClean="0"/>
              <a:t>หน้าที่ขององค์กรการท่องเที่ยว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7744" y="987574"/>
            <a:ext cx="6419056" cy="396044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th-TH" dirty="0" smtClean="0"/>
              <a:t> 	องค์กรท่องเที่ยวโลก เป็นองค์กรที่จัดตั้งขึ้นเพื่อตามวัตถุประสงค์ในการส่งเสริมการท่องเที่ยว นานาชาติในระดับระหว่างรัฐบาลโดยจัดตั้งเป็นองค์การที่มีชื่อว่า</a:t>
            </a:r>
            <a:r>
              <a:rPr lang="en-US" dirty="0" smtClean="0"/>
              <a:t> “World Tourism Organization: WTO”</a:t>
            </a:r>
            <a:br>
              <a:rPr lang="en-US" dirty="0" smtClean="0"/>
            </a:br>
            <a:r>
              <a:rPr lang="th-TH" dirty="0" smtClean="0"/>
              <a:t>องค์กรการท่องเที่ยวโลกจัดขึ้นเพื่อวัตถุประสงค์ดังนี้</a:t>
            </a:r>
            <a:endParaRPr lang="en-US" dirty="0" smtClean="0"/>
          </a:p>
          <a:p>
            <a:pPr lvl="0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1.  </a:t>
            </a:r>
            <a:r>
              <a:rPr lang="th-TH" dirty="0" smtClean="0"/>
              <a:t>เพื่อ ส่งเสริมและพัฒนาการท่องเที่ยวให้เป็นประโยชน์ในการพัฒนาเศรษฐกิจ สร้างความเข้าใจระหว่างประเทศ สันติภาพ ความมั่งคั่ง โดยเคารพหลักสากลในด้านสิทธิมนุษยชนและเสรีภาพขั้นพื้นฐานของประชาชนทั่วโลก โดยไม่คำนึงถึงเชื้อชาติ ศาสนา ภาษา และเพศ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 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856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3728" y="206375"/>
            <a:ext cx="6840760" cy="857250"/>
          </a:xfrm>
        </p:spPr>
        <p:txBody>
          <a:bodyPr>
            <a:normAutofit/>
          </a:bodyPr>
          <a:lstStyle/>
          <a:p>
            <a:r>
              <a:rPr lang="th-TH" sz="3600" b="1" dirty="0" smtClean="0"/>
              <a:t>หน้าที่ขององค์กรการท่องเที่ยว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7744" y="987574"/>
            <a:ext cx="6419056" cy="5184576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th-TH" dirty="0" smtClean="0"/>
              <a:t> </a:t>
            </a:r>
            <a:endParaRPr lang="en-US" dirty="0" smtClean="0"/>
          </a:p>
          <a:p>
            <a:pPr marL="514350" lvl="0" indent="-514350">
              <a:buAutoNum type="arabicPeriod" startAt="2"/>
            </a:pPr>
            <a:r>
              <a:rPr lang="th-TH" sz="4000" dirty="0" smtClean="0"/>
              <a:t>เพื่อบรรลุเป้าหมายขององค์การ จึงให้ความสนใจเป็นพิเศษต่อ ประโยชน์ของประเทศที่กำลังพัฒนาในด้านการท่องเที่ยว</a:t>
            </a:r>
            <a:r>
              <a:rPr lang="en-US" sz="4000" dirty="0" smtClean="0"/>
              <a:t> </a:t>
            </a:r>
          </a:p>
          <a:p>
            <a:pPr marL="514350" lvl="0" indent="-514350"/>
            <a:endParaRPr lang="en-US" sz="4000" dirty="0" smtClean="0"/>
          </a:p>
          <a:p>
            <a:pPr marL="514350" lvl="0" indent="-514350"/>
            <a:r>
              <a:rPr lang="en-US" sz="4000" dirty="0" smtClean="0"/>
              <a:t>3.   </a:t>
            </a:r>
            <a:r>
              <a:rPr lang="th-TH" sz="4000" dirty="0" smtClean="0"/>
              <a:t>เพื่อ ดำเนินการตามบทบาทด้านการท่องเที่ยวเป็นสำคัญ องค์การจึงสร้าง และธำรงไว้ในการทำงานร่วมกันอย่างมีประสิทธิภาพกับองค์การสหประชาชาติ ตลอดจนทบวงการชำนัญพิเศษขององค์การ สหประชาชาติ โดยองค์การจะร่วมมือกับหน่วยงานที่เกี่ยวข้อง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 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856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3728" y="206375"/>
            <a:ext cx="6840760" cy="857250"/>
          </a:xfrm>
        </p:spPr>
        <p:txBody>
          <a:bodyPr>
            <a:normAutofit/>
          </a:bodyPr>
          <a:lstStyle/>
          <a:p>
            <a:r>
              <a:rPr lang="th-TH" sz="3600" b="1" dirty="0" smtClean="0"/>
              <a:t>หน้าที่ขององค์กรการท่องเที่ยว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7744" y="987574"/>
            <a:ext cx="6419056" cy="5184576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th-TH" dirty="0" smtClean="0"/>
              <a:t> </a:t>
            </a:r>
            <a:endParaRPr lang="en-US" dirty="0" smtClean="0"/>
          </a:p>
          <a:p>
            <a:pPr marL="514350" lvl="0" indent="-514350">
              <a:buAutoNum type="arabicPeriod" startAt="2"/>
            </a:pPr>
            <a:r>
              <a:rPr lang="th-TH" sz="4000" dirty="0" smtClean="0"/>
              <a:t>เพื่อบรรลุเป้าหมายขององค์การ จึงให้ความสนใจเป็นพิเศษต่อ ประโยชน์ของประเทศที่กำลังพัฒนาในด้านการท่องเที่ยว</a:t>
            </a:r>
            <a:r>
              <a:rPr lang="en-US" sz="4000" dirty="0" smtClean="0"/>
              <a:t> </a:t>
            </a:r>
          </a:p>
          <a:p>
            <a:pPr marL="514350" lvl="0" indent="-514350"/>
            <a:endParaRPr lang="en-US" sz="4000" dirty="0" smtClean="0"/>
          </a:p>
          <a:p>
            <a:pPr marL="514350" lvl="0" indent="-514350"/>
            <a:r>
              <a:rPr lang="en-US" sz="4000" dirty="0" smtClean="0"/>
              <a:t>3.   </a:t>
            </a:r>
            <a:r>
              <a:rPr lang="th-TH" sz="4000" dirty="0" smtClean="0"/>
              <a:t>เพื่อ ดำเนินการตามบทบาทด้านการท่องเที่ยวเป็นสำคัญ องค์การจึงสร้าง และธำรงไว้ในการทำงานร่วมกันอย่างมีประสิทธิภาพกับองค์การสหประชาชาติ ตลอดจนทบวงการชำนัญพิเศษขององค์การ สหประชาชาติ โดยองค์การจะร่วมมือกับหน่วยงานที่เกี่ยวข้อง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 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856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เนื้อหา 3"/>
          <p:cNvSpPr>
            <a:spLocks noGrp="1"/>
          </p:cNvSpPr>
          <p:nvPr>
            <p:ph idx="1"/>
          </p:nvPr>
        </p:nvSpPr>
        <p:spPr>
          <a:xfrm>
            <a:off x="457200" y="339502"/>
            <a:ext cx="8229600" cy="4803998"/>
          </a:xfrm>
        </p:spPr>
        <p:txBody>
          <a:bodyPr>
            <a:normAutofit/>
          </a:bodyPr>
          <a:lstStyle/>
          <a:p>
            <a:pPr algn="l"/>
            <a:r>
              <a:rPr lang="th-TH" b="1" dirty="0" smtClean="0">
                <a:solidFill>
                  <a:schemeClr val="tx1"/>
                </a:solidFill>
              </a:rPr>
              <a:t>องค์การการบิน</a:t>
            </a:r>
            <a:r>
              <a:rPr lang="th-TH" b="1" dirty="0" err="1" smtClean="0">
                <a:solidFill>
                  <a:schemeClr val="tx1"/>
                </a:solidFill>
              </a:rPr>
              <a:t>พลเรือน</a:t>
            </a:r>
            <a:r>
              <a:rPr lang="th-TH" b="1" dirty="0" smtClean="0">
                <a:solidFill>
                  <a:schemeClr val="tx1"/>
                </a:solidFill>
              </a:rPr>
              <a:t>ระหว่างประเทศ</a:t>
            </a:r>
            <a:r>
              <a:rPr lang="en-US" b="1" dirty="0" smtClean="0">
                <a:solidFill>
                  <a:schemeClr val="tx1"/>
                </a:solidFill>
              </a:rPr>
              <a:t>(International Civil Aviation Organization: ICOA)</a:t>
            </a:r>
            <a:r>
              <a:rPr lang="th-TH" b="1" dirty="0" smtClean="0">
                <a:solidFill>
                  <a:schemeClr val="tx1"/>
                </a:solidFill>
              </a:rPr>
              <a:t>มี สำนักงานใหญ่อยู่ที่นครชิคาโก รัฐอิลลินอยส์ สหรัฐอเมริกา เป็นองค์การที่จัดตั้งขึ้นในปี </a:t>
            </a:r>
            <a:r>
              <a:rPr lang="en-US" b="1" dirty="0" smtClean="0">
                <a:solidFill>
                  <a:schemeClr val="tx1"/>
                </a:solidFill>
              </a:rPr>
              <a:t>2487 (</a:t>
            </a:r>
            <a:r>
              <a:rPr lang="th-TH" b="1" dirty="0" smtClean="0">
                <a:solidFill>
                  <a:schemeClr val="tx1"/>
                </a:solidFill>
              </a:rPr>
              <a:t>ค.ศ.</a:t>
            </a:r>
            <a:r>
              <a:rPr lang="en-US" b="1" dirty="0" smtClean="0">
                <a:solidFill>
                  <a:schemeClr val="tx1"/>
                </a:solidFill>
              </a:rPr>
              <a:t>1944) </a:t>
            </a:r>
            <a:r>
              <a:rPr lang="th-TH" b="1" dirty="0" smtClean="0">
                <a:solidFill>
                  <a:schemeClr val="tx1"/>
                </a:solidFill>
              </a:rPr>
              <a:t>ปัจจุบันมีสมาชิก </a:t>
            </a:r>
            <a:r>
              <a:rPr lang="en-US" b="1" dirty="0" smtClean="0">
                <a:solidFill>
                  <a:schemeClr val="tx1"/>
                </a:solidFill>
              </a:rPr>
              <a:t>188 </a:t>
            </a:r>
            <a:r>
              <a:rPr lang="th-TH" b="1" dirty="0" smtClean="0">
                <a:solidFill>
                  <a:schemeClr val="tx1"/>
                </a:solidFill>
              </a:rPr>
              <a:t>ประเทศ โดยมีจุดมุ่งหมายขององค์การ คือ ส่งเสริมการบิน</a:t>
            </a:r>
            <a:r>
              <a:rPr lang="th-TH" b="1" dirty="0" err="1" smtClean="0">
                <a:solidFill>
                  <a:schemeClr val="tx1"/>
                </a:solidFill>
              </a:rPr>
              <a:t>พลเรือน</a:t>
            </a:r>
            <a:r>
              <a:rPr lang="th-TH" b="1" dirty="0" smtClean="0">
                <a:solidFill>
                  <a:schemeClr val="tx1"/>
                </a:solidFill>
              </a:rPr>
              <a:t>ให้กว้างขวางไปทั่วโลกองค์การ นี้มีสำนักงานสาขาประจำภาคตะวันออกไกลและแปซิฟิกในประเทศไทยโดยตั้งอยู่บน ถนนวิภาวดีรังสิต (ติดกับสวนจตุจักร) ลาดพร้าว กรุงเทพฯ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63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เนื้อหา 3"/>
          <p:cNvSpPr>
            <a:spLocks noGrp="1"/>
          </p:cNvSpPr>
          <p:nvPr>
            <p:ph idx="1"/>
          </p:nvPr>
        </p:nvSpPr>
        <p:spPr>
          <a:xfrm>
            <a:off x="457200" y="339502"/>
            <a:ext cx="8229600" cy="5112568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th-TH" dirty="0" smtClean="0">
                <a:solidFill>
                  <a:schemeClr val="tx1"/>
                </a:solidFill>
              </a:rPr>
              <a:t> </a:t>
            </a:r>
            <a:r>
              <a:rPr lang="th-TH" b="1" dirty="0" smtClean="0">
                <a:solidFill>
                  <a:schemeClr val="tx1"/>
                </a:solidFill>
              </a:rPr>
              <a:t>องค์กรระดับภูมิภาคที่ดำเนินการโดยภาครัฐองค์กรเพื่อความร่วมมือทางเศรษฐกิจและการพัฒนา </a:t>
            </a:r>
            <a:r>
              <a:rPr lang="th-TH" dirty="0" smtClean="0">
                <a:solidFill>
                  <a:schemeClr val="tx1"/>
                </a:solidFill>
              </a:rPr>
              <a:t>(</a:t>
            </a:r>
            <a:r>
              <a:rPr lang="en-US" dirty="0" smtClean="0">
                <a:solidFill>
                  <a:schemeClr val="tx1"/>
                </a:solidFill>
              </a:rPr>
              <a:t>Organization for Economic Cooperation and Development-OECD)</a:t>
            </a:r>
            <a:r>
              <a:rPr lang="th-TH" dirty="0" smtClean="0">
                <a:solidFill>
                  <a:schemeClr val="tx1"/>
                </a:solidFill>
              </a:rPr>
              <a:t>ก่อ ตั้งขึ้นในปี ค.ศ.</a:t>
            </a:r>
            <a:r>
              <a:rPr lang="en-US" dirty="0" smtClean="0">
                <a:solidFill>
                  <a:schemeClr val="tx1"/>
                </a:solidFill>
              </a:rPr>
              <a:t>1960 </a:t>
            </a:r>
            <a:r>
              <a:rPr lang="th-TH" dirty="0" smtClean="0">
                <a:solidFill>
                  <a:schemeClr val="tx1"/>
                </a:solidFill>
              </a:rPr>
              <a:t>ที่กรุงปารีสประเทศฝรั่งเศส องค์กรนี้มีส่วนเกี่ยวข้องกับการท่องเที่ยว กล่าวคือ ได้มีการจัดตั้งคณะกรรมการการท่องเที่ยวขึ้นมาเพื่อทำหน้าที่เป็นตัวประสานงานการศึกษาทางด้านการท่องเที่ยวและเป็นผู้ดำเนิน การจัดประชุมประเทศสมาชิก เพื่อปรับปรุงวิธีการทางสถิติของอัตราการแลกเปลี่ยนเงินตราและระบบบัญชี องค์กรเพื่อความร่วมมือทางเศรษฐกิจและการพัฒนายังได้จัดทำรายงานประจำปีที่ เกี่ยวกับการท่องเที่ยว ภายใต้ชื่อว่า </a:t>
            </a:r>
            <a:r>
              <a:rPr lang="en-US" dirty="0" smtClean="0">
                <a:solidFill>
                  <a:schemeClr val="tx1"/>
                </a:solidFill>
              </a:rPr>
              <a:t>“Tourism Policy and International Tourism in OECD </a:t>
            </a:r>
            <a:r>
              <a:rPr lang="en-US" dirty="0" err="1" smtClean="0">
                <a:solidFill>
                  <a:schemeClr val="tx1"/>
                </a:solidFill>
              </a:rPr>
              <a:t>MemberCountries</a:t>
            </a:r>
            <a:r>
              <a:rPr lang="en-US" dirty="0" smtClean="0">
                <a:solidFill>
                  <a:schemeClr val="tx1"/>
                </a:solidFill>
              </a:rPr>
              <a:t>”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th-T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63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สาระการเรียนรู้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1.</a:t>
            </a:r>
            <a:r>
              <a:rPr lang="th-TH" dirty="0" smtClean="0"/>
              <a:t>หน่วยงานที่เกี่ยวข้องกับการท่องเที่ยวในระดับประเทศ</a:t>
            </a:r>
            <a:endParaRPr lang="en-US" dirty="0" smtClean="0"/>
          </a:p>
          <a:p>
            <a:pPr lvl="0"/>
            <a:r>
              <a:rPr lang="en-US" dirty="0" smtClean="0"/>
              <a:t>2.</a:t>
            </a:r>
            <a:r>
              <a:rPr lang="th-TH" dirty="0" smtClean="0"/>
              <a:t>หน่วยงานที่เกี่ยวข้องกับการท่องเที่ยวระดับประเทศภาคเอกชน</a:t>
            </a:r>
            <a:endParaRPr lang="en-US" dirty="0" smtClean="0"/>
          </a:p>
          <a:p>
            <a:pPr lvl="0"/>
            <a:r>
              <a:rPr lang="en-US" dirty="0" smtClean="0"/>
              <a:t>3.</a:t>
            </a:r>
            <a:r>
              <a:rPr lang="th-TH" dirty="0" smtClean="0"/>
              <a:t>หน่วยงานที่เกี่ยวข้องกับการท่องเที่ยวระดับระหว่างประเทศ</a:t>
            </a:r>
            <a:endParaRPr lang="en-US" dirty="0" smtClean="0"/>
          </a:p>
          <a:p>
            <a:r>
              <a:rPr lang="en-US" dirty="0" smtClean="0"/>
              <a:t> 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856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เนื้อหา 3"/>
          <p:cNvSpPr>
            <a:spLocks noGrp="1"/>
          </p:cNvSpPr>
          <p:nvPr>
            <p:ph idx="1"/>
          </p:nvPr>
        </p:nvSpPr>
        <p:spPr>
          <a:xfrm>
            <a:off x="457200" y="339502"/>
            <a:ext cx="8229600" cy="5112568"/>
          </a:xfrm>
        </p:spPr>
        <p:txBody>
          <a:bodyPr>
            <a:normAutofit lnSpcReduction="10000"/>
          </a:bodyPr>
          <a:lstStyle/>
          <a:p>
            <a:pPr algn="l"/>
            <a:r>
              <a:rPr lang="th-TH" b="1" dirty="0" smtClean="0"/>
              <a:t> </a:t>
            </a:r>
            <a:r>
              <a:rPr lang="th-TH" b="1" dirty="0" smtClean="0">
                <a:solidFill>
                  <a:schemeClr val="tx1"/>
                </a:solidFill>
              </a:rPr>
              <a:t>องค์กรระดับอนุภูมิภาคที่ดำเนินการโดยภาครัฐคณะอนุกรรมการด้านการท่องเที่ยวภายใต้คณะกรรมการว่าด้วยการค้าและการท่องเที่ยวอาเซียน (</a:t>
            </a:r>
            <a:r>
              <a:rPr lang="en-US" b="1" dirty="0" smtClean="0">
                <a:solidFill>
                  <a:schemeClr val="tx1"/>
                </a:solidFill>
              </a:rPr>
              <a:t>Sub-Committee on Tourism of the Committee on Trade and Tourism)</a:t>
            </a:r>
            <a:r>
              <a:rPr lang="th-TH" b="1" dirty="0" smtClean="0">
                <a:solidFill>
                  <a:schemeClr val="tx1"/>
                </a:solidFill>
              </a:rPr>
              <a:t>วัตถุ ประสงค์ในการดำเนินงานคือ การส่งเสริมการท่องเที่ยวในภูมิภาคอาเซียน ส่งเสริมให้มีความร่วมมือกันอย่างจริงจังระหว่างหน่วยงานทั้งภาครัฐและภาค เอกชนที่เกี่ยวข้องในกิจการท่องเที่ยว เช่น ธุรกิจโรงแรม และธุรกิจนำเที่ยว เป็นต้น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th-T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63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เนื้อหา 3"/>
          <p:cNvSpPr>
            <a:spLocks noGrp="1"/>
          </p:cNvSpPr>
          <p:nvPr>
            <p:ph idx="1"/>
          </p:nvPr>
        </p:nvSpPr>
        <p:spPr>
          <a:xfrm>
            <a:off x="457200" y="339502"/>
            <a:ext cx="8229600" cy="5112568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th-TH" b="1" dirty="0" smtClean="0"/>
              <a:t>  </a:t>
            </a:r>
            <a:r>
              <a:rPr lang="th-TH" b="1" dirty="0" smtClean="0">
                <a:solidFill>
                  <a:schemeClr val="tx1"/>
                </a:solidFill>
              </a:rPr>
              <a:t>องค์กรระดับโลกที่ดำเนินการโดยภาคเอกชน</a:t>
            </a:r>
            <a:r>
              <a:rPr lang="en-US" b="1" dirty="0" smtClean="0">
                <a:solidFill>
                  <a:schemeClr val="tx1"/>
                </a:solidFill>
              </a:rPr>
              <a:t>  World Travel and Tourism Council: WTCC</a:t>
            </a:r>
            <a:r>
              <a:rPr lang="th-TH" dirty="0" smtClean="0">
                <a:solidFill>
                  <a:schemeClr val="tx1"/>
                </a:solidFill>
              </a:rPr>
              <a:t>สภาการเดินทางและการท่องเที่ยวโลกสมาชิก ของสภาจะเป็นองค์การที่ได้รับการเชิญให้เป็นสมาชิกเท่านั้น โดยการพิจารณาให้เป็นสมาชิกดูที่ว่าเป็นธุรกิจที่มีคุณภาพและน่าเชื่อถือ รวมทั้งเป็นองค์การที่เป็นที่ยอมรับในระดับโลก หรือระดับภูมิภาคหรือไม่ เช่น สายการบิน โรงแรม ธุรกิจบันเทิง ธุรกิจนำเที่ยว หรือธุรกิจให้เช่ารถ เป็นต้น</a:t>
            </a:r>
            <a:r>
              <a:rPr lang="en-US" dirty="0" smtClean="0">
                <a:solidFill>
                  <a:schemeClr val="tx1"/>
                </a:solidFill>
              </a:rPr>
              <a:t>  </a:t>
            </a:r>
            <a:r>
              <a:rPr lang="th-TH" dirty="0" smtClean="0">
                <a:solidFill>
                  <a:schemeClr val="tx1"/>
                </a:solidFill>
              </a:rPr>
              <a:t>สภาการเดินทางและการท่องเที่ยวโลกมี</a:t>
            </a:r>
            <a:r>
              <a:rPr lang="th-TH" dirty="0" err="1" smtClean="0">
                <a:solidFill>
                  <a:schemeClr val="tx1"/>
                </a:solidFill>
              </a:rPr>
              <a:t>พันธ</a:t>
            </a:r>
            <a:r>
              <a:rPr lang="th-TH" dirty="0" smtClean="0">
                <a:solidFill>
                  <a:schemeClr val="tx1"/>
                </a:solidFill>
              </a:rPr>
              <a:t>กิจในการดำเนินงาน </a:t>
            </a:r>
            <a:r>
              <a:rPr lang="en-US" dirty="0" smtClean="0">
                <a:solidFill>
                  <a:schemeClr val="tx1"/>
                </a:solidFill>
              </a:rPr>
              <a:t>3 </a:t>
            </a:r>
            <a:r>
              <a:rPr lang="th-TH" dirty="0" smtClean="0">
                <a:solidFill>
                  <a:schemeClr val="tx1"/>
                </a:solidFill>
              </a:rPr>
              <a:t>ด้านหลัก ดังนี้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th-T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63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เนื้อหา 3"/>
          <p:cNvSpPr>
            <a:spLocks noGrp="1"/>
          </p:cNvSpPr>
          <p:nvPr>
            <p:ph idx="1"/>
          </p:nvPr>
        </p:nvSpPr>
        <p:spPr>
          <a:xfrm>
            <a:off x="457200" y="339502"/>
            <a:ext cx="8229600" cy="5112568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1.</a:t>
            </a:r>
            <a:r>
              <a:rPr lang="th-TH" dirty="0" smtClean="0">
                <a:solidFill>
                  <a:schemeClr val="tx1"/>
                </a:solidFill>
              </a:rPr>
              <a:t> การดำเนินงานตามวาระการประชุม การ สร้างความตระหนักถึงผลกระทบถึงการเดินทางและการท่องเที่ยว และชักชวนรัฐบาลให้คำนึงถึงความสำคัญของการสร้างงานและยกระดับเศรษฐกิจของ ประเทศด้วยการเดินทางและการท่องเที่ยว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2.</a:t>
            </a:r>
            <a:r>
              <a:rPr lang="th-TH" dirty="0" smtClean="0">
                <a:solidFill>
                  <a:schemeClr val="tx1"/>
                </a:solidFill>
              </a:rPr>
              <a:t> การเป็นผู้อำนวยความสะดวก การช่วยให้ผู้มีส่วนร่วมเข้าใจ คาดหวัง แปลความหมาย และดำเนินงานการพัฒนาภูมิหลักของโลก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3.</a:t>
            </a:r>
            <a:r>
              <a:rPr lang="th-TH" dirty="0" smtClean="0">
                <a:solidFill>
                  <a:schemeClr val="tx1"/>
                </a:solidFill>
              </a:rPr>
              <a:t>  การสร้างเครือข่ายสภา สภาการเดินทางและการท่องเที่ยวโลกเป็นสภาของผู้นำทางธุรกิจที่ผู้มีส่วน เกี่ยวข้องกับธุรกิจการเดินทางและการท่องเที่ยวอยากเข้ามามีส่วนร่วม </a:t>
            </a:r>
            <a:r>
              <a:rPr lang="en-US" dirty="0" smtClean="0">
                <a:solidFill>
                  <a:schemeClr val="tx1"/>
                </a:solidFill>
              </a:rPr>
              <a:t>International Congress and Convention Association: ICCA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th-T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63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เนื้อหา 3"/>
          <p:cNvSpPr>
            <a:spLocks noGrp="1"/>
          </p:cNvSpPr>
          <p:nvPr>
            <p:ph idx="1"/>
          </p:nvPr>
        </p:nvSpPr>
        <p:spPr>
          <a:xfrm>
            <a:off x="457200" y="339502"/>
            <a:ext cx="8229600" cy="5544616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th-TH" sz="4000" b="1" u="sng" dirty="0" smtClean="0">
                <a:solidFill>
                  <a:schemeClr val="tx1"/>
                </a:solidFill>
              </a:rPr>
              <a:t>สมาคมส่งเสริมการประชุมระหว่างประเทศ</a:t>
            </a:r>
            <a:r>
              <a:rPr lang="en-US" sz="4000" b="1" dirty="0" smtClean="0">
                <a:solidFill>
                  <a:schemeClr val="tx1"/>
                </a:solidFill>
              </a:rPr>
              <a:t/>
            </a:r>
            <a:br>
              <a:rPr lang="en-US" sz="4000" b="1" dirty="0" smtClean="0">
                <a:solidFill>
                  <a:schemeClr val="tx1"/>
                </a:solidFill>
              </a:rPr>
            </a:br>
            <a:r>
              <a:rPr lang="th-TH" sz="4000" b="1" dirty="0" smtClean="0">
                <a:solidFill>
                  <a:schemeClr val="tx1"/>
                </a:solidFill>
              </a:rPr>
              <a:t>                สมาคมส่งเสริมการประชุมระหว่างประเทศ มีวัตถุประสงค์เพื่อส่งเสริมการจัดการประชุมและนิทรรศการระหว่างประเทศ และ เป็นตัวกลางในการอำนวยความสะดวกในการจัดบริการด้านที่พัก การจัดหาเครื่องมือและอุปกรณ์ต่างๆ ซึ่งเกี่ยวข้องกับการประชุมและการจัดนิทรรศการองค์กรระดับภูมิภาคที่ดำเนินการโดยภาคเอกชน</a:t>
            </a:r>
            <a:r>
              <a:rPr lang="en-US" sz="4000" b="1" dirty="0" smtClean="0">
                <a:solidFill>
                  <a:schemeClr val="tx1"/>
                </a:solidFill>
              </a:rPr>
              <a:t>The Pacific Asia Travel Association: PATA</a:t>
            </a:r>
            <a:r>
              <a:rPr lang="th-TH" sz="4000" b="1" dirty="0" smtClean="0">
                <a:solidFill>
                  <a:schemeClr val="tx1"/>
                </a:solidFill>
              </a:rPr>
              <a:t>มีวัตถุประสงค์การดำเนินงานเพื่อกระตุ้นความสนใจให้ภูมิภาคเอเชียแปซิฟิกเป็นดินแดนเพื่อการพักผ่อน เพื่อ พัฒนา ส่งเสริม และอำนวยความสะดวกในการเดินทางท่องเที่ยวไปสู่แหล่งท่องเที่ยวในภูมิภาค เอเชียแปซิฟิก ซึ่งครอบคลุมพื้นที่ </a:t>
            </a:r>
            <a:r>
              <a:rPr lang="en-US" sz="4000" b="1" dirty="0" smtClean="0">
                <a:solidFill>
                  <a:schemeClr val="tx1"/>
                </a:solidFill>
              </a:rPr>
              <a:t>1 </a:t>
            </a:r>
            <a:r>
              <a:rPr lang="th-TH" sz="4000" b="1" dirty="0" smtClean="0">
                <a:solidFill>
                  <a:schemeClr val="tx1"/>
                </a:solidFill>
              </a:rPr>
              <a:t>ใน </a:t>
            </a:r>
            <a:r>
              <a:rPr lang="en-US" sz="4000" b="1" dirty="0" smtClean="0">
                <a:solidFill>
                  <a:schemeClr val="tx1"/>
                </a:solidFill>
              </a:rPr>
              <a:t>3 </a:t>
            </a:r>
            <a:r>
              <a:rPr lang="th-TH" sz="4000" b="1" dirty="0" smtClean="0">
                <a:solidFill>
                  <a:schemeClr val="tx1"/>
                </a:solidFill>
              </a:rPr>
              <a:t>ของโลก และให้ความช่วยเหลือด้านการพัฒนาการท่องเที่ยวในภูมิภาคแปซิฟิก</a:t>
            </a:r>
            <a:r>
              <a:rPr lang="en-US" sz="4000" b="1" dirty="0" smtClean="0">
                <a:solidFill>
                  <a:schemeClr val="tx1"/>
                </a:solidFill>
              </a:rPr>
              <a:t/>
            </a:r>
            <a:br>
              <a:rPr lang="en-US" sz="4000" b="1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th-T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63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เนื้อหา 3"/>
          <p:cNvSpPr>
            <a:spLocks noGrp="1"/>
          </p:cNvSpPr>
          <p:nvPr>
            <p:ph idx="1"/>
          </p:nvPr>
        </p:nvSpPr>
        <p:spPr>
          <a:xfrm>
            <a:off x="457200" y="339502"/>
            <a:ext cx="8229600" cy="5544616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th-TH" sz="4400" b="1" u="sng" dirty="0" smtClean="0">
                <a:solidFill>
                  <a:schemeClr val="tx1"/>
                </a:solidFill>
              </a:rPr>
              <a:t>วัตถุประสงค์หลักในการดำเนินงานของสมาคมส่งเสริมการท่องเที่ยวภูมิภาคเอเชียแปซิฟิก ได้แก่</a:t>
            </a:r>
            <a:r>
              <a:rPr lang="en-US" sz="4400" dirty="0" smtClean="0">
                <a:solidFill>
                  <a:schemeClr val="tx1"/>
                </a:solidFill>
              </a:rPr>
              <a:t/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4400" dirty="0" smtClean="0">
                <a:solidFill>
                  <a:schemeClr val="tx1"/>
                </a:solidFill>
              </a:rPr>
              <a:t>1.  </a:t>
            </a:r>
            <a:r>
              <a:rPr lang="th-TH" sz="4400" dirty="0" smtClean="0">
                <a:solidFill>
                  <a:schemeClr val="tx1"/>
                </a:solidFill>
              </a:rPr>
              <a:t>เป็นสื่อกลางแห่งความร่วมมือระหว่างประเทศ และหน่วยงานต่างๆ ที่เกี่ยวข้องกับการท่องเที่ยว</a:t>
            </a:r>
            <a:r>
              <a:rPr lang="en-US" sz="4400" dirty="0" smtClean="0">
                <a:solidFill>
                  <a:schemeClr val="tx1"/>
                </a:solidFill>
              </a:rPr>
              <a:t/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4400" dirty="0" smtClean="0">
                <a:solidFill>
                  <a:schemeClr val="tx1"/>
                </a:solidFill>
              </a:rPr>
              <a:t>2.  </a:t>
            </a:r>
            <a:r>
              <a:rPr lang="th-TH" sz="4400" dirty="0" smtClean="0">
                <a:solidFill>
                  <a:schemeClr val="tx1"/>
                </a:solidFill>
              </a:rPr>
              <a:t>การให้ความช่วยเหลือด้านการส่งเสริม และการพัฒนาแก่ประเทศสมาชิก และช่วยหาแหล่งเงินทุนสำหรับโครงการที่เกี่ยวกับที่พัก และการพักผ่อนหย่อนใจ</a:t>
            </a:r>
            <a:r>
              <a:rPr lang="en-US" sz="4400" dirty="0" smtClean="0">
                <a:solidFill>
                  <a:schemeClr val="tx1"/>
                </a:solidFill>
              </a:rPr>
              <a:t/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4400" dirty="0" smtClean="0">
                <a:solidFill>
                  <a:schemeClr val="tx1"/>
                </a:solidFill>
              </a:rPr>
              <a:t>3.  </a:t>
            </a:r>
            <a:r>
              <a:rPr lang="th-TH" sz="4400" dirty="0" smtClean="0">
                <a:solidFill>
                  <a:schemeClr val="tx1"/>
                </a:solidFill>
              </a:rPr>
              <a:t>การประสานงานระหกว่างสมาชิกทั้งมวลกับวงการอุตสาหกรรมขนส่ง และธุรกิจการท่องเที่ยว</a:t>
            </a:r>
            <a:r>
              <a:rPr lang="en-US" sz="4400" dirty="0" smtClean="0">
                <a:solidFill>
                  <a:schemeClr val="tx1"/>
                </a:solidFill>
              </a:rPr>
              <a:t/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4400" dirty="0" smtClean="0">
                <a:solidFill>
                  <a:schemeClr val="tx1"/>
                </a:solidFill>
              </a:rPr>
              <a:t>4.  </a:t>
            </a:r>
            <a:r>
              <a:rPr lang="th-TH" sz="4400" dirty="0" smtClean="0">
                <a:solidFill>
                  <a:schemeClr val="tx1"/>
                </a:solidFill>
              </a:rPr>
              <a:t>การดำเนินการโฆษณา ส่งเสริมและประชาสัมพันธ์ เพื่อให้ภูมิภาคเอเชียแปซิฟิกเป็นที่รู้จักกว้างขวางในฐานะที่เป็นภูมิภาค ที่เหมาะสมสำหรับการท่องเที่ยวพักผ่อนแห่งหนึ่งของโลก</a:t>
            </a:r>
            <a:r>
              <a:rPr lang="en-US" sz="4400" dirty="0" smtClean="0">
                <a:solidFill>
                  <a:schemeClr val="tx1"/>
                </a:solidFill>
              </a:rPr>
              <a:t/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4400" dirty="0" smtClean="0">
                <a:solidFill>
                  <a:schemeClr val="tx1"/>
                </a:solidFill>
              </a:rPr>
              <a:t>5. </a:t>
            </a:r>
            <a:r>
              <a:rPr lang="th-TH" sz="4400" dirty="0" smtClean="0">
                <a:solidFill>
                  <a:schemeClr val="tx1"/>
                </a:solidFill>
              </a:rPr>
              <a:t> การส่งเสริมให้มีการบริการ และการอำนวยความสะดวกในด้านการขนส่งทั้งที่เข้ามา และภายในภูมิภาคแปซิฟิกให้พอเพียง</a:t>
            </a:r>
            <a:r>
              <a:rPr lang="en-US" sz="4400" dirty="0" smtClean="0">
                <a:solidFill>
                  <a:schemeClr val="tx1"/>
                </a:solidFill>
              </a:rPr>
              <a:t/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4400" dirty="0" smtClean="0">
                <a:solidFill>
                  <a:schemeClr val="tx1"/>
                </a:solidFill>
              </a:rPr>
              <a:t>6.  </a:t>
            </a:r>
            <a:r>
              <a:rPr lang="th-TH" sz="4400" dirty="0" smtClean="0">
                <a:solidFill>
                  <a:schemeClr val="tx1"/>
                </a:solidFill>
              </a:rPr>
              <a:t>การดำเนินการด้านสถิติ และค้นคว้าวิจัยแนวโน้มของการเดินทางท่องเที่ยว และการพิจารณาของการท่องเที่ยว เพื่อประโยชน์แก่สมาชิกทั้งมวล </a:t>
            </a:r>
            <a:r>
              <a:rPr lang="en-US" sz="4400" dirty="0" smtClean="0">
                <a:solidFill>
                  <a:schemeClr val="tx1"/>
                </a:solidFill>
              </a:rPr>
              <a:t>ASEAN Tourism Association: ASEANTA </a:t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4400" b="1" dirty="0" smtClean="0">
                <a:solidFill>
                  <a:schemeClr val="tx1"/>
                </a:solidFill>
              </a:rPr>
              <a:t/>
            </a:r>
            <a:br>
              <a:rPr lang="en-US" sz="4400" b="1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th-T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63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เนื้อหา 3"/>
          <p:cNvSpPr>
            <a:spLocks noGrp="1"/>
          </p:cNvSpPr>
          <p:nvPr>
            <p:ph idx="1"/>
          </p:nvPr>
        </p:nvSpPr>
        <p:spPr>
          <a:xfrm>
            <a:off x="457200" y="339502"/>
            <a:ext cx="8229600" cy="5544616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th-TH" sz="4400" b="1" u="sng" dirty="0" smtClean="0">
                <a:solidFill>
                  <a:schemeClr val="tx1"/>
                </a:solidFill>
              </a:rPr>
              <a:t>วัตถุประสงค์หลักในการดำเนินงานของสมาคมส่งเสริมการท่องเที่ยวภูมิภาคเอเชียแปซิฟิก ได้แก่</a:t>
            </a:r>
            <a:r>
              <a:rPr lang="en-US" sz="4400" dirty="0" smtClean="0">
                <a:solidFill>
                  <a:schemeClr val="tx1"/>
                </a:solidFill>
              </a:rPr>
              <a:t/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4400" dirty="0" smtClean="0">
                <a:solidFill>
                  <a:schemeClr val="tx1"/>
                </a:solidFill>
              </a:rPr>
              <a:t>1.  </a:t>
            </a:r>
            <a:r>
              <a:rPr lang="th-TH" sz="4400" dirty="0" smtClean="0">
                <a:solidFill>
                  <a:schemeClr val="tx1"/>
                </a:solidFill>
              </a:rPr>
              <a:t>เป็นสื่อกลางแห่งความร่วมมือระหว่างประเทศ และหน่วยงานต่างๆ ที่เกี่ยวข้องกับการท่องเที่ยว</a:t>
            </a:r>
            <a:r>
              <a:rPr lang="en-US" sz="4400" dirty="0" smtClean="0">
                <a:solidFill>
                  <a:schemeClr val="tx1"/>
                </a:solidFill>
              </a:rPr>
              <a:t/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4400" dirty="0" smtClean="0">
                <a:solidFill>
                  <a:schemeClr val="tx1"/>
                </a:solidFill>
              </a:rPr>
              <a:t>2.  </a:t>
            </a:r>
            <a:r>
              <a:rPr lang="th-TH" sz="4400" dirty="0" smtClean="0">
                <a:solidFill>
                  <a:schemeClr val="tx1"/>
                </a:solidFill>
              </a:rPr>
              <a:t>การให้ความช่วยเหลือด้านการส่งเสริม และการพัฒนาแก่ประเทศสมาชิก และช่วยหาแหล่งเงินทุนสำหรับโครงการที่เกี่ยวกับที่พัก และการพักผ่อนหย่อนใจ</a:t>
            </a:r>
            <a:r>
              <a:rPr lang="en-US" sz="4400" dirty="0" smtClean="0">
                <a:solidFill>
                  <a:schemeClr val="tx1"/>
                </a:solidFill>
              </a:rPr>
              <a:t/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4400" dirty="0" smtClean="0">
                <a:solidFill>
                  <a:schemeClr val="tx1"/>
                </a:solidFill>
              </a:rPr>
              <a:t>3.  </a:t>
            </a:r>
            <a:r>
              <a:rPr lang="th-TH" sz="4400" dirty="0" smtClean="0">
                <a:solidFill>
                  <a:schemeClr val="tx1"/>
                </a:solidFill>
              </a:rPr>
              <a:t>การประสานงานระหกว่างสมาชิกทั้งมวลกับวงการอุตสาหกรรมขนส่ง และธุรกิจการท่องเที่ยว</a:t>
            </a:r>
            <a:r>
              <a:rPr lang="en-US" sz="4400" dirty="0" smtClean="0">
                <a:solidFill>
                  <a:schemeClr val="tx1"/>
                </a:solidFill>
              </a:rPr>
              <a:t/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4400" dirty="0" smtClean="0">
                <a:solidFill>
                  <a:schemeClr val="tx1"/>
                </a:solidFill>
              </a:rPr>
              <a:t>4.  </a:t>
            </a:r>
            <a:r>
              <a:rPr lang="th-TH" sz="4400" dirty="0" smtClean="0">
                <a:solidFill>
                  <a:schemeClr val="tx1"/>
                </a:solidFill>
              </a:rPr>
              <a:t>การดำเนินการโฆษณา ส่งเสริมและประชาสัมพันธ์ เพื่อให้ภูมิภาคเอเชียแปซิฟิกเป็นที่รู้จักกว้างขวางในฐานะที่เป็นภูมิภาค ที่เหมาะสมสำหรับการท่องเที่ยวพักผ่อนแห่งหนึ่งของโลก</a:t>
            </a:r>
            <a:r>
              <a:rPr lang="en-US" sz="4400" dirty="0" smtClean="0">
                <a:solidFill>
                  <a:schemeClr val="tx1"/>
                </a:solidFill>
              </a:rPr>
              <a:t/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4400" dirty="0" smtClean="0">
                <a:solidFill>
                  <a:schemeClr val="tx1"/>
                </a:solidFill>
              </a:rPr>
              <a:t>5. </a:t>
            </a:r>
            <a:r>
              <a:rPr lang="th-TH" sz="4400" dirty="0" smtClean="0">
                <a:solidFill>
                  <a:schemeClr val="tx1"/>
                </a:solidFill>
              </a:rPr>
              <a:t> การส่งเสริมให้มีการบริการ และการอำนวยความสะดวกในด้านการขนส่งทั้งที่เข้ามา และภายในภูมิภาคแปซิฟิกให้พอเพียง</a:t>
            </a:r>
            <a:r>
              <a:rPr lang="en-US" sz="4400" dirty="0" smtClean="0">
                <a:solidFill>
                  <a:schemeClr val="tx1"/>
                </a:solidFill>
              </a:rPr>
              <a:t/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4400" dirty="0" smtClean="0">
                <a:solidFill>
                  <a:schemeClr val="tx1"/>
                </a:solidFill>
              </a:rPr>
              <a:t>6.  </a:t>
            </a:r>
            <a:r>
              <a:rPr lang="th-TH" sz="4400" dirty="0" smtClean="0">
                <a:solidFill>
                  <a:schemeClr val="tx1"/>
                </a:solidFill>
              </a:rPr>
              <a:t>การดำเนินการด้านสถิติ และค้นคว้าวิจัยแนวโน้มของการเดินทางท่องเที่ยว และการพิจารณาของการท่องเที่ยว เพื่อประโยชน์แก่สมาชิกทั้งมวล </a:t>
            </a:r>
            <a:r>
              <a:rPr lang="en-US" sz="4400" dirty="0" smtClean="0">
                <a:solidFill>
                  <a:schemeClr val="tx1"/>
                </a:solidFill>
              </a:rPr>
              <a:t>ASEAN Tourism Association: ASEANTA </a:t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4400" b="1" dirty="0" smtClean="0">
                <a:solidFill>
                  <a:schemeClr val="tx1"/>
                </a:solidFill>
              </a:rPr>
              <a:t/>
            </a:r>
            <a:br>
              <a:rPr lang="en-US" sz="4400" b="1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th-T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63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6375"/>
            <a:ext cx="8820472" cy="857250"/>
          </a:xfrm>
        </p:spPr>
        <p:txBody>
          <a:bodyPr>
            <a:noAutofit/>
          </a:bodyPr>
          <a:lstStyle/>
          <a:p>
            <a:r>
              <a:rPr lang="th-TH" sz="2800" b="1" dirty="0" smtClean="0">
                <a:solidFill>
                  <a:schemeClr val="tx1"/>
                </a:solidFill>
              </a:rPr>
              <a:t>สมาคมท่องเที่ยวอาเซียนเป็นการรวมตัวของสมาคมธุรกิจท่องเที่ยว สมาคมโรงแรม และสายการบินแห่งชาติอาเซียน ตั้งแต่ปี ค.ศ. </a:t>
            </a:r>
            <a:r>
              <a:rPr lang="en-US" sz="2800" b="1" dirty="0" smtClean="0">
                <a:solidFill>
                  <a:schemeClr val="tx1"/>
                </a:solidFill>
              </a:rPr>
              <a:t>1971 </a:t>
            </a:r>
            <a:r>
              <a:rPr lang="th-TH" sz="2800" b="1" dirty="0" smtClean="0">
                <a:solidFill>
                  <a:schemeClr val="tx1"/>
                </a:solidFill>
              </a:rPr>
              <a:t>โดยมีวัตถุประสงค์ ดังนี้</a:t>
            </a:r>
            <a:br>
              <a:rPr lang="th-TH" sz="2800" b="1" dirty="0" smtClean="0">
                <a:solidFill>
                  <a:schemeClr val="tx1"/>
                </a:solidFill>
              </a:rPr>
            </a:b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987574"/>
            <a:ext cx="7571184" cy="5184576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th-TH" dirty="0" smtClean="0"/>
              <a:t> </a:t>
            </a:r>
            <a:r>
              <a:rPr lang="en-US" sz="3400" dirty="0" smtClean="0">
                <a:solidFill>
                  <a:schemeClr val="tx1"/>
                </a:solidFill>
              </a:rPr>
              <a:t>1. </a:t>
            </a:r>
            <a:r>
              <a:rPr lang="th-TH" sz="3400" dirty="0" smtClean="0">
                <a:solidFill>
                  <a:schemeClr val="tx1"/>
                </a:solidFill>
              </a:rPr>
              <a:t>เพื่อรวมให้สมาชิกมีจุดมุ่งหมายเป็นอันหนึ่งอันเดียวกันในการประสานความร่วมมือ มิตรภาพ ตลอดจนความช่วยเหลือต่อกัน</a:t>
            </a:r>
            <a:r>
              <a:rPr lang="en-US" sz="3400" dirty="0" smtClean="0">
                <a:solidFill>
                  <a:schemeClr val="tx1"/>
                </a:solidFill>
              </a:rPr>
              <a:t/>
            </a:r>
            <a:br>
              <a:rPr lang="en-US" sz="3400" dirty="0" smtClean="0">
                <a:solidFill>
                  <a:schemeClr val="tx1"/>
                </a:solidFill>
              </a:rPr>
            </a:br>
            <a:r>
              <a:rPr lang="en-US" sz="3400" dirty="0" smtClean="0">
                <a:solidFill>
                  <a:schemeClr val="tx1"/>
                </a:solidFill>
              </a:rPr>
              <a:t>2. </a:t>
            </a:r>
            <a:r>
              <a:rPr lang="th-TH" sz="3400" dirty="0" smtClean="0">
                <a:solidFill>
                  <a:schemeClr val="tx1"/>
                </a:solidFill>
              </a:rPr>
              <a:t>เพื่อรักษาระดับของมาตรฐานการบริการและสิ่งอำนวยความสะดวกสำหรับผู้เดินทางและนักท่องเที่ยว</a:t>
            </a:r>
            <a:r>
              <a:rPr lang="en-US" sz="3400" dirty="0" smtClean="0">
                <a:solidFill>
                  <a:schemeClr val="tx1"/>
                </a:solidFill>
              </a:rPr>
              <a:t/>
            </a:r>
            <a:br>
              <a:rPr lang="en-US" sz="3400" dirty="0" smtClean="0">
                <a:solidFill>
                  <a:schemeClr val="tx1"/>
                </a:solidFill>
              </a:rPr>
            </a:br>
            <a:r>
              <a:rPr lang="en-US" sz="3400" dirty="0" smtClean="0">
                <a:solidFill>
                  <a:schemeClr val="tx1"/>
                </a:solidFill>
              </a:rPr>
              <a:t>3. </a:t>
            </a:r>
            <a:r>
              <a:rPr lang="th-TH" sz="3400" dirty="0" smtClean="0">
                <a:solidFill>
                  <a:schemeClr val="tx1"/>
                </a:solidFill>
              </a:rPr>
              <a:t>รักษาไว้ซึ่งเกียรติภูมิและคุณธรรมของธุรกิจท่องเที่ยวเพื่อคงไว้ซึ่งงานอาชีพแขนงหนึ่ง</a:t>
            </a:r>
            <a:r>
              <a:rPr lang="en-US" sz="3400" dirty="0" smtClean="0">
                <a:solidFill>
                  <a:schemeClr val="tx1"/>
                </a:solidFill>
              </a:rPr>
              <a:t/>
            </a:r>
            <a:br>
              <a:rPr lang="en-US" sz="3400" dirty="0" smtClean="0">
                <a:solidFill>
                  <a:schemeClr val="tx1"/>
                </a:solidFill>
              </a:rPr>
            </a:br>
            <a:r>
              <a:rPr lang="en-US" sz="3400" dirty="0" smtClean="0">
                <a:solidFill>
                  <a:schemeClr val="tx1"/>
                </a:solidFill>
              </a:rPr>
              <a:t>4. </a:t>
            </a:r>
            <a:r>
              <a:rPr lang="th-TH" sz="3400" dirty="0" smtClean="0">
                <a:solidFill>
                  <a:schemeClr val="tx1"/>
                </a:solidFill>
              </a:rPr>
              <a:t>สนับสนุนและคงไว้ซึ่งสัมพันธภาพระหว่างกลุ่มประเทศอาเซียน</a:t>
            </a:r>
            <a:r>
              <a:rPr lang="en-US" sz="3400" dirty="0" smtClean="0">
                <a:solidFill>
                  <a:schemeClr val="tx1"/>
                </a:solidFill>
              </a:rPr>
              <a:t/>
            </a:r>
            <a:br>
              <a:rPr lang="en-US" sz="3400" dirty="0" smtClean="0">
                <a:solidFill>
                  <a:schemeClr val="tx1"/>
                </a:solidFill>
              </a:rPr>
            </a:br>
            <a:r>
              <a:rPr lang="en-US" sz="3400" dirty="0" smtClean="0">
                <a:solidFill>
                  <a:schemeClr val="tx1"/>
                </a:solidFill>
              </a:rPr>
              <a:t>5. </a:t>
            </a:r>
            <a:r>
              <a:rPr lang="th-TH" sz="3400" dirty="0" smtClean="0">
                <a:solidFill>
                  <a:schemeClr val="tx1"/>
                </a:solidFill>
              </a:rPr>
              <a:t>กระตุ้น สนับสนุน และช่วยพัฒนาการท่องเที่ยวภายในภูมิภาคอาเซียน</a:t>
            </a:r>
            <a:r>
              <a:rPr lang="en-US" sz="3400" dirty="0" smtClean="0">
                <a:solidFill>
                  <a:schemeClr val="tx1"/>
                </a:solidFill>
              </a:rPr>
              <a:t/>
            </a:r>
            <a:br>
              <a:rPr lang="en-US" sz="3400" dirty="0" smtClean="0">
                <a:solidFill>
                  <a:schemeClr val="tx1"/>
                </a:solidFill>
              </a:rPr>
            </a:br>
            <a:r>
              <a:rPr lang="en-US" sz="3400" dirty="0" smtClean="0">
                <a:solidFill>
                  <a:schemeClr val="tx1"/>
                </a:solidFill>
              </a:rPr>
              <a:t>6. </a:t>
            </a:r>
            <a:r>
              <a:rPr lang="th-TH" sz="3400" dirty="0" smtClean="0">
                <a:solidFill>
                  <a:schemeClr val="tx1"/>
                </a:solidFill>
              </a:rPr>
              <a:t>ประสานงานและให้คำแนะนำแก่สมาคม หน่วยงานของรัฐ เอกชน และองค์กรอื่นที่เกี่ยวข้องกับสมาชิกหรือเกี่ยวข้องในวงการธุรกิจท่องเที่ยว ในกลุ่มประเทศอาเซียน</a:t>
            </a:r>
            <a:r>
              <a:rPr lang="en-US" sz="3400" dirty="0" smtClean="0">
                <a:solidFill>
                  <a:schemeClr val="tx1"/>
                </a:solidFill>
              </a:rPr>
              <a:t/>
            </a:r>
            <a:br>
              <a:rPr lang="en-US" sz="3400" dirty="0" smtClean="0">
                <a:solidFill>
                  <a:schemeClr val="tx1"/>
                </a:solidFill>
              </a:rPr>
            </a:br>
            <a:r>
              <a:rPr lang="en-US" sz="3400" dirty="0" smtClean="0">
                <a:solidFill>
                  <a:schemeClr val="tx1"/>
                </a:solidFill>
              </a:rPr>
              <a:t>7. </a:t>
            </a:r>
            <a:r>
              <a:rPr lang="th-TH" sz="3400" dirty="0" smtClean="0">
                <a:solidFill>
                  <a:schemeClr val="tx1"/>
                </a:solidFill>
              </a:rPr>
              <a:t>ให้บริการหรือความช่วยเหลือต่อภาครัฐบาลในเรื่องที่เกี่ยวข้องกับการท่องเที่ยว </a:t>
            </a:r>
            <a:r>
              <a:rPr lang="en-US" sz="3400" dirty="0" smtClean="0">
                <a:solidFill>
                  <a:schemeClr val="tx1"/>
                </a:solidFill>
              </a:rPr>
              <a:t>American Society of Travel Agents ASTA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514350" lvl="0" indent="-514350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 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856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195486"/>
            <a:ext cx="7571184" cy="6768752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th-TH" dirty="0" smtClean="0"/>
              <a:t>	</a:t>
            </a:r>
            <a:r>
              <a:rPr lang="th-TH" sz="3600" dirty="0" smtClean="0">
                <a:solidFill>
                  <a:schemeClr val="tx1"/>
                </a:solidFill>
              </a:rPr>
              <a:t> สมาคมบริษัทนำเที่ยวแห่งอเมริกาสมาคม นี้ถือได้ว่าเป็นสมาคมของผู้ประกอบการธุรกิจท่องเที่ยวที่ใหญ่ที่สุดในโลก และเป็นองค์การเดียวที่รวบรวมสมาชิกต่างๆ ที่เกี่ยวเนื่องกับอุตสาหกรรมท่องเที่ยวทุกสาขาไว้ด้วยกันปัจจุบันสมาคมมีสำนักงานใหญ่อยู่ที่นิวยอร์ก สหรัฐอเมริกา โดยมีวัตถุประสงค์ของการจัดตั้งเพื่อ</a:t>
            </a:r>
            <a:r>
              <a:rPr lang="en-US" sz="3600" dirty="0" smtClean="0">
                <a:solidFill>
                  <a:schemeClr val="tx1"/>
                </a:solidFill>
              </a:rPr>
              <a:t/>
            </a:r>
            <a:br>
              <a:rPr lang="en-US" sz="3600" dirty="0" smtClean="0">
                <a:solidFill>
                  <a:schemeClr val="tx1"/>
                </a:solidFill>
              </a:rPr>
            </a:br>
            <a:r>
              <a:rPr lang="en-US" sz="3600" dirty="0" smtClean="0">
                <a:solidFill>
                  <a:schemeClr val="tx1"/>
                </a:solidFill>
              </a:rPr>
              <a:t>	1. </a:t>
            </a:r>
            <a:r>
              <a:rPr lang="th-TH" sz="3600" dirty="0" smtClean="0">
                <a:solidFill>
                  <a:schemeClr val="tx1"/>
                </a:solidFill>
              </a:rPr>
              <a:t>วางมาตรการการบริการแก่นักท่องเที่ยว</a:t>
            </a:r>
            <a:r>
              <a:rPr lang="en-US" sz="3600" dirty="0" smtClean="0">
                <a:solidFill>
                  <a:schemeClr val="tx1"/>
                </a:solidFill>
              </a:rPr>
              <a:t/>
            </a:r>
            <a:br>
              <a:rPr lang="en-US" sz="3600" dirty="0" smtClean="0">
                <a:solidFill>
                  <a:schemeClr val="tx1"/>
                </a:solidFill>
              </a:rPr>
            </a:br>
            <a:r>
              <a:rPr lang="en-US" sz="3600" dirty="0" smtClean="0">
                <a:solidFill>
                  <a:schemeClr val="tx1"/>
                </a:solidFill>
              </a:rPr>
              <a:t>	2.  </a:t>
            </a:r>
            <a:r>
              <a:rPr lang="th-TH" sz="3600" dirty="0" smtClean="0">
                <a:solidFill>
                  <a:schemeClr val="tx1"/>
                </a:solidFill>
              </a:rPr>
              <a:t>ส่งเสริมการท่องเที่ยว และประสานงานการดำเนินงานของบริษัทนำเที่ยวในสหรัฐอเมริกา</a:t>
            </a:r>
            <a:r>
              <a:rPr lang="en-US" sz="3600" dirty="0" smtClean="0">
                <a:solidFill>
                  <a:schemeClr val="tx1"/>
                </a:solidFill>
              </a:rPr>
              <a:t/>
            </a:r>
            <a:br>
              <a:rPr lang="en-US" sz="3600" dirty="0" smtClean="0">
                <a:solidFill>
                  <a:schemeClr val="tx1"/>
                </a:solidFill>
              </a:rPr>
            </a:br>
            <a:r>
              <a:rPr lang="en-US" sz="3600" dirty="0" smtClean="0">
                <a:solidFill>
                  <a:schemeClr val="tx1"/>
                </a:solidFill>
              </a:rPr>
              <a:t>	3.  </a:t>
            </a:r>
            <a:r>
              <a:rPr lang="th-TH" sz="3600" dirty="0" smtClean="0">
                <a:solidFill>
                  <a:schemeClr val="tx1"/>
                </a:solidFill>
              </a:rPr>
              <a:t>ให้ความร่วมมือแก่องค์การระหว่างประเทศ และสมาคมส่งเสริมการท่องเที่ยวของประเทศต่างๆ ทั่วโลก</a:t>
            </a:r>
            <a:r>
              <a:rPr lang="en-US" sz="3600" dirty="0" smtClean="0">
                <a:solidFill>
                  <a:schemeClr val="tx1"/>
                </a:solidFill>
              </a:rPr>
              <a:t/>
            </a:r>
            <a:br>
              <a:rPr lang="en-US" sz="3600" dirty="0" smtClean="0">
                <a:solidFill>
                  <a:schemeClr val="tx1"/>
                </a:solidFill>
              </a:rPr>
            </a:br>
            <a:r>
              <a:rPr lang="en-US" sz="3600" dirty="0" smtClean="0">
                <a:solidFill>
                  <a:schemeClr val="tx1"/>
                </a:solidFill>
              </a:rPr>
              <a:t>	4.  </a:t>
            </a:r>
            <a:r>
              <a:rPr lang="th-TH" sz="3600" dirty="0" smtClean="0">
                <a:solidFill>
                  <a:schemeClr val="tx1"/>
                </a:solidFill>
              </a:rPr>
              <a:t>ขจัดปัญหาและร่วมอำนวยความสะดวกในการท่องเที่ยวเป็นส่วนรวมสำหรับการท่องเที่ยวแห่งประเทศไทย (</a:t>
            </a:r>
            <a:r>
              <a:rPr lang="th-TH" sz="3600" dirty="0" err="1" smtClean="0">
                <a:solidFill>
                  <a:schemeClr val="tx1"/>
                </a:solidFill>
              </a:rPr>
              <a:t>ททท.</a:t>
            </a:r>
            <a:r>
              <a:rPr lang="th-TH" sz="3600" dirty="0" smtClean="0">
                <a:solidFill>
                  <a:schemeClr val="tx1"/>
                </a:solidFill>
              </a:rPr>
              <a:t>) นั้นเข้าเป็นสมาชิกเมื่อปี พ.ศ.</a:t>
            </a:r>
            <a:r>
              <a:rPr lang="en-US" sz="3600" dirty="0" smtClean="0">
                <a:solidFill>
                  <a:schemeClr val="tx1"/>
                </a:solidFill>
              </a:rPr>
              <a:t>2509</a:t>
            </a:r>
            <a:r>
              <a:rPr lang="th-TH" sz="3600" dirty="0" smtClean="0">
                <a:solidFill>
                  <a:schemeClr val="tx1"/>
                </a:solidFill>
              </a:rPr>
              <a:t>องค์กรภาครัฐและรัฐวิสาหกิจในประเทศไทย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514350" lvl="0" indent="-514350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 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856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6375"/>
            <a:ext cx="8820472" cy="857250"/>
          </a:xfrm>
        </p:spPr>
        <p:txBody>
          <a:bodyPr>
            <a:noAutofit/>
          </a:bodyPr>
          <a:lstStyle/>
          <a:p>
            <a:r>
              <a:rPr lang="th-TH" sz="2800" b="1" dirty="0" smtClean="0">
                <a:solidFill>
                  <a:schemeClr val="tx1"/>
                </a:solidFill>
              </a:rPr>
              <a:t>กระทรวงการท่องเที่ยวและการกีฬา(</a:t>
            </a:r>
            <a:r>
              <a:rPr lang="en-US" sz="2800" b="1" dirty="0" smtClean="0">
                <a:solidFill>
                  <a:schemeClr val="tx1"/>
                </a:solidFill>
              </a:rPr>
              <a:t>Ministry of Tourism and Sport)</a:t>
            </a:r>
            <a:r>
              <a:rPr lang="th-TH" sz="2800" b="1" dirty="0" smtClean="0">
                <a:solidFill>
                  <a:schemeClr val="tx1"/>
                </a:solidFill>
              </a:rPr>
              <a:t/>
            </a:r>
            <a:br>
              <a:rPr lang="th-TH" sz="2800" b="1" dirty="0" smtClean="0">
                <a:solidFill>
                  <a:schemeClr val="tx1"/>
                </a:solidFill>
              </a:rPr>
            </a:b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1680" y="771550"/>
            <a:ext cx="7139136" cy="5184576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th-TH" dirty="0" smtClean="0"/>
              <a:t> </a:t>
            </a:r>
            <a:r>
              <a:rPr lang="th-TH" sz="2800" dirty="0" smtClean="0"/>
              <a:t> </a:t>
            </a:r>
            <a:r>
              <a:rPr lang="th-TH" sz="2800" dirty="0" smtClean="0">
                <a:solidFill>
                  <a:schemeClr val="tx1"/>
                </a:solidFill>
              </a:rPr>
              <a:t>สำนัก งานพัฒนาการท่องเที่ยวมีภารกิจเกี่ยวกับการท่องเที่ยวในการพัฒนามาตรฐาน การบริการด้าน การท่องเที่ยวและแหล่งท่องเที่ยว รวมทั้งการสนับสนุนการประกอบธุรกิจนำเที่ยวและมัคคุเทศก์ให้อยู่ในระดับ มาตรฐานเพื่อ ก่อให้เกิดประโยชน์ทางเศรษฐกิจ สังคม และวัฒนธรรม และเพื่อก่อให้เกิดการท่องเที่ยวแบบยั่งยืน ซึ่งเดิมเป็นภารกิจของการท่องเที่ยวแห่งประเทศไทย และได้ถ่ายโอนมาให้สำนักงานพัฒนาการท่องเที่ยว ตามพระราชบัญญัติปรับปรุงกระทรวง ทบวง กรม พ.ศ. </a:t>
            </a:r>
            <a:r>
              <a:rPr lang="en-US" sz="2800" dirty="0" smtClean="0">
                <a:solidFill>
                  <a:schemeClr val="tx1"/>
                </a:solidFill>
              </a:rPr>
              <a:t>2545 </a:t>
            </a:r>
            <a:r>
              <a:rPr lang="th-TH" sz="2800" dirty="0" smtClean="0">
                <a:solidFill>
                  <a:schemeClr val="tx1"/>
                </a:solidFill>
              </a:rPr>
              <a:t>ประกอบกับกฎกระทรวงแบ่งส่วนราชการสำนักงานพัฒนาการท่องเที่ยว กระทรวงการท่องเที่ยวและกีฬา พ.ศ. </a:t>
            </a:r>
            <a:r>
              <a:rPr lang="en-US" sz="2800" dirty="0" smtClean="0">
                <a:solidFill>
                  <a:schemeClr val="tx1"/>
                </a:solidFill>
              </a:rPr>
              <a:t>2545 </a:t>
            </a:r>
            <a:r>
              <a:rPr lang="th-TH" sz="2800" dirty="0" smtClean="0">
                <a:solidFill>
                  <a:schemeClr val="tx1"/>
                </a:solidFill>
              </a:rPr>
              <a:t>นอกจากนี้ สำนักงานพัฒนาการท่องเที่ยว ยังรับโอนงานพัฒนาและสนับสนุนกิจการภาพยนตร์มาจากกรมประชาสัมพันธ์ด้วย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514350" lvl="0" indent="-514350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 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856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1680" y="267494"/>
            <a:ext cx="7139136" cy="5688632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sz="3800" dirty="0" smtClean="0"/>
              <a:t>Thailand Convention and Exhibition Bureau  </a:t>
            </a:r>
            <a:r>
              <a:rPr lang="th-TH" sz="3800" dirty="0" smtClean="0"/>
              <a:t>เป็นองค์การมหาชนของรัฐ สังกัดกระทรวงการท่องเที่ยวและกีฬา จัดตั้งในวันที่ </a:t>
            </a:r>
            <a:r>
              <a:rPr lang="en-US" sz="3800" dirty="0" smtClean="0"/>
              <a:t>28 </a:t>
            </a:r>
            <a:r>
              <a:rPr lang="th-TH" sz="3800" dirty="0" smtClean="0"/>
              <a:t>กันยายน พ.ศ. </a:t>
            </a:r>
            <a:r>
              <a:rPr lang="en-US" sz="3800" dirty="0" smtClean="0"/>
              <a:t>2545 </a:t>
            </a:r>
            <a:r>
              <a:rPr lang="th-TH" sz="3800" dirty="0" smtClean="0"/>
              <a:t>ทำหน้าที่ในการส่งเสริมและพัฒนาการจัดประชุมและนิทรรศการ (</a:t>
            </a:r>
            <a:r>
              <a:rPr lang="en-US" sz="3800" dirty="0" smtClean="0"/>
              <a:t>MICE) </a:t>
            </a:r>
            <a:r>
              <a:rPr lang="th-TH" sz="3800" dirty="0" smtClean="0"/>
              <a:t>นานาชาติในประเทศไทย โดยมีเป้าหมายให้ประเทศไทยเป็นสถานที่สำคัญในการจัดกิจกรรมดังกล่าวองค์กรภาคธุรกิจเอกชนสมาคมไทยธุรกิจการท่องเที่ยว (</a:t>
            </a:r>
            <a:r>
              <a:rPr lang="en-US" sz="3800" dirty="0" smtClean="0"/>
              <a:t>Association of Thai Travel Agents :ATTA)   </a:t>
            </a:r>
            <a:r>
              <a:rPr lang="th-TH" sz="3800" dirty="0" smtClean="0"/>
              <a:t>สมาคมไทยบริการท่องเที่ยว (</a:t>
            </a:r>
            <a:r>
              <a:rPr lang="en-US" sz="3800" dirty="0" smtClean="0"/>
              <a:t>Thai Travel Agents Association: TTAA)  </a:t>
            </a:r>
            <a:r>
              <a:rPr lang="th-TH" sz="3800" dirty="0" smtClean="0"/>
              <a:t>สมาคมผู้ประกอบการนำเที่ยวแห่งประเทศไทย (</a:t>
            </a:r>
            <a:r>
              <a:rPr lang="th-TH" sz="3800" dirty="0" err="1" smtClean="0"/>
              <a:t>สนท.</a:t>
            </a:r>
            <a:r>
              <a:rPr lang="th-TH" sz="3800" dirty="0" smtClean="0"/>
              <a:t> </a:t>
            </a:r>
            <a:r>
              <a:rPr lang="en-US" sz="3800" dirty="0" smtClean="0"/>
              <a:t>The Association of Thai Tour Operators: ATTO)   </a:t>
            </a:r>
            <a:r>
              <a:rPr lang="th-TH" sz="3800" dirty="0" smtClean="0"/>
              <a:t>สมาคมมัคคุเทศก์อาชีพแห่งประเทศไทย (สมอ. </a:t>
            </a:r>
            <a:r>
              <a:rPr lang="en-US" sz="3800" dirty="0" smtClean="0"/>
              <a:t>Professional Guide Association Thailand: PGA</a:t>
            </a:r>
            <a:r>
              <a:rPr lang="th-TH" sz="3800" dirty="0" smtClean="0"/>
              <a:t>สภา อุตสาหกรรมท่องเที่ยวแห่งประเทศไทย เป็นองค์กรภาคเอกชน จัดตั้งโดยพระราชบัญญัติ มีฐานะเป็นนิติบุคคล มีอำนาจหน้าที่ดำเนินการตามวัตถุประสงค์ </a:t>
            </a:r>
            <a:r>
              <a:rPr lang="en-US" sz="3800" dirty="0" smtClean="0"/>
              <a:t/>
            </a:r>
            <a:br>
              <a:rPr lang="en-US" sz="38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514350" lvl="0" indent="-514350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 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856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ผลการเรียนรู้ที่คาดหวัง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1.</a:t>
            </a:r>
            <a:r>
              <a:rPr lang="th-TH" dirty="0" smtClean="0"/>
              <a:t>ผู้เรียนรู้จักหน่วยงานที่เกี่ยวข้องกับการท่องเที่ยว</a:t>
            </a:r>
            <a:endParaRPr lang="en-US" dirty="0" smtClean="0"/>
          </a:p>
          <a:p>
            <a:pPr lvl="0"/>
            <a:r>
              <a:rPr lang="en-US" dirty="0" smtClean="0"/>
              <a:t>2.</a:t>
            </a:r>
            <a:r>
              <a:rPr lang="th-TH" dirty="0" smtClean="0"/>
              <a:t>ผู้เรียนสามารถแยกแยะหน่วยงานแต่ละระดับได้ว่าอยู่ในระดับประเทศ  เอกชน  หรือระหว่างประเทศ</a:t>
            </a:r>
            <a:endParaRPr lang="en-US" dirty="0" smtClean="0"/>
          </a:p>
          <a:p>
            <a:r>
              <a:rPr lang="en-US" dirty="0" smtClean="0"/>
              <a:t> 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856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6375"/>
            <a:ext cx="8820472" cy="857250"/>
          </a:xfrm>
        </p:spPr>
        <p:txBody>
          <a:bodyPr>
            <a:noAutofit/>
          </a:bodyPr>
          <a:lstStyle/>
          <a:p>
            <a:r>
              <a:rPr lang="th-TH" sz="2800" dirty="0" smtClean="0">
                <a:solidFill>
                  <a:schemeClr val="tx1"/>
                </a:solidFill>
              </a:rPr>
              <a:t/>
            </a:r>
            <a:br>
              <a:rPr lang="th-TH" sz="2800" dirty="0" smtClean="0">
                <a:solidFill>
                  <a:schemeClr val="tx1"/>
                </a:solidFill>
              </a:rPr>
            </a:br>
            <a:r>
              <a:rPr lang="th-TH" sz="2800" dirty="0" smtClean="0">
                <a:solidFill>
                  <a:schemeClr val="tx1"/>
                </a:solidFill>
              </a:rPr>
              <a:t>วัตถุประสงค์ ที่กำหนดในพระราชบัญญัติสภาอุตสาหกรรมท่องเที่ยว แห่งประเทศไทย พ.ศ.</a:t>
            </a:r>
            <a:r>
              <a:rPr lang="en-US" sz="2800" dirty="0" smtClean="0">
                <a:solidFill>
                  <a:schemeClr val="tx1"/>
                </a:solidFill>
              </a:rPr>
              <a:t>2544 </a:t>
            </a:r>
            <a:r>
              <a:rPr lang="th-TH" sz="2800" b="1" dirty="0" smtClean="0">
                <a:solidFill>
                  <a:schemeClr val="tx1"/>
                </a:solidFill>
              </a:rPr>
              <a:t/>
            </a:r>
            <a:br>
              <a:rPr lang="th-TH" sz="2800" b="1" dirty="0" smtClean="0">
                <a:solidFill>
                  <a:schemeClr val="tx1"/>
                </a:solidFill>
              </a:rPr>
            </a:b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1680" y="1131590"/>
            <a:ext cx="7139136" cy="4176464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en-US" dirty="0" smtClean="0"/>
              <a:t>	</a:t>
            </a:r>
            <a:r>
              <a:rPr lang="en-US" sz="9600" dirty="0" smtClean="0">
                <a:solidFill>
                  <a:schemeClr val="tx1"/>
                </a:solidFill>
              </a:rPr>
              <a:t>- </a:t>
            </a:r>
            <a:r>
              <a:rPr lang="th-TH" sz="9600" dirty="0" smtClean="0">
                <a:solidFill>
                  <a:schemeClr val="tx1"/>
                </a:solidFill>
              </a:rPr>
              <a:t>เป็นตัวแทนของผู้ประกอบอุตสาหกรรมท่องเที่ยวในด้านการประสานงานอย่างมีระบบ ระหว่างรัฐกับเอกชนด้วยกัน-ส่งเสริมให้มีการพัฒนาการประกอบอุตสาหกรรมท่องเที่ยว</a:t>
            </a:r>
            <a:r>
              <a:rPr lang="en-US" sz="9600" dirty="0" smtClean="0">
                <a:solidFill>
                  <a:schemeClr val="tx1"/>
                </a:solidFill>
              </a:rPr>
              <a:t/>
            </a:r>
            <a:br>
              <a:rPr lang="en-US" sz="9600" dirty="0" smtClean="0">
                <a:solidFill>
                  <a:schemeClr val="tx1"/>
                </a:solidFill>
              </a:rPr>
            </a:br>
            <a:r>
              <a:rPr lang="en-US" sz="9600" dirty="0" smtClean="0">
                <a:solidFill>
                  <a:schemeClr val="tx1"/>
                </a:solidFill>
              </a:rPr>
              <a:t> 	- </a:t>
            </a:r>
            <a:r>
              <a:rPr lang="th-TH" sz="9600" dirty="0" smtClean="0">
                <a:solidFill>
                  <a:schemeClr val="tx1"/>
                </a:solidFill>
              </a:rPr>
              <a:t>ส่งเสริมให้มีการอนุรักษ์ศิลปะ วัฒนธรรม ประเพณี สถานที่ท่องเที่ยว โบราณสถาน และสิ่งแวดล้อม รวมทั้งเอกลักษณ์ของความเป็นไทย</a:t>
            </a:r>
            <a:r>
              <a:rPr lang="en-US" sz="9600" dirty="0" smtClean="0">
                <a:solidFill>
                  <a:schemeClr val="tx1"/>
                </a:solidFill>
              </a:rPr>
              <a:t/>
            </a:r>
            <a:br>
              <a:rPr lang="en-US" sz="9600" dirty="0" smtClean="0">
                <a:solidFill>
                  <a:schemeClr val="tx1"/>
                </a:solidFill>
              </a:rPr>
            </a:br>
            <a:r>
              <a:rPr lang="en-US" sz="9600" dirty="0" smtClean="0">
                <a:solidFill>
                  <a:schemeClr val="tx1"/>
                </a:solidFill>
              </a:rPr>
              <a:t>	-</a:t>
            </a:r>
            <a:r>
              <a:rPr lang="th-TH" sz="9600" dirty="0" smtClean="0">
                <a:solidFill>
                  <a:schemeClr val="tx1"/>
                </a:solidFill>
              </a:rPr>
              <a:t> ส่งเสริมให้มีจรรยามารยาทในการท่องเที่ยว</a:t>
            </a:r>
            <a:r>
              <a:rPr lang="en-US" sz="9600" dirty="0" smtClean="0">
                <a:solidFill>
                  <a:schemeClr val="tx1"/>
                </a:solidFill>
              </a:rPr>
              <a:t/>
            </a:r>
            <a:br>
              <a:rPr lang="en-US" sz="9600" dirty="0" smtClean="0">
                <a:solidFill>
                  <a:schemeClr val="tx1"/>
                </a:solidFill>
              </a:rPr>
            </a:br>
            <a:r>
              <a:rPr lang="en-US" sz="9600" dirty="0" smtClean="0">
                <a:solidFill>
                  <a:schemeClr val="tx1"/>
                </a:solidFill>
              </a:rPr>
              <a:t>	-</a:t>
            </a:r>
            <a:r>
              <a:rPr lang="th-TH" sz="9600" dirty="0" smtClean="0">
                <a:solidFill>
                  <a:schemeClr val="tx1"/>
                </a:solidFill>
              </a:rPr>
              <a:t> ส่งเสริมให้มีระบบการรับรองคุณภาพ ระบบมาตรฐาน และระบบประกันคุณภาพของธุรกิจที่เกี่ยวกับสินค้าหรือบริการสำหรับนักท่องเที่ยว</a:t>
            </a:r>
            <a:r>
              <a:rPr lang="en-US" sz="9600" dirty="0" smtClean="0">
                <a:solidFill>
                  <a:schemeClr val="tx1"/>
                </a:solidFill>
              </a:rPr>
              <a:t/>
            </a:r>
            <a:br>
              <a:rPr lang="en-US" sz="9600" dirty="0" smtClean="0">
                <a:solidFill>
                  <a:schemeClr val="tx1"/>
                </a:solidFill>
              </a:rPr>
            </a:br>
            <a:r>
              <a:rPr lang="en-US" sz="9600" dirty="0" smtClean="0">
                <a:solidFill>
                  <a:schemeClr val="tx1"/>
                </a:solidFill>
              </a:rPr>
              <a:t> 	 -</a:t>
            </a:r>
            <a:r>
              <a:rPr lang="th-TH" sz="9600" dirty="0" smtClean="0">
                <a:solidFill>
                  <a:schemeClr val="tx1"/>
                </a:solidFill>
              </a:rPr>
              <a:t> ควบคุมดูแลให้สมาชิกผู้ประกอบอุตสาหกรรมท่องเที่ยวดำเนินการอย่างมีคุณภาพ มีคุณธรรม และมีจรรยาบรรณ</a:t>
            </a:r>
            <a:r>
              <a:rPr lang="en-US" sz="9600" dirty="0" smtClean="0">
                <a:solidFill>
                  <a:schemeClr val="tx1"/>
                </a:solidFill>
              </a:rPr>
              <a:t/>
            </a:r>
            <a:br>
              <a:rPr lang="en-US" sz="9600" dirty="0" smtClean="0">
                <a:solidFill>
                  <a:schemeClr val="tx1"/>
                </a:solidFill>
              </a:rPr>
            </a:br>
            <a:r>
              <a:rPr lang="en-US" sz="9600" dirty="0" smtClean="0">
                <a:solidFill>
                  <a:schemeClr val="tx1"/>
                </a:solidFill>
              </a:rPr>
              <a:t/>
            </a:r>
            <a:br>
              <a:rPr lang="en-US" sz="9600" dirty="0" smtClean="0">
                <a:solidFill>
                  <a:schemeClr val="tx1"/>
                </a:solidFill>
              </a:rPr>
            </a:br>
            <a:endParaRPr lang="en-US" sz="9600" dirty="0" smtClean="0">
              <a:solidFill>
                <a:schemeClr val="tx1"/>
              </a:solidFill>
            </a:endParaRPr>
          </a:p>
          <a:p>
            <a:pPr marL="514350" lvl="0" indent="-514350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 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856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1680" y="0"/>
            <a:ext cx="7139136" cy="5956126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chemeClr val="tx1"/>
              </a:solidFill>
            </a:endParaRPr>
          </a:p>
          <a:p>
            <a:pPr marL="514350" lvl="0" indent="-514350"/>
            <a:r>
              <a:rPr lang="en-US" dirty="0" smtClean="0">
                <a:solidFill>
                  <a:schemeClr val="tx1"/>
                </a:solidFill>
              </a:rPr>
              <a:t>	-</a:t>
            </a:r>
            <a:r>
              <a:rPr lang="th-TH" dirty="0" smtClean="0">
                <a:solidFill>
                  <a:schemeClr val="tx1"/>
                </a:solidFill>
              </a:rPr>
              <a:t> ส่งเสริมสนับสนุนการศึกษา ค้นคว้า วิจัย ทดลอง อบรม และเผยแพร่วิชาการและเทคโนโลยี เกี่ยวกับอุตสาหกรรมท่องเที่ยวให้แก่สมาชิก หรือจัดเป็นบริการบุคคลทั่วไป</a:t>
            </a:r>
          </a:p>
          <a:p>
            <a:pPr marL="514350" lvl="0" indent="-514350"/>
            <a:r>
              <a:rPr lang="en-US" dirty="0" smtClean="0">
                <a:solidFill>
                  <a:schemeClr val="tx1"/>
                </a:solidFill>
              </a:rPr>
              <a:t>	-</a:t>
            </a:r>
            <a:r>
              <a:rPr lang="th-TH" dirty="0" smtClean="0">
                <a:solidFill>
                  <a:schemeClr val="tx1"/>
                </a:solidFill>
              </a:rPr>
              <a:t> ประชาสัมพันธ์และเผยแพร่ข้อมูลข่าวสารที่เกี่ยวกับอุตสาหกรรมท่องเที่ยวต่อสมาชิก และบุคคลทั่วไปทั้งภายในประเทศและภายนอกประเทศ</a:t>
            </a:r>
            <a:endParaRPr lang="en-US" dirty="0" smtClean="0">
              <a:solidFill>
                <a:schemeClr val="tx1"/>
              </a:solidFill>
            </a:endParaRPr>
          </a:p>
          <a:p>
            <a:pPr marL="514350" lvl="0" indent="-514350"/>
            <a:r>
              <a:rPr lang="en-US" dirty="0" smtClean="0">
                <a:solidFill>
                  <a:schemeClr val="tx1"/>
                </a:solidFill>
              </a:rPr>
              <a:t>	-</a:t>
            </a:r>
            <a:r>
              <a:rPr lang="th-TH" dirty="0" smtClean="0">
                <a:solidFill>
                  <a:schemeClr val="tx1"/>
                </a:solidFill>
              </a:rPr>
              <a:t> เสนอความเห็นหรือให้คำปรึกษาต่อคณะรัฐมนตรีในเรื่องเกี่ยวกับอุตสาหกรรม ท่องเที่ยว</a:t>
            </a:r>
            <a:endParaRPr lang="en-US" dirty="0" smtClean="0">
              <a:solidFill>
                <a:schemeClr val="tx1"/>
              </a:solidFill>
            </a:endParaRPr>
          </a:p>
          <a:p>
            <a:pPr marL="514350" lvl="0" indent="-514350"/>
            <a:r>
              <a:rPr lang="en-US" dirty="0" smtClean="0">
                <a:solidFill>
                  <a:schemeClr val="tx1"/>
                </a:solidFill>
              </a:rPr>
              <a:t>	-</a:t>
            </a:r>
            <a:r>
              <a:rPr lang="th-TH" dirty="0" smtClean="0">
                <a:solidFill>
                  <a:schemeClr val="tx1"/>
                </a:solidFill>
              </a:rPr>
              <a:t> ให้ความร่วมมือแลกเปลี่ยนข้อมูลข่าวสารและบุคคลที่เกี่ยวข้องกับการส่งเสริม กิจการด้านการท่องเที่ยวทั้งภายในประเทศและภายนอกประเทศ</a:t>
            </a:r>
            <a:endParaRPr lang="en-US" dirty="0" smtClean="0">
              <a:solidFill>
                <a:schemeClr val="tx1"/>
              </a:solidFill>
            </a:endParaRPr>
          </a:p>
          <a:p>
            <a:pPr marL="514350" lvl="0" indent="-514350"/>
            <a:r>
              <a:rPr lang="en-US" dirty="0" smtClean="0">
                <a:solidFill>
                  <a:schemeClr val="tx1"/>
                </a:solidFill>
              </a:rPr>
              <a:t>	-</a:t>
            </a:r>
            <a:r>
              <a:rPr lang="th-TH" dirty="0" smtClean="0">
                <a:solidFill>
                  <a:schemeClr val="tx1"/>
                </a:solidFill>
              </a:rPr>
              <a:t> คุ้มครองและรักษาผลประโยชน์ของสมาชิกเกี่ยวกับอุตสาหกรรมท่องเที่ยวส่งเสริมให้มีการช่วยเหลือเกื้อกูลระหว่างสมาชิกด้วยกัน</a:t>
            </a:r>
            <a:endParaRPr lang="en-US" dirty="0" smtClean="0">
              <a:solidFill>
                <a:schemeClr val="tx1"/>
              </a:solidFill>
            </a:endParaRPr>
          </a:p>
          <a:p>
            <a:pPr marL="514350" lvl="0" indent="-514350"/>
            <a:r>
              <a:rPr lang="en-US" dirty="0" smtClean="0">
                <a:solidFill>
                  <a:schemeClr val="tx1"/>
                </a:solidFill>
              </a:rPr>
              <a:t>	-</a:t>
            </a:r>
            <a:r>
              <a:rPr lang="th-TH" dirty="0" smtClean="0">
                <a:solidFill>
                  <a:schemeClr val="tx1"/>
                </a:solidFill>
              </a:rPr>
              <a:t>ศึกษาและหาทางแก้ไขปัญหาเกี่ยวกับการประกอบอุตสาหกรรมท่องเที่ยว</a:t>
            </a:r>
            <a:endParaRPr lang="en-US" dirty="0" smtClean="0">
              <a:solidFill>
                <a:schemeClr val="tx1"/>
              </a:solidFill>
            </a:endParaRPr>
          </a:p>
          <a:p>
            <a:pPr marL="514350" lvl="0" indent="-514350"/>
            <a:r>
              <a:rPr lang="en-US" dirty="0" smtClean="0">
                <a:solidFill>
                  <a:schemeClr val="tx1"/>
                </a:solidFill>
              </a:rPr>
              <a:t>	-</a:t>
            </a:r>
            <a:r>
              <a:rPr lang="th-TH" dirty="0" smtClean="0">
                <a:solidFill>
                  <a:schemeClr val="tx1"/>
                </a:solidFill>
              </a:rPr>
              <a:t>ดำเนินกิจการอื่นใดที่เป็นประโยชน์ต่ออุตสาหกรรมท่องเที่ยว</a:t>
            </a:r>
            <a:endParaRPr lang="en-US" dirty="0" smtClean="0">
              <a:solidFill>
                <a:schemeClr val="tx1"/>
              </a:solidFill>
            </a:endParaRPr>
          </a:p>
          <a:p>
            <a:pPr marL="514350" lvl="0" indent="-514350"/>
            <a:r>
              <a:rPr lang="en-US" dirty="0" smtClean="0">
                <a:solidFill>
                  <a:schemeClr val="tx1"/>
                </a:solidFill>
              </a:rPr>
              <a:t>	-</a:t>
            </a:r>
            <a:r>
              <a:rPr lang="th-TH" dirty="0" smtClean="0">
                <a:solidFill>
                  <a:schemeClr val="tx1"/>
                </a:solidFill>
              </a:rPr>
              <a:t> ส่งเสริมให้องค์กรปกครองส่วนท้องถิ่นเข้ามีส่วนร่วมในอุตสาหกรรมการท่องเที่ยว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 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856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 หน่วยงานที่เกี่ยวข้องกับการท่องเที่ยว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th-TH" dirty="0" smtClean="0"/>
              <a:t>	เมื่อกล่าวถึงธุรกิจการท่องเที่ยว เราจะเห็นว่าธุรกิจการท่องเที่ยวจะประสบความสำเร็จหรือไม่นั้น ไม่ได้ขึ้นอยู่กับการบริการที่ดีของธุรกิจการท่องเที่ยวเท่านั้นแต่ความสำเร็จนั้นขั้นอยู่กับหน่วยงานที่เกี่ยวข้องกับการท่องเที่ยวด้วยเช่นกัน ซึ่งหน่วยงานที่เกี่ยวข้องนั้นเราสามารถแบ่งออกเป็น </a:t>
            </a:r>
            <a:r>
              <a:rPr lang="en-US" dirty="0" smtClean="0"/>
              <a:t>2</a:t>
            </a:r>
            <a:r>
              <a:rPr lang="th-TH" dirty="0" smtClean="0"/>
              <a:t> ระดับคือ หน่วยงานที่เกี่ยวข้องกับการท่องเที่ยวภายในประเทศ และหน่วยงานที่เกี่ยวข้องกับการท่องเที่ยวระหว่างประเทศ</a:t>
            </a:r>
            <a:endParaRPr lang="en-US" dirty="0" smtClean="0"/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1041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 </a:t>
            </a:r>
            <a:r>
              <a:rPr lang="th-TH" b="1" u="sng" dirty="0" smtClean="0"/>
              <a:t>หน่วยงานที่เกี่ยวข้องกับการท่องเที่ยวในระดับประเทศ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5566"/>
            <a:ext cx="8435280" cy="396044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th-TH" dirty="0" smtClean="0">
                <a:solidFill>
                  <a:schemeClr val="tx1"/>
                </a:solidFill>
              </a:rPr>
              <a:t>หน่วยงานที่เกี่ยวข้องกับการท่องเที่ยวในระดับประเทศภาครัฐบาล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	1. </a:t>
            </a:r>
            <a:r>
              <a:rPr lang="th-TH" dirty="0" smtClean="0">
                <a:solidFill>
                  <a:schemeClr val="tx1"/>
                </a:solidFill>
              </a:rPr>
              <a:t>สำนักนายกรัฐมนตรี ส่งเสริมและสนับสนุนให้เกิดการพัฒนาการท่องเที่ยวอย่างยั่งยืน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	2. </a:t>
            </a:r>
            <a:r>
              <a:rPr lang="th-TH" dirty="0" smtClean="0">
                <a:solidFill>
                  <a:schemeClr val="tx1"/>
                </a:solidFill>
              </a:rPr>
              <a:t>สำนักงานพัฒนาการท่องเที่ยว  สนับสนุนการประกอบธุรกิจนำเที่ยวและมัคคุเทศก์ให้อยู่ในระดับมาตรฐาน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	3. </a:t>
            </a:r>
            <a:r>
              <a:rPr lang="th-TH" dirty="0" smtClean="0">
                <a:solidFill>
                  <a:schemeClr val="tx1"/>
                </a:solidFill>
              </a:rPr>
              <a:t>การท่องเที่ยวแห่งประเทศไทย  เป็นองค์กรที่สนับสนุนให้มีการท่องเที่ยวในประเทศไทย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	4. </a:t>
            </a:r>
            <a:r>
              <a:rPr lang="th-TH" dirty="0" smtClean="0">
                <a:solidFill>
                  <a:schemeClr val="tx1"/>
                </a:solidFill>
              </a:rPr>
              <a:t>สำนักงานส่งเสริมการจัดการประชุมและนิทรรศการ เป็นองค์การมหาชนของรัฐ ทำหน้าที่ส่งเสริมและพัฒนาการจัดประชุมและนิทรรศการ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1041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7494"/>
            <a:ext cx="8435280" cy="4608512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5. </a:t>
            </a:r>
            <a:r>
              <a:rPr lang="th-TH" dirty="0" smtClean="0">
                <a:solidFill>
                  <a:schemeClr val="tx1"/>
                </a:solidFill>
              </a:rPr>
              <a:t>องค์กรต่างๆที่กำกับดูแลด้านแหล่งท่องเที่ยวในประเทศไทย</a:t>
            </a: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5.1 </a:t>
            </a:r>
            <a:r>
              <a:rPr lang="th-TH" dirty="0" smtClean="0">
                <a:solidFill>
                  <a:schemeClr val="tx1"/>
                </a:solidFill>
              </a:rPr>
              <a:t>กรมอุทยานแห่งชาติ สัตว์ป่า และพันธุ์พืช	</a:t>
            </a:r>
            <a:r>
              <a:rPr lang="en-US" dirty="0" smtClean="0">
                <a:solidFill>
                  <a:schemeClr val="tx1"/>
                </a:solidFill>
              </a:rPr>
              <a:t>5.8 </a:t>
            </a:r>
            <a:r>
              <a:rPr lang="th-TH" dirty="0" smtClean="0">
                <a:solidFill>
                  <a:schemeClr val="tx1"/>
                </a:solidFill>
              </a:rPr>
              <a:t>สำนักงานนโยบายและแผน						ทรัพยากรธรรมชาติและสิ่งแวดล้อม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5.2 </a:t>
            </a:r>
            <a:r>
              <a:rPr lang="th-TH" dirty="0" smtClean="0">
                <a:solidFill>
                  <a:schemeClr val="tx1"/>
                </a:solidFill>
              </a:rPr>
              <a:t>กรมทรัพยากรธรณี	</a:t>
            </a:r>
            <a:r>
              <a:rPr lang="en-US" dirty="0" smtClean="0">
                <a:solidFill>
                  <a:schemeClr val="tx1"/>
                </a:solidFill>
              </a:rPr>
              <a:t>		5.9 </a:t>
            </a:r>
            <a:r>
              <a:rPr lang="th-TH" dirty="0" smtClean="0">
                <a:solidFill>
                  <a:schemeClr val="tx1"/>
                </a:solidFill>
              </a:rPr>
              <a:t>กรมควบคุมมลพิษ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5.3 </a:t>
            </a:r>
            <a:r>
              <a:rPr lang="th-TH" dirty="0" smtClean="0">
                <a:solidFill>
                  <a:schemeClr val="tx1"/>
                </a:solidFill>
              </a:rPr>
              <a:t>องค์การอุตสาหกรรมป่าไม้		</a:t>
            </a:r>
            <a:r>
              <a:rPr lang="en-US" dirty="0" smtClean="0">
                <a:solidFill>
                  <a:schemeClr val="tx1"/>
                </a:solidFill>
              </a:rPr>
              <a:t>	5.10 </a:t>
            </a:r>
            <a:r>
              <a:rPr lang="th-TH" dirty="0" smtClean="0">
                <a:solidFill>
                  <a:schemeClr val="tx1"/>
                </a:solidFill>
              </a:rPr>
              <a:t>กรมส่งเสริมคุณภาพสิ่งแวดล้อม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5.4 </a:t>
            </a:r>
            <a:r>
              <a:rPr lang="th-TH" dirty="0" smtClean="0">
                <a:solidFill>
                  <a:schemeClr val="tx1"/>
                </a:solidFill>
              </a:rPr>
              <a:t>กรมศิลปากร			</a:t>
            </a:r>
            <a:r>
              <a:rPr lang="en-US" dirty="0" smtClean="0">
                <a:solidFill>
                  <a:schemeClr val="tx1"/>
                </a:solidFill>
              </a:rPr>
              <a:t>	5.11 </a:t>
            </a:r>
            <a:r>
              <a:rPr lang="th-TH" dirty="0" smtClean="0">
                <a:solidFill>
                  <a:schemeClr val="tx1"/>
                </a:solidFill>
              </a:rPr>
              <a:t>องค์การสวนสัตว์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5.5 </a:t>
            </a:r>
            <a:r>
              <a:rPr lang="th-TH" dirty="0" smtClean="0">
                <a:solidFill>
                  <a:schemeClr val="tx1"/>
                </a:solidFill>
              </a:rPr>
              <a:t>กรมการศาสนา			</a:t>
            </a:r>
            <a:r>
              <a:rPr lang="en-US" dirty="0" smtClean="0">
                <a:solidFill>
                  <a:schemeClr val="tx1"/>
                </a:solidFill>
              </a:rPr>
              <a:t>	5.12 </a:t>
            </a:r>
            <a:r>
              <a:rPr lang="th-TH" dirty="0" smtClean="0">
                <a:solidFill>
                  <a:schemeClr val="tx1"/>
                </a:solidFill>
              </a:rPr>
              <a:t>องค์การสวนพฤกษศาสตร์แห่ง						ประเทศไทย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5.6 </a:t>
            </a:r>
            <a:r>
              <a:rPr lang="th-TH" dirty="0" smtClean="0">
                <a:solidFill>
                  <a:schemeClr val="tx1"/>
                </a:solidFill>
              </a:rPr>
              <a:t>กรมชลประทาน			</a:t>
            </a:r>
            <a:r>
              <a:rPr lang="en-US" dirty="0" smtClean="0">
                <a:solidFill>
                  <a:schemeClr val="tx1"/>
                </a:solidFill>
              </a:rPr>
              <a:t>	5.13 </a:t>
            </a:r>
            <a:r>
              <a:rPr lang="th-TH" dirty="0" smtClean="0">
                <a:solidFill>
                  <a:schemeClr val="tx1"/>
                </a:solidFill>
              </a:rPr>
              <a:t>สำนักงานจังหวัด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5.7 </a:t>
            </a:r>
            <a:r>
              <a:rPr lang="th-TH" dirty="0" smtClean="0">
                <a:solidFill>
                  <a:schemeClr val="tx1"/>
                </a:solidFill>
              </a:rPr>
              <a:t>การไฟฟ้าฝ่ายผลิตแห่งประเทศไทย</a:t>
            </a:r>
            <a:r>
              <a:rPr lang="en-US" dirty="0" smtClean="0">
                <a:solidFill>
                  <a:schemeClr val="tx1"/>
                </a:solidFill>
              </a:rPr>
              <a:t>		5.14 </a:t>
            </a:r>
            <a:r>
              <a:rPr lang="th-TH" dirty="0" smtClean="0">
                <a:solidFill>
                  <a:schemeClr val="tx1"/>
                </a:solidFill>
              </a:rPr>
              <a:t>สภาตำบลและองค์การบริหาร						ส่วนตำบล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1041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7494"/>
            <a:ext cx="8435280" cy="4608512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US" sz="3400" dirty="0" smtClean="0">
                <a:solidFill>
                  <a:schemeClr val="tx1"/>
                </a:solidFill>
              </a:rPr>
              <a:t>6. </a:t>
            </a:r>
            <a:r>
              <a:rPr lang="th-TH" sz="3400" dirty="0" smtClean="0">
                <a:solidFill>
                  <a:schemeClr val="tx1"/>
                </a:solidFill>
              </a:rPr>
              <a:t>องค์กรที่กำกับควบคุมดูแลด้านสิ่งอำนวยความสะดวกทางการท่องเที่ยว</a:t>
            </a: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6.1 </a:t>
            </a:r>
            <a:r>
              <a:rPr lang="th-TH" dirty="0" smtClean="0">
                <a:solidFill>
                  <a:schemeClr val="tx1"/>
                </a:solidFill>
              </a:rPr>
              <a:t>กรมการขนส่งทางอากาศ			</a:t>
            </a:r>
            <a:r>
              <a:rPr lang="en-US" dirty="0" smtClean="0">
                <a:solidFill>
                  <a:schemeClr val="tx1"/>
                </a:solidFill>
              </a:rPr>
              <a:t>6.8 </a:t>
            </a:r>
            <a:r>
              <a:rPr lang="th-TH" dirty="0" smtClean="0">
                <a:solidFill>
                  <a:schemeClr val="tx1"/>
                </a:solidFill>
              </a:rPr>
              <a:t>กรมการขนส่งทางบก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6.2 </a:t>
            </a:r>
            <a:r>
              <a:rPr lang="th-TH" dirty="0" smtClean="0">
                <a:solidFill>
                  <a:schemeClr val="tx1"/>
                </a:solidFill>
              </a:rPr>
              <a:t>บริษัท วิทยุการบินแห่งประเทศไทย จำกัด	</a:t>
            </a:r>
            <a:r>
              <a:rPr lang="en-US" dirty="0" smtClean="0">
                <a:solidFill>
                  <a:schemeClr val="tx1"/>
                </a:solidFill>
              </a:rPr>
              <a:t>	6.9 </a:t>
            </a:r>
            <a:r>
              <a:rPr lang="th-TH" dirty="0" smtClean="0">
                <a:solidFill>
                  <a:schemeClr val="tx1"/>
                </a:solidFill>
              </a:rPr>
              <a:t>กรมการขนส่งทางน้ำและ</a:t>
            </a:r>
            <a:r>
              <a:rPr lang="th-TH" dirty="0" err="1" smtClean="0">
                <a:solidFill>
                  <a:schemeClr val="tx1"/>
                </a:solidFill>
              </a:rPr>
              <a:t>พานิชย</a:t>
            </a:r>
            <a:r>
              <a:rPr lang="th-TH" dirty="0" smtClean="0">
                <a:solidFill>
                  <a:schemeClr val="tx1"/>
                </a:solidFill>
              </a:rPr>
              <a:t>นาวี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6.3 </a:t>
            </a:r>
            <a:r>
              <a:rPr lang="th-TH" dirty="0" smtClean="0">
                <a:solidFill>
                  <a:schemeClr val="tx1"/>
                </a:solidFill>
              </a:rPr>
              <a:t>บริษัท ท่าอากาศยานไทย จำกัด (มหาชน)		</a:t>
            </a:r>
            <a:r>
              <a:rPr lang="en-US" dirty="0" smtClean="0">
                <a:solidFill>
                  <a:schemeClr val="tx1"/>
                </a:solidFill>
              </a:rPr>
              <a:t>6.10 </a:t>
            </a:r>
            <a:r>
              <a:rPr lang="th-TH" dirty="0" smtClean="0">
                <a:solidFill>
                  <a:schemeClr val="tx1"/>
                </a:solidFill>
              </a:rPr>
              <a:t>การรถไฟแห่งประเทศไทย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6.4 </a:t>
            </a:r>
            <a:r>
              <a:rPr lang="th-TH" dirty="0" smtClean="0">
                <a:solidFill>
                  <a:schemeClr val="tx1"/>
                </a:solidFill>
              </a:rPr>
              <a:t>บริษัท ท่าอากาศยานกรุงเทพแห่งใหม่ จำกัด (มหาชน)	</a:t>
            </a:r>
            <a:r>
              <a:rPr lang="en-US" dirty="0" smtClean="0">
                <a:solidFill>
                  <a:schemeClr val="tx1"/>
                </a:solidFill>
              </a:rPr>
              <a:t>6.11 </a:t>
            </a:r>
            <a:r>
              <a:rPr lang="th-TH" dirty="0" smtClean="0">
                <a:solidFill>
                  <a:schemeClr val="tx1"/>
                </a:solidFill>
              </a:rPr>
              <a:t>บริษัท ขนส่ง จำกัด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6.5 </a:t>
            </a:r>
            <a:r>
              <a:rPr lang="th-TH" dirty="0" smtClean="0">
                <a:solidFill>
                  <a:schemeClr val="tx1"/>
                </a:solidFill>
              </a:rPr>
              <a:t>บริษัท การบินไทย จำกัด (มหาชน)		</a:t>
            </a:r>
            <a:r>
              <a:rPr lang="en-US" dirty="0" smtClean="0">
                <a:solidFill>
                  <a:schemeClr val="tx1"/>
                </a:solidFill>
              </a:rPr>
              <a:t>6.12 </a:t>
            </a:r>
            <a:r>
              <a:rPr lang="th-TH" dirty="0" smtClean="0">
                <a:solidFill>
                  <a:schemeClr val="tx1"/>
                </a:solidFill>
              </a:rPr>
              <a:t>การไฟฟ้านครหลวงและการไฟฟ้าส่วนภูมิภาค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6.6 </a:t>
            </a:r>
            <a:r>
              <a:rPr lang="th-TH" dirty="0" smtClean="0">
                <a:solidFill>
                  <a:schemeClr val="tx1"/>
                </a:solidFill>
              </a:rPr>
              <a:t>บริษัท </a:t>
            </a:r>
            <a:r>
              <a:rPr lang="th-TH" dirty="0" err="1" smtClean="0">
                <a:solidFill>
                  <a:schemeClr val="tx1"/>
                </a:solidFill>
              </a:rPr>
              <a:t>กสท</a:t>
            </a:r>
            <a:r>
              <a:rPr lang="th-TH" dirty="0" smtClean="0">
                <a:solidFill>
                  <a:schemeClr val="tx1"/>
                </a:solidFill>
              </a:rPr>
              <a:t> โทรคมนาคม จำกัด (มหาชน)		</a:t>
            </a:r>
            <a:r>
              <a:rPr lang="en-US" dirty="0" smtClean="0">
                <a:solidFill>
                  <a:schemeClr val="tx1"/>
                </a:solidFill>
              </a:rPr>
              <a:t>6.13 </a:t>
            </a:r>
            <a:r>
              <a:rPr lang="th-TH" dirty="0" smtClean="0">
                <a:solidFill>
                  <a:schemeClr val="tx1"/>
                </a:solidFill>
              </a:rPr>
              <a:t>การประปานครหลวงและการประปาส่วนภูมิภาค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6.7 </a:t>
            </a:r>
            <a:r>
              <a:rPr lang="th-TH" dirty="0" smtClean="0">
                <a:solidFill>
                  <a:schemeClr val="tx1"/>
                </a:solidFill>
              </a:rPr>
              <a:t>กรมทางหลวง		</a:t>
            </a:r>
            <a:r>
              <a:rPr lang="en-US" dirty="0" smtClean="0">
                <a:solidFill>
                  <a:schemeClr val="tx1"/>
                </a:solidFill>
              </a:rPr>
              <a:t>		6.14 </a:t>
            </a:r>
            <a:r>
              <a:rPr lang="th-TH" dirty="0" smtClean="0">
                <a:solidFill>
                  <a:schemeClr val="tx1"/>
                </a:solidFill>
              </a:rPr>
              <a:t>สำนักงานตรวจคนเข้าเมือง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1041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7494"/>
            <a:ext cx="8435280" cy="460851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7. </a:t>
            </a:r>
            <a:r>
              <a:rPr lang="th-TH" sz="2800" dirty="0" smtClean="0">
                <a:solidFill>
                  <a:schemeClr val="tx1"/>
                </a:solidFill>
              </a:rPr>
              <a:t>องค์กรที่กำกับดูแลด้านสินค้าเพื่อการท่องเที่ยว</a:t>
            </a:r>
          </a:p>
          <a:p>
            <a:pPr algn="l"/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	7.1 </a:t>
            </a:r>
            <a:r>
              <a:rPr lang="th-TH" sz="2800" dirty="0" smtClean="0">
                <a:solidFill>
                  <a:schemeClr val="tx1"/>
                </a:solidFill>
              </a:rPr>
              <a:t>กรมส่งเสริมอุตสาหกรรม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	7.2 </a:t>
            </a:r>
            <a:r>
              <a:rPr lang="th-TH" sz="2800" dirty="0" smtClean="0">
                <a:solidFill>
                  <a:schemeClr val="tx1"/>
                </a:solidFill>
              </a:rPr>
              <a:t>สำนักงานมาตรฐานผลิตภัณฑ์อุตสาหกรรม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	</a:t>
            </a:r>
            <a:r>
              <a:rPr lang="en-US" sz="2400" dirty="0" smtClean="0">
                <a:solidFill>
                  <a:schemeClr val="tx1"/>
                </a:solidFill>
              </a:rPr>
              <a:t>7.3 </a:t>
            </a:r>
            <a:r>
              <a:rPr lang="th-TH" sz="2400" dirty="0" smtClean="0">
                <a:solidFill>
                  <a:schemeClr val="tx1"/>
                </a:solidFill>
              </a:rPr>
              <a:t>สถาบันพัฒนาวิสาหกิจขนาดกลางและขนาดย่อม</a:t>
            </a:r>
            <a:endParaRPr lang="en-US" sz="24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	7.4 </a:t>
            </a:r>
            <a:r>
              <a:rPr lang="th-TH" sz="2800" dirty="0" smtClean="0">
                <a:solidFill>
                  <a:schemeClr val="tx1"/>
                </a:solidFill>
              </a:rPr>
              <a:t>กรมพัฒนาธุรกิจการค้า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	7.5 </a:t>
            </a:r>
            <a:r>
              <a:rPr lang="th-TH" sz="2800" dirty="0" smtClean="0">
                <a:solidFill>
                  <a:schemeClr val="tx1"/>
                </a:solidFill>
              </a:rPr>
              <a:t>กรมศุลกากร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1041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7494"/>
            <a:ext cx="8435280" cy="460851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8. </a:t>
            </a:r>
            <a:r>
              <a:rPr lang="th-TH" sz="2800" dirty="0" smtClean="0">
                <a:solidFill>
                  <a:schemeClr val="tx1"/>
                </a:solidFill>
              </a:rPr>
              <a:t>องค์กรที่กำกับดูแลด้านบริการทางการท่องเที่ยว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8.1 </a:t>
            </a:r>
            <a:r>
              <a:rPr lang="th-TH" sz="2800" dirty="0" smtClean="0">
                <a:solidFill>
                  <a:schemeClr val="tx1"/>
                </a:solidFill>
              </a:rPr>
              <a:t>กองกำกับการตำรวจแห่งชาติ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8.2 </a:t>
            </a:r>
            <a:r>
              <a:rPr lang="th-TH" sz="2800" dirty="0" smtClean="0">
                <a:solidFill>
                  <a:schemeClr val="tx1"/>
                </a:solidFill>
              </a:rPr>
              <a:t>สำนักงานทะเบียนธุรกิจนำเที่ยวและมัคคุเทศก์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8.3 </a:t>
            </a:r>
            <a:r>
              <a:rPr lang="th-TH" sz="2800" dirty="0" smtClean="0">
                <a:solidFill>
                  <a:schemeClr val="tx1"/>
                </a:solidFill>
              </a:rPr>
              <a:t>กองการท่องเที่ยวกรุงเทพมหานคร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8.4 </a:t>
            </a:r>
            <a:r>
              <a:rPr lang="th-TH" sz="2800" dirty="0" smtClean="0">
                <a:solidFill>
                  <a:schemeClr val="tx1"/>
                </a:solidFill>
              </a:rPr>
              <a:t>ศูนย์บริการนักท่องเที่ยว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8.5 </a:t>
            </a:r>
            <a:r>
              <a:rPr lang="th-TH" sz="2800" dirty="0" smtClean="0">
                <a:solidFill>
                  <a:schemeClr val="tx1"/>
                </a:solidFill>
              </a:rPr>
              <a:t>ธนาคารและสถาบันการเงิน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8.6 </a:t>
            </a:r>
            <a:r>
              <a:rPr lang="th-TH" sz="2800" dirty="0" smtClean="0">
                <a:solidFill>
                  <a:schemeClr val="tx1"/>
                </a:solidFill>
              </a:rPr>
              <a:t>กระทรวงสาธารณะสุข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8.7 </a:t>
            </a:r>
            <a:r>
              <a:rPr lang="th-TH" sz="2800" dirty="0" smtClean="0">
                <a:solidFill>
                  <a:schemeClr val="tx1"/>
                </a:solidFill>
              </a:rPr>
              <a:t>กรมสรรพากร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1041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98">
  <a:themeElements>
    <a:clrScheme name="Spring Field PowerPoint Template">
      <a:dk1>
        <a:srgbClr val="2F7F95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198</Template>
  <TotalTime>79</TotalTime>
  <Words>1090</Words>
  <Application>Microsoft Office PowerPoint</Application>
  <PresentationFormat>On-screen Show (16:9)</PresentationFormat>
  <Paragraphs>142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198</vt:lpstr>
      <vt:lpstr>Custom Design</vt:lpstr>
      <vt:lpstr>หน่วยการเรียนรู้ที่   8</vt:lpstr>
      <vt:lpstr>สาระการเรียนรู้</vt:lpstr>
      <vt:lpstr>ผลการเรียนรู้ที่คาดหวัง</vt:lpstr>
      <vt:lpstr> หน่วยงานที่เกี่ยวข้องกับการท่องเที่ยว </vt:lpstr>
      <vt:lpstr>  หน่วยงานที่เกี่ยวข้องกับการท่องเที่ยวในระดับประเทศ </vt:lpstr>
      <vt:lpstr>Slide 6</vt:lpstr>
      <vt:lpstr>Slide 7</vt:lpstr>
      <vt:lpstr>Slide 8</vt:lpstr>
      <vt:lpstr>Slide 9</vt:lpstr>
      <vt:lpstr>Slide 10</vt:lpstr>
      <vt:lpstr>Slide 11</vt:lpstr>
      <vt:lpstr>หน่วยงานที่เกี่ยวข้องกับการท่องเที่ยวระดับระหว่างประเทศ</vt:lpstr>
      <vt:lpstr>หน่วยงานที่เกี่ยวข้องกับการท่องเที่ยวระดับระหว่างประเทศ</vt:lpstr>
      <vt:lpstr>หน่วยงานที่เกี่ยวข้องกับการท่องเที่ยวระดับระหว่างประเทศ</vt:lpstr>
      <vt:lpstr>หน้าที่ขององค์กรการท่องเที่ยว</vt:lpstr>
      <vt:lpstr>หน้าที่ขององค์กรการท่องเที่ยว</vt:lpstr>
      <vt:lpstr>หน้าที่ขององค์กรการท่องเที่ยว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สมาคมท่องเที่ยวอาเซียนเป็นการรวมตัวของสมาคมธุรกิจท่องเที่ยว สมาคมโรงแรม และสายการบินแห่งชาติอาเซียน ตั้งแต่ปี ค.ศ. 1971 โดยมีวัตถุประสงค์ ดังนี้ </vt:lpstr>
      <vt:lpstr>Slide 27</vt:lpstr>
      <vt:lpstr>กระทรวงการท่องเที่ยวและการกีฬา(Ministry of Tourism and Sport) </vt:lpstr>
      <vt:lpstr>Slide 29</vt:lpstr>
      <vt:lpstr> วัตถุประสงค์ ที่กำหนดในพระราชบัญญัติสภาอุตสาหกรรมท่องเที่ยว แห่งประเทศไทย พ.ศ.2544  </vt:lpstr>
      <vt:lpstr>Slide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หน่วยการเรียนรู้ที่   8</dc:title>
  <dc:creator>x</dc:creator>
  <cp:lastModifiedBy>Dell</cp:lastModifiedBy>
  <cp:revision>11</cp:revision>
  <dcterms:created xsi:type="dcterms:W3CDTF">2013-08-11T08:21:39Z</dcterms:created>
  <dcterms:modified xsi:type="dcterms:W3CDTF">2013-08-26T16:51:48Z</dcterms:modified>
</cp:coreProperties>
</file>