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9" r:id="rId3"/>
    <p:sldId id="257" r:id="rId4"/>
    <p:sldId id="261" r:id="rId5"/>
    <p:sldId id="264" r:id="rId6"/>
    <p:sldId id="260" r:id="rId7"/>
    <p:sldId id="273" r:id="rId8"/>
    <p:sldId id="272" r:id="rId9"/>
    <p:sldId id="275" r:id="rId10"/>
    <p:sldId id="274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580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6176" autoAdjust="0"/>
    <p:restoredTop sz="94624" autoAdjust="0"/>
  </p:normalViewPr>
  <p:slideViewPr>
    <p:cSldViewPr>
      <p:cViewPr varScale="1">
        <p:scale>
          <a:sx n="73" d="100"/>
          <a:sy n="73" d="100"/>
        </p:scale>
        <p:origin x="-10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163B29-05B2-40F6-AD2C-B0D0DD6123FD}" type="datetimeFigureOut">
              <a:rPr lang="th-TH" smtClean="0"/>
              <a:pPr/>
              <a:t>26/08/56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A235B-5B66-4862-B8F3-4411D44DA938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A235B-5B66-4862-B8F3-4411D44DA938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A235B-5B66-4862-B8F3-4411D44DA938}" type="slidenum">
              <a:rPr lang="th-TH" smtClean="0"/>
              <a:pPr/>
              <a:t>7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7F1E7-4C90-48DC-9C00-5C60C5D27609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5E19D-BB88-4326-9B86-9B9F54137A7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DD28F-97B3-444B-BAE3-4D40DA915178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A71C8-7A3F-4B7C-B1A5-DEE42CC00B01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542F5-3A57-4931-B34B-DEC60155DD6B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768CE-4372-40B8-B34E-2873B1D3F67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C82FA-4CCE-4558-AB1D-3413E01D2953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51906-F8EF-4A1B-83D9-B739D370E0D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350A-9201-471C-9476-8FE9FBF0DC54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F0563-93BC-4EE2-BC2C-94F0A2BE68B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B8A96-4D61-495B-A97A-4DCBD49C35F5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0D7D0-B30E-46E1-B136-D5C02D9CC48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6042D-0D88-4553-A1EF-09594F67B23E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46FDB-D207-4336-94C1-5AD5464D8B9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405FA-5BE6-48E8-89C7-657FD9B4C171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8047E-1017-4A69-BA70-2C65AD579B8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E1C89-DA46-4F1F-9683-308F1D77C33B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0DD7-897B-4EA0-8533-3E5A23110E8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25E7A-217D-4AA9-9E99-BC6B24F37DE7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CF715-3B72-4B2A-9C7C-A9F9A918291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65578-B005-4786-B02F-DE6DD0728818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B41FB-DC96-4D5F-9445-595886F8DCF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7D24BA-B506-4B80-87C3-4324A6FB02A5}" type="datetimeFigureOut">
              <a:rPr lang="fr-FR"/>
              <a:pPr>
                <a:defRPr/>
              </a:pPr>
              <a:t>26/08/2013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3AAA4B-EAE4-4522-8E90-D4001E7FF6A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uidescenter.com/message_board.php?msg_type=3&amp;msg_id=143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619597"/>
          </a:xfrm>
        </p:spPr>
        <p:txBody>
          <a:bodyPr/>
          <a:lstStyle/>
          <a:p>
            <a:r>
              <a:rPr lang="th-TH" b="1" dirty="0" smtClean="0"/>
              <a:t>หน่วยการเรียนรู้ที่  9</a:t>
            </a:r>
            <a:endParaRPr lang="en-US" dirty="0"/>
          </a:p>
        </p:txBody>
      </p:sp>
      <p:sp>
        <p:nvSpPr>
          <p:cNvPr id="2051" name="Sous-titre 2"/>
          <p:cNvSpPr>
            <a:spLocks noGrp="1"/>
          </p:cNvSpPr>
          <p:nvPr>
            <p:ph type="subTitle" idx="1"/>
          </p:nvPr>
        </p:nvSpPr>
        <p:spPr>
          <a:xfrm>
            <a:off x="1259632" y="2204864"/>
            <a:ext cx="6400800" cy="1752600"/>
          </a:xfrm>
        </p:spPr>
        <p:txBody>
          <a:bodyPr/>
          <a:lstStyle/>
          <a:p>
            <a:r>
              <a:rPr lang="th-TH" sz="4800" b="1" dirty="0" smtClean="0">
                <a:solidFill>
                  <a:schemeClr val="tx1"/>
                </a:solidFill>
              </a:rPr>
              <a:t>กฎหมายธุรกิจท่องเที่ยว</a:t>
            </a:r>
            <a:endParaRPr lang="en-US" sz="4800" dirty="0" smtClean="0">
              <a:solidFill>
                <a:schemeClr val="tx1"/>
              </a:solidFill>
            </a:endParaRPr>
          </a:p>
          <a:p>
            <a:endParaRPr lang="fr-CA" sz="4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088607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3 )</a:t>
            </a:r>
            <a:r>
              <a:rPr lang="th-TH" sz="2800" dirty="0" smtClean="0"/>
              <a:t>คุณสมบัติของผู้ขอใบอนุญาตประกอบธุรกิจนำเที่ยว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</a:t>
            </a:r>
            <a:r>
              <a:rPr lang="en-US" sz="2800" dirty="0" smtClean="0"/>
              <a:t>3.1  </a:t>
            </a:r>
            <a:r>
              <a:rPr lang="th-TH" sz="2800" dirty="0" smtClean="0"/>
              <a:t>บุคคลธรรมดา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ก) สัญชาติไทย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ข) มีอายุไม่ต่ำกว่ายี่สิบปีบริบูรณ์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ค) มีภูมิลำเนาหรือถิ่นที่อยู่ในราชอาณาจักรไทย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ง) ไม่เป็นบุคคลล้มละลาย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จ) ไม่เป็นคนไร้ความสามารถหรือคนเสมือนไร้ความสามารถ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ฉ) ไม่เคยได้รับโทษจำคุกโดยคำพิพากษาถึงที่สุดให้จำคุก เว้นแต่เป็นโทษสำหรับความผิดที่ได้กระทำโดยประมาทหรือความผิดลหุโทษ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ช) ไม่เป็นผู้อยู่ระหว่างถูกสั่งพักใช้ใบอนุญาต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ซ) ไม่เคยถูกเพิกถอนใบอนุญาต แต่ถ้าเคยถูกเพิกถอนใบอนุญาตต้องถูกเพิกถอนมาแล้วไม่น้อยกว่า </a:t>
            </a:r>
            <a:r>
              <a:rPr lang="en-US" sz="2800" dirty="0" smtClean="0"/>
              <a:t>3 </a:t>
            </a:r>
            <a:r>
              <a:rPr lang="th-TH" sz="2800" dirty="0" smtClean="0"/>
              <a:t>ปี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endParaRPr lang="fr-CA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088607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3.2  </a:t>
            </a:r>
            <a:r>
              <a:rPr lang="th-TH" sz="2800" dirty="0" smtClean="0"/>
              <a:t>ห้างหุ้นส่วนจำกัดสามัญจดทะเบียน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ก) ต้องจดทะเบียนตามกฎหมายไทย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ข) มีสำนักงานอยู่ในราชอาณาจักรไทย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ค) ทุนของห้างหุ้นส่วนไม่น้อยกว่าร้อยละ </a:t>
            </a:r>
            <a:r>
              <a:rPr lang="en-US" sz="2800" dirty="0" smtClean="0"/>
              <a:t>51 </a:t>
            </a:r>
            <a:r>
              <a:rPr lang="th-TH" sz="2800" dirty="0" smtClean="0"/>
              <a:t>ต้องเป็นของหุ้นส่วนซึ่งเป็นบุคคลธรรมดาและมีสัญชาติไทย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ง) หุ้นส่วนผู้จัดการหรือผู้จัดการต้องมีสัญชาติไทย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จ) หุ้นส่วนผู้จัดการต้องมีคุณสมบัติและไม่มีลักษณะต้องห้ามเช่นเดียว กับคุณสมบัติของบุคคลธรรมดาในข้อ</a:t>
            </a:r>
            <a:r>
              <a:rPr lang="en-US" sz="2800" dirty="0" smtClean="0"/>
              <a:t>3.1 (</a:t>
            </a:r>
            <a:r>
              <a:rPr lang="th-TH" sz="2800" dirty="0" smtClean="0"/>
              <a:t>ข) (ค) (ง)</a:t>
            </a:r>
            <a:r>
              <a:rPr lang="en-US" sz="2800" dirty="0" smtClean="0"/>
              <a:t> (</a:t>
            </a:r>
            <a:r>
              <a:rPr lang="th-TH" sz="2800" dirty="0" smtClean="0"/>
              <a:t>จ) (ฉ) (ช) และ (ซ)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ฉ) ไม่เป็นผู้อยู่ระหว่างถูกสั่งพักใช้ใบอนุญาต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ช) ไม่เคยถูกเพิกถอนใบอนุญาต แต่ถ้าเคยถูกเพิกถอนใบอนุญาตต้องถูกเพิกถอนมาแล้วไม่น้อยกว่า </a:t>
            </a:r>
            <a:r>
              <a:rPr lang="en-US" sz="2800" dirty="0" smtClean="0"/>
              <a:t>3 </a:t>
            </a:r>
            <a:r>
              <a:rPr lang="th-TH" sz="2800" dirty="0" smtClean="0"/>
              <a:t>ปี 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fr-CA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088607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3.3 </a:t>
            </a:r>
            <a:r>
              <a:rPr lang="th-TH" sz="2800" dirty="0" smtClean="0"/>
              <a:t>ห้างหุ้นส่วนจำกัด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	 </a:t>
            </a:r>
            <a:r>
              <a:rPr lang="en-US" sz="2800" dirty="0" smtClean="0"/>
              <a:t>(</a:t>
            </a:r>
            <a:r>
              <a:rPr lang="th-TH" sz="2800" dirty="0" smtClean="0"/>
              <a:t>ก) ต้องจดทะเบียนตามกฎหมายไทย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	  </a:t>
            </a:r>
            <a:r>
              <a:rPr lang="en-US" sz="2800" dirty="0" smtClean="0"/>
              <a:t>(</a:t>
            </a:r>
            <a:r>
              <a:rPr lang="th-TH" sz="2800" dirty="0" smtClean="0"/>
              <a:t>ข) มีสำนักงานอยู่ในราชอาณาจักรไทย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	  </a:t>
            </a:r>
            <a:r>
              <a:rPr lang="en-US" sz="2800" dirty="0" smtClean="0"/>
              <a:t>(</a:t>
            </a:r>
            <a:r>
              <a:rPr lang="th-TH" sz="2800" dirty="0" smtClean="0"/>
              <a:t>ค) ผู้เป็นหุ้นส่วนจำพวกไม่จำกัดความรับผิดทั้งหมดต้องมีสัญชาติไทย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	  </a:t>
            </a:r>
            <a:r>
              <a:rPr lang="en-US" sz="2800" dirty="0" smtClean="0"/>
              <a:t>(</a:t>
            </a:r>
            <a:r>
              <a:rPr lang="th-TH" sz="2800" dirty="0" smtClean="0"/>
              <a:t>ง) ทุนของห้างหุ้นส่วนไม่น้อยกว่าร้อยละ </a:t>
            </a:r>
            <a:r>
              <a:rPr lang="en-US" sz="2800" dirty="0" smtClean="0"/>
              <a:t>51 </a:t>
            </a:r>
            <a:r>
              <a:rPr lang="th-TH" sz="2800" dirty="0" smtClean="0"/>
              <a:t>ต้องเป็นของหุ้นส่วนซึ่งเป็นบุคคลธรรมดาและมีสัญชาติไทย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	   </a:t>
            </a:r>
            <a:r>
              <a:rPr lang="en-US" sz="2800" dirty="0" smtClean="0"/>
              <a:t>(</a:t>
            </a:r>
            <a:r>
              <a:rPr lang="th-TH" sz="2800" dirty="0" smtClean="0"/>
              <a:t>จ) หุ้นส่วนผู้จัดการต้องมีคุณสมบัติและไม่มีลักษณะต้องห้ามเช่นเดียวกับคุณสมบัติของบุคคลธรรมดาในข้อ </a:t>
            </a:r>
            <a:r>
              <a:rPr lang="en-US" sz="2800" dirty="0" smtClean="0"/>
              <a:t>3.1 (</a:t>
            </a:r>
            <a:r>
              <a:rPr lang="th-TH" sz="2800" dirty="0" smtClean="0"/>
              <a:t>ข)(ค)(ง)(จ)</a:t>
            </a:r>
            <a:r>
              <a:rPr lang="en-US" sz="2800" dirty="0" smtClean="0"/>
              <a:t>(</a:t>
            </a:r>
            <a:r>
              <a:rPr lang="th-TH" sz="2800" dirty="0" smtClean="0"/>
              <a:t>ฉ)(ช) และ (ซ)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	  </a:t>
            </a:r>
            <a:r>
              <a:rPr lang="en-US" sz="2800" dirty="0" smtClean="0"/>
              <a:t>(</a:t>
            </a:r>
            <a:r>
              <a:rPr lang="th-TH" sz="2800" dirty="0" smtClean="0"/>
              <a:t>ฉ) ไม่เป็นผู้อยู่ระหว่างถูกสั่งพักใช้ใบอนุญาต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	 </a:t>
            </a:r>
            <a:r>
              <a:rPr lang="en-US" sz="2800" dirty="0" smtClean="0"/>
              <a:t>(</a:t>
            </a:r>
            <a:r>
              <a:rPr lang="th-TH" sz="2800" dirty="0" smtClean="0"/>
              <a:t>ช) ไม่เคยถูกเพิกถอนใบอนุญาต แต่ถ้าเคยถูกเพิกถอนใบอนุญาตต้องถูกเพิกถอนมาแล้วไม่น้อยกว่า </a:t>
            </a:r>
            <a:r>
              <a:rPr lang="en-US" sz="2800" dirty="0" smtClean="0"/>
              <a:t>3 </a:t>
            </a:r>
            <a:r>
              <a:rPr lang="th-TH" sz="2800" dirty="0" smtClean="0"/>
              <a:t>ปี </a:t>
            </a: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/>
            </a:r>
            <a:br>
              <a:rPr lang="en-US" sz="2800" dirty="0" smtClean="0"/>
            </a:br>
            <a:endParaRPr lang="fr-CA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088607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3.4 </a:t>
            </a:r>
            <a:r>
              <a:rPr lang="th-TH" sz="2800" dirty="0" smtClean="0"/>
              <a:t>บริษัทจำกัด/บริษัทมหาชนจำกัด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</a:t>
            </a:r>
            <a:r>
              <a:rPr lang="en-US" sz="2800" dirty="0" smtClean="0"/>
              <a:t>	(</a:t>
            </a:r>
            <a:r>
              <a:rPr lang="th-TH" sz="2800" dirty="0" smtClean="0"/>
              <a:t>ก) ต้องจดทะเบียนตามกฎหมายไทย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</a:t>
            </a:r>
            <a:r>
              <a:rPr lang="en-US" sz="2800" dirty="0" smtClean="0"/>
              <a:t>(</a:t>
            </a:r>
            <a:r>
              <a:rPr lang="th-TH" sz="2800" dirty="0" smtClean="0"/>
              <a:t>ข) มีสำนักงานอยู่ในราชอาณาจักรไทย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	</a:t>
            </a:r>
            <a:r>
              <a:rPr lang="en-US" sz="2800" dirty="0" smtClean="0"/>
              <a:t>(</a:t>
            </a:r>
            <a:r>
              <a:rPr lang="th-TH" sz="2800" dirty="0" smtClean="0"/>
              <a:t>ค) กรรมการบริษัทจำนวนไม่น้อยกว่ากึ่งหนึ่งต้องสัญชาติไทย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	</a:t>
            </a:r>
            <a:r>
              <a:rPr lang="en-US" sz="2800" dirty="0" smtClean="0"/>
              <a:t>(</a:t>
            </a:r>
            <a:r>
              <a:rPr lang="th-TH" sz="2800" dirty="0" smtClean="0"/>
              <a:t>ง) ทุนของบริษัทไม่น้อยกว่าร้อยละ </a:t>
            </a:r>
            <a:r>
              <a:rPr lang="en-US" sz="2800" dirty="0" smtClean="0"/>
              <a:t>51 </a:t>
            </a:r>
            <a:r>
              <a:rPr lang="th-TH" sz="2800" dirty="0" smtClean="0"/>
              <a:t>ต้องเป็นของบุคคลธรรมดา ซึ่งมีสัญชาติไทย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	</a:t>
            </a:r>
            <a:r>
              <a:rPr lang="en-US" sz="2800" dirty="0" smtClean="0"/>
              <a:t>(</a:t>
            </a:r>
            <a:r>
              <a:rPr lang="th-TH" sz="2800" dirty="0" smtClean="0"/>
              <a:t>จ) ต้องไม่มีข้อบังคับอนุญาตให้ออกใบหุ้นชนิดออกให้แก่ผู้ถือ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</a:t>
            </a:r>
            <a:r>
              <a:rPr lang="en-US" sz="2800" dirty="0" smtClean="0"/>
              <a:t>(</a:t>
            </a:r>
            <a:r>
              <a:rPr lang="th-TH" sz="2800" dirty="0" smtClean="0"/>
              <a:t>ฉ) กรรมการผู้มีอำนาจของบริษัทต้องมีคุณสมบัติและไม่มีลักษณะต้องห้ามเช่นเดียวกับคุณสมบัติของบุคคลธรรมดาในข้อ </a:t>
            </a:r>
            <a:r>
              <a:rPr lang="en-US" sz="2800" dirty="0" smtClean="0"/>
              <a:t>3.1 (</a:t>
            </a:r>
            <a:r>
              <a:rPr lang="th-TH" sz="2800" dirty="0" smtClean="0"/>
              <a:t>ข) (ค) (ง) (ฉ) (ช) และ (ซ)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</a:t>
            </a:r>
            <a:r>
              <a:rPr lang="en-US" sz="2800" dirty="0" smtClean="0"/>
              <a:t>	(</a:t>
            </a:r>
            <a:r>
              <a:rPr lang="th-TH" sz="2800" dirty="0" smtClean="0"/>
              <a:t>ช) ไม่เป็นผู้อยู่ระหว่างถูกสั่งพักใช้ใบอนุญาต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</a:t>
            </a:r>
            <a:r>
              <a:rPr lang="en-US" sz="2800" dirty="0" smtClean="0"/>
              <a:t> (</a:t>
            </a:r>
            <a:r>
              <a:rPr lang="th-TH" sz="2800" dirty="0" smtClean="0"/>
              <a:t>ซ) ไม่เคยถูกเพิกถอนใบอนุญาต แต่ถ้าเคยถูกเพิกถอนใบอนุญาตต้องถูกเพิกถอนมาแล้วไม่น้อยกว่า </a:t>
            </a:r>
            <a:r>
              <a:rPr lang="en-US" sz="2800" dirty="0" smtClean="0"/>
              <a:t>3 </a:t>
            </a:r>
            <a:r>
              <a:rPr lang="th-TH" sz="2800" dirty="0" smtClean="0"/>
              <a:t>ปี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endParaRPr lang="fr-CA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088607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4.)</a:t>
            </a:r>
            <a:r>
              <a:rPr lang="th-TH" dirty="0" smtClean="0"/>
              <a:t> การพิจารณาออกใบอนุญาตประกอบธุรกิจนำเที่ยว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th-TH" dirty="0" smtClean="0"/>
              <a:t>การพิจารณาออกใบอนุญาตนายทะเบียนธุรกิจนำเที่ยวและมัคคุเทศก์ นอกจากจะเป็นไปตามกฎหมายกำหนดแล้ว คณะกรรมการธุรกิจนำเที่ยวและมัคคุเทศก์ ยังได้กำหนดอำนาจของนายทะเบียนธุรกิจนำเที่ยวเพิ่มเติมไว้ว่า</a:t>
            </a:r>
            <a:r>
              <a:rPr lang="en-US" dirty="0" smtClean="0"/>
              <a:t> "</a:t>
            </a:r>
            <a:r>
              <a:rPr lang="th-TH" dirty="0" smtClean="0"/>
              <a:t>ผู้ขออนุญาตประกอบธุรกิจนำเที่ยวรายใด ถ้าผู้เกี่ยวข้อง เช่น กรรมการผู้จัดการ หุ้นส่วน หรือผู้ถือหุ้น เป็นต้น ปรากฏว่า มีชื่อเป็นผู้เคยเกี่ยวข้องกับธุรกิจนำเที่ยวที่เคยถูกหักหลักประกันชดใช้ ค่าเสียหาย และปิดกิจการไปรวมอยู่ด้วย ไม่สมควรออกใบอนุญาตประกอบธุรกิจนำเที่ยวให้ ทั้งนี้ จะพิจารณาให้ต่อเมื่อระยะเวลาได้ล่วงเลยไปแล้ว </a:t>
            </a:r>
            <a:r>
              <a:rPr lang="en-US" dirty="0" smtClean="0"/>
              <a:t>3 </a:t>
            </a:r>
            <a:r>
              <a:rPr lang="th-TH" dirty="0" smtClean="0"/>
              <a:t>ปี" </a:t>
            </a:r>
            <a:endParaRPr lang="en-US" dirty="0" smtClean="0"/>
          </a:p>
          <a:p>
            <a:pPr>
              <a:buNone/>
            </a:pPr>
            <a:r>
              <a:rPr lang="en-US" sz="2800" dirty="0" smtClean="0"/>
              <a:t/>
            </a:r>
            <a:br>
              <a:rPr lang="en-US" sz="2800" dirty="0" smtClean="0"/>
            </a:br>
            <a:endParaRPr lang="fr-CA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088607"/>
          </a:xfrm>
        </p:spPr>
        <p:txBody>
          <a:bodyPr/>
          <a:lstStyle/>
          <a:p>
            <a:pPr>
              <a:buNone/>
            </a:pPr>
            <a:r>
              <a:rPr lang="th-TH" sz="3600" dirty="0" smtClean="0"/>
              <a:t>5</a:t>
            </a:r>
            <a:r>
              <a:rPr lang="en-US" sz="3600" dirty="0" smtClean="0"/>
              <a:t>). </a:t>
            </a:r>
            <a:r>
              <a:rPr lang="th-TH" sz="3600" dirty="0" smtClean="0"/>
              <a:t>ค่าธรรมเนียมและหลักประกันใบอนุญาตประกอบธุรกิจนำเที่ยว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en-US" sz="3600" dirty="0" smtClean="0"/>
              <a:t>      </a:t>
            </a:r>
            <a:r>
              <a:rPr lang="th-TH" sz="3600" dirty="0" smtClean="0"/>
              <a:t>ผู้ประกอบธุรกิจนำเที่ยวจะต้องชำระค่าธรรมเนียมและวางหลักประกันตามอัตราดังนี้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th-TH" sz="3600" dirty="0" smtClean="0"/>
              <a:t>               ก. ค่าธรรมเนียมใบอนุญาต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th-TH" sz="3600" dirty="0" smtClean="0"/>
              <a:t>                  </a:t>
            </a:r>
            <a:r>
              <a:rPr lang="en-US" sz="3600" dirty="0" smtClean="0"/>
              <a:t>(</a:t>
            </a:r>
            <a:r>
              <a:rPr lang="th-TH" sz="3600" dirty="0" smtClean="0"/>
              <a:t>ก) เฉพาะพื้นที่ ฉบับละ </a:t>
            </a:r>
            <a:r>
              <a:rPr lang="en-US" sz="3600" dirty="0" smtClean="0"/>
              <a:t>100 </a:t>
            </a:r>
            <a:r>
              <a:rPr lang="th-TH" sz="3600" dirty="0" smtClean="0"/>
              <a:t>บาท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th-TH" sz="3600" dirty="0" smtClean="0"/>
              <a:t>                  </a:t>
            </a:r>
            <a:r>
              <a:rPr lang="en-US" sz="3600" dirty="0" smtClean="0"/>
              <a:t>(</a:t>
            </a:r>
            <a:r>
              <a:rPr lang="th-TH" sz="3600" dirty="0" smtClean="0"/>
              <a:t>ข) ในประเทศ ฉบับละ </a:t>
            </a:r>
            <a:r>
              <a:rPr lang="en-US" sz="3600" dirty="0" smtClean="0"/>
              <a:t>300 </a:t>
            </a:r>
            <a:r>
              <a:rPr lang="th-TH" sz="3600" dirty="0" smtClean="0"/>
              <a:t>บาท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th-TH" sz="3600" dirty="0" smtClean="0"/>
              <a:t>                  </a:t>
            </a:r>
            <a:r>
              <a:rPr lang="en-US" sz="3600" dirty="0" smtClean="0"/>
              <a:t>(</a:t>
            </a:r>
            <a:r>
              <a:rPr lang="th-TH" sz="3600" dirty="0" smtClean="0"/>
              <a:t>ค) ต่างประเทศ ฉบับละ </a:t>
            </a:r>
            <a:r>
              <a:rPr lang="en-US" sz="3600" dirty="0" smtClean="0"/>
              <a:t>500 </a:t>
            </a:r>
            <a:r>
              <a:rPr lang="th-TH" sz="3600" dirty="0" smtClean="0"/>
              <a:t>บาท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endParaRPr lang="fr-CA" sz="3600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088607"/>
          </a:xfrm>
        </p:spPr>
        <p:txBody>
          <a:bodyPr/>
          <a:lstStyle/>
          <a:p>
            <a:pPr>
              <a:buNone/>
            </a:pPr>
            <a:r>
              <a:rPr lang="th-TH" sz="3000" dirty="0" smtClean="0"/>
              <a:t> ข. หลักประกัน</a:t>
            </a:r>
            <a:r>
              <a:rPr lang="en-US" sz="3000" dirty="0" smtClean="0"/>
              <a:t> </a:t>
            </a:r>
            <a:br>
              <a:rPr lang="en-US" sz="3000" dirty="0" smtClean="0"/>
            </a:br>
            <a:r>
              <a:rPr lang="th-TH" sz="3000" dirty="0" smtClean="0"/>
              <a:t>  </a:t>
            </a:r>
            <a:r>
              <a:rPr lang="en-US" sz="3000" dirty="0" smtClean="0"/>
              <a:t>(</a:t>
            </a:r>
            <a:r>
              <a:rPr lang="th-TH" sz="3000" dirty="0" smtClean="0"/>
              <a:t>ก) เฉพาะพื้นที่ ต้องวางหลักประกันเป็นจำนวนเงิน </a:t>
            </a:r>
            <a:r>
              <a:rPr lang="en-US" sz="3000" dirty="0" smtClean="0"/>
              <a:t>10,000 </a:t>
            </a:r>
            <a:r>
              <a:rPr lang="th-TH" sz="3000" dirty="0" smtClean="0"/>
              <a:t>บาท</a:t>
            </a:r>
            <a:r>
              <a:rPr lang="en-US" sz="3000" dirty="0" smtClean="0"/>
              <a:t> </a:t>
            </a:r>
            <a:br>
              <a:rPr lang="en-US" sz="3000" dirty="0" smtClean="0"/>
            </a:br>
            <a:r>
              <a:rPr lang="th-TH" sz="3000" dirty="0" smtClean="0"/>
              <a:t>  </a:t>
            </a:r>
            <a:r>
              <a:rPr lang="en-US" sz="3000" dirty="0" smtClean="0"/>
              <a:t>(</a:t>
            </a:r>
            <a:r>
              <a:rPr lang="th-TH" sz="3000" dirty="0" smtClean="0"/>
              <a:t>ข) ในประเทศ ต้องวางหลักประกันเป็นจำนวนเงิน </a:t>
            </a:r>
            <a:r>
              <a:rPr lang="en-US" sz="3000" dirty="0" smtClean="0"/>
              <a:t>50,000 </a:t>
            </a:r>
            <a:r>
              <a:rPr lang="th-TH" sz="3000" dirty="0" smtClean="0"/>
              <a:t>บาท</a:t>
            </a:r>
            <a:r>
              <a:rPr lang="en-US" sz="3000" dirty="0" smtClean="0"/>
              <a:t> </a:t>
            </a:r>
            <a:br>
              <a:rPr lang="en-US" sz="3000" dirty="0" smtClean="0"/>
            </a:br>
            <a:r>
              <a:rPr lang="th-TH" sz="3000" dirty="0" smtClean="0"/>
              <a:t> </a:t>
            </a:r>
            <a:r>
              <a:rPr lang="en-US" sz="3000" dirty="0" smtClean="0"/>
              <a:t> (</a:t>
            </a:r>
            <a:r>
              <a:rPr lang="th-TH" sz="3000" dirty="0" smtClean="0"/>
              <a:t>ค) ต่างประเทศ ต้องวางหลักประกันเป็นจำนวนเงิน </a:t>
            </a:r>
            <a:r>
              <a:rPr lang="en-US" sz="3000" dirty="0" smtClean="0"/>
              <a:t>500,000 </a:t>
            </a:r>
            <a:r>
              <a:rPr lang="th-TH" sz="3000" dirty="0" smtClean="0"/>
              <a:t>บาท เว้นแต่มิได้ประกอบธุรกิจนำเที่ยว ไปยังสถานที่หนึ่งที่ใดในต่างประเทศต้องวางหลักประกัน </a:t>
            </a:r>
            <a:r>
              <a:rPr lang="en-US" sz="3000" dirty="0" smtClean="0"/>
              <a:t>100,000 </a:t>
            </a:r>
            <a:r>
              <a:rPr lang="th-TH" sz="3000" dirty="0" smtClean="0"/>
              <a:t>บาทประเภทของหลักประกัน</a:t>
            </a:r>
            <a:r>
              <a:rPr lang="en-US" sz="3000" dirty="0" smtClean="0"/>
              <a:t> </a:t>
            </a:r>
            <a:br>
              <a:rPr lang="en-US" sz="3000" dirty="0" smtClean="0"/>
            </a:br>
            <a:r>
              <a:rPr lang="th-TH" sz="3000" dirty="0" smtClean="0"/>
              <a:t> </a:t>
            </a:r>
            <a:r>
              <a:rPr lang="en-US" sz="3000" dirty="0" smtClean="0"/>
              <a:t>  (</a:t>
            </a:r>
            <a:r>
              <a:rPr lang="th-TH" sz="3000" dirty="0" smtClean="0"/>
              <a:t>ก) เงินสด</a:t>
            </a:r>
            <a:r>
              <a:rPr lang="en-US" sz="3000" dirty="0" smtClean="0"/>
              <a:t> </a:t>
            </a:r>
            <a:br>
              <a:rPr lang="en-US" sz="3000" dirty="0" smtClean="0"/>
            </a:br>
            <a:r>
              <a:rPr lang="th-TH" sz="3000" dirty="0" smtClean="0"/>
              <a:t> </a:t>
            </a:r>
            <a:r>
              <a:rPr lang="en-US" sz="3000" dirty="0" smtClean="0"/>
              <a:t>  (</a:t>
            </a:r>
            <a:r>
              <a:rPr lang="th-TH" sz="3000" dirty="0" smtClean="0"/>
              <a:t>ข) หนังสือค้ำประกันของธนาคาร</a:t>
            </a:r>
            <a:r>
              <a:rPr lang="en-US" sz="3000" dirty="0" smtClean="0"/>
              <a:t> </a:t>
            </a:r>
            <a:br>
              <a:rPr lang="en-US" sz="3000" dirty="0" smtClean="0"/>
            </a:br>
            <a:r>
              <a:rPr lang="th-TH" sz="3000" dirty="0" smtClean="0"/>
              <a:t> </a:t>
            </a:r>
            <a:r>
              <a:rPr lang="en-US" sz="3000" dirty="0" smtClean="0"/>
              <a:t>  (</a:t>
            </a:r>
            <a:r>
              <a:rPr lang="th-TH" sz="3000" dirty="0" smtClean="0"/>
              <a:t>ค) พันธบัตรรัฐบาลไทย ชนิดที่ขายคืนได้ก่อนครบกำหนดชำระเงิน</a:t>
            </a:r>
            <a:r>
              <a:rPr lang="en-US" sz="3000" dirty="0" smtClean="0"/>
              <a:t> </a:t>
            </a:r>
            <a:br>
              <a:rPr lang="en-US" sz="3000" dirty="0" smtClean="0"/>
            </a:br>
            <a:r>
              <a:rPr lang="th-TH" sz="3000" dirty="0" smtClean="0"/>
              <a:t>    </a:t>
            </a:r>
            <a:r>
              <a:rPr lang="en-US" sz="3000" dirty="0" smtClean="0"/>
              <a:t>(</a:t>
            </a:r>
            <a:r>
              <a:rPr lang="th-TH" sz="3000" dirty="0" smtClean="0"/>
              <a:t>ง) พันธบัตรรัฐวิสาหกิจที่รัฐบาลไทยค้ำประกันต้นเงินและดอกเบี้ย ชนิดที่ขายคืนได้ก่อนครบกำหนดชำระต้นเงิน</a:t>
            </a:r>
            <a:r>
              <a:rPr lang="en-US" sz="3000" dirty="0" smtClean="0"/>
              <a:t> </a:t>
            </a:r>
            <a:endParaRPr lang="fr-CA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088607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6). </a:t>
            </a:r>
            <a:r>
              <a:rPr lang="th-TH" dirty="0" smtClean="0"/>
              <a:t>อายุใบอนุญาตประกอบธุรกิจนำเที่ยว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th-TH" dirty="0" smtClean="0"/>
              <a:t>    ใบอนุญาตประกอบธุรกิจนำเที่ยวมีอายุ </a:t>
            </a:r>
            <a:r>
              <a:rPr lang="en-US" dirty="0" smtClean="0"/>
              <a:t>2 </a:t>
            </a:r>
            <a:r>
              <a:rPr lang="th-TH" dirty="0" smtClean="0"/>
              <a:t>ปี นับแต่วันที่ออกใบอนุญาต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7). </a:t>
            </a:r>
            <a:r>
              <a:rPr lang="th-TH" dirty="0" smtClean="0"/>
              <a:t>การขอต่ออายุใบอนุญาตประกอบธุรกิจนำเที่ยว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th-TH" dirty="0" smtClean="0"/>
              <a:t>       </a:t>
            </a:r>
            <a:r>
              <a:rPr lang="en-US" dirty="0" smtClean="0"/>
              <a:t>7.1 </a:t>
            </a:r>
            <a:r>
              <a:rPr lang="th-TH" dirty="0" smtClean="0"/>
              <a:t>การต่ออายุผู้ประกอบธุรกิจนำเที่ยวต้องขอต่ออายุใบอนุญาต ภายใน </a:t>
            </a:r>
            <a:r>
              <a:rPr lang="en-US" dirty="0" smtClean="0"/>
              <a:t>120 </a:t>
            </a:r>
            <a:r>
              <a:rPr lang="th-TH" dirty="0" smtClean="0"/>
              <a:t>วัน ก่อนใบอนุญาตสิ้นอายุหากไม่ขอต่ออายุต้องเลิกประกอบธุรกิจนำเที่ยวนับแต่วัน ที่ใบอนุญาตสิ้นอายุ และต้องคืนใบอนุญาตภายใน </a:t>
            </a:r>
            <a:r>
              <a:rPr lang="en-US" dirty="0" smtClean="0"/>
              <a:t>30 </a:t>
            </a:r>
            <a:r>
              <a:rPr lang="th-TH" dirty="0" smtClean="0"/>
              <a:t>วัน นับแต่วันที่ใบอนุญาตสิ้นอายุเช่นเดียวกัน หากไม่คืนจะต้องถูกปรับ ไม่เกิน</a:t>
            </a:r>
            <a:r>
              <a:rPr lang="en-US" dirty="0" smtClean="0"/>
              <a:t> 1,000 </a:t>
            </a:r>
            <a:r>
              <a:rPr lang="th-TH" dirty="0" smtClean="0"/>
              <a:t>บาท </a:t>
            </a:r>
            <a:endParaRPr lang="fr-CA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088607"/>
          </a:xfrm>
        </p:spPr>
        <p:txBody>
          <a:bodyPr/>
          <a:lstStyle/>
          <a:p>
            <a:pPr>
              <a:buNone/>
            </a:pPr>
            <a:r>
              <a:rPr lang="th-TH" sz="3600" dirty="0" smtClean="0"/>
              <a:t>	7.2  เอกสารที่ใช้ในการยื่นขอต่อใบอนุญาตประกอบธุรกิจนำเที่ยว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th-TH" sz="3600" dirty="0" smtClean="0"/>
              <a:t> </a:t>
            </a:r>
            <a:r>
              <a:rPr lang="en-US" sz="3600" dirty="0" smtClean="0"/>
              <a:t>(</a:t>
            </a:r>
            <a:r>
              <a:rPr lang="th-TH" sz="3600" dirty="0" smtClean="0"/>
              <a:t>ก) แบบคำขอต่อใบอนุญาตประกอบธุรกิจนำเที่ยว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th-TH" sz="3600" dirty="0" smtClean="0"/>
              <a:t> </a:t>
            </a:r>
            <a:r>
              <a:rPr lang="en-US" sz="3600" dirty="0" smtClean="0"/>
              <a:t>(</a:t>
            </a:r>
            <a:r>
              <a:rPr lang="th-TH" sz="3600" dirty="0" smtClean="0"/>
              <a:t>ข) ภาพถ่ายใบอนุญาตประกอบธุรกิจนำเที่ยว พร้อมรับรองสำเนาถูกต้องโดยกรรมการผู้มีอำนาจ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th-TH" sz="3600" dirty="0" smtClean="0"/>
              <a:t> </a:t>
            </a:r>
            <a:r>
              <a:rPr lang="en-US" sz="3600" dirty="0" smtClean="0"/>
              <a:t>(</a:t>
            </a:r>
            <a:r>
              <a:rPr lang="th-TH" sz="3600" dirty="0" smtClean="0"/>
              <a:t>ค) เอกสารรายชื่อ สัญชาติ จำนวนหุ้นของผู้เป็นหุ้นส่วนทุกคน รับรองความถูกต้องโดยหุ้นส่วนผู้มีอำนาจ (กรณีเป็นห้างหุ้นส่วนสามัญ)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th-TH" sz="3600" dirty="0" smtClean="0"/>
              <a:t> </a:t>
            </a:r>
            <a:r>
              <a:rPr lang="en-US" sz="3600" dirty="0" smtClean="0"/>
              <a:t>(</a:t>
            </a:r>
            <a:r>
              <a:rPr lang="th-TH" sz="3600" dirty="0" smtClean="0"/>
              <a:t>ง) หนังสือรับรองของนายทะเบียนหุ้นส่วนบริษัท ซึ่งรับรองไว้ไม่เกิน </a:t>
            </a:r>
            <a:r>
              <a:rPr lang="en-US" sz="3600" dirty="0" smtClean="0"/>
              <a:t>6 </a:t>
            </a:r>
            <a:r>
              <a:rPr lang="th-TH" sz="3600" dirty="0" smtClean="0"/>
              <a:t>เดือน</a:t>
            </a:r>
            <a:endParaRPr lang="fr-CA" sz="3600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088607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(</a:t>
            </a:r>
            <a:r>
              <a:rPr lang="th-TH" sz="2400" dirty="0" smtClean="0"/>
              <a:t>จ) ภาพถ่ายบัตรประจำตัวประชาชน หรือบัตรประจำตัวข้าราชการ หรือบัตรประจำตัว พนักงานองค์การของรัฐหรือใบสำคัญประจำตัวคนต่างด้าวหรือภาพถ่ายหนังสือเดินทาง  (</a:t>
            </a:r>
            <a:r>
              <a:rPr lang="en-US" sz="2400" dirty="0" smtClean="0"/>
              <a:t>Passport) </a:t>
            </a:r>
            <a:r>
              <a:rPr lang="th-TH" sz="2400" dirty="0" smtClean="0"/>
              <a:t>ของผู้เป็นหุ้นส่วนผู้จัดการหรือผู้จัดการของห้างฯหรือกรรมการที่มีอำนาจลงลายมือชื่อผูกพันห้างฯหรือบริษัททุกคนและใบอนุญาตการทำงานใน ประเทศไทย</a:t>
            </a:r>
            <a:r>
              <a:rPr lang="en-US" sz="2400" dirty="0" smtClean="0"/>
              <a:t>(Work Permit) </a:t>
            </a:r>
            <a:r>
              <a:rPr lang="th-TH" sz="2400" dirty="0" smtClean="0"/>
              <a:t>หรือหนังสือรับรองถิ่นที่อยู่ในประเทศไทย ซึ่งรับรองโดยหุ้นส่วนผู้จัดการหรือผู้จัดการของห้างหรือกรรมการผู้มีอำนาจ พร้อมรับรองสำเนาถูกต้อง และต้นฉบับ</a:t>
            </a:r>
          </a:p>
          <a:p>
            <a:pPr>
              <a:buNone/>
            </a:pPr>
            <a:r>
              <a:rPr lang="en-US" sz="2400" dirty="0" smtClean="0"/>
              <a:t>(</a:t>
            </a:r>
            <a:r>
              <a:rPr lang="th-TH" sz="2400" dirty="0" smtClean="0"/>
              <a:t>ฉ) บัญชีรายชื่อผู้ถือหุ้น (</a:t>
            </a:r>
            <a:r>
              <a:rPr lang="th-TH" sz="2400" dirty="0" err="1" smtClean="0"/>
              <a:t>บอจ.</a:t>
            </a:r>
            <a:r>
              <a:rPr lang="en-US" sz="2400" dirty="0" smtClean="0"/>
              <a:t>5) </a:t>
            </a:r>
            <a:r>
              <a:rPr lang="th-TH" sz="2400" dirty="0" smtClean="0"/>
              <a:t>ปีปัจจุบัน (บัญชีรายชื่อผู้ถือหุ้นที่บริษัทจะต้องส่งให้นายทะเบียนหุ้นส่วนบริษัทเป็นประจำทุกปี ภายหลังการประชุมผู้ถือหุ้น) ฉบับรับรองโดยนาย ทะเบียนหุ้นส่วนบริษัท (กรณีเป็นบริษัทจำกัดหรือบริษัทมหาชนจำกัด)</a:t>
            </a:r>
            <a:r>
              <a:rPr lang="en-US" sz="2400" dirty="0" smtClean="0"/>
              <a:t> </a:t>
            </a:r>
            <a:endParaRPr lang="th-TH" sz="2400" dirty="0" smtClean="0"/>
          </a:p>
          <a:p>
            <a:pPr>
              <a:buNone/>
            </a:pPr>
            <a:r>
              <a:rPr lang="th-TH" sz="2400" dirty="0" smtClean="0"/>
              <a:t> </a:t>
            </a:r>
            <a:r>
              <a:rPr lang="en-US" sz="2400" dirty="0" smtClean="0"/>
              <a:t>(</a:t>
            </a:r>
            <a:r>
              <a:rPr lang="th-TH" sz="2400" dirty="0" smtClean="0"/>
              <a:t>ช) หลักฐานแสดงกรรมสิทธิ์หรือสิทธิครอบครองสถานที่ที่ใช้เป็นสำนักงาน เช่น สัญญาซื้อขาย หรือสัญญาเช่า หรือ หนังสือยินยอมให้ใช้สถานที่ พร้อมหลักฐานแสดงกรรมสิทธิ์หรือสิทธิครอบครองของผู้ให้คำยินยอม ถ้าเอกสารเดิมหมดอายุ</a:t>
            </a:r>
            <a:r>
              <a:rPr lang="en-US" sz="2400" dirty="0" smtClean="0"/>
              <a:t> </a:t>
            </a:r>
            <a:endParaRPr lang="th-TH" sz="2400" dirty="0" smtClean="0"/>
          </a:p>
          <a:p>
            <a:pPr>
              <a:buNone/>
            </a:pPr>
            <a:r>
              <a:rPr lang="th-TH" sz="2400" dirty="0" smtClean="0"/>
              <a:t> </a:t>
            </a:r>
            <a:r>
              <a:rPr lang="en-US" sz="2400" dirty="0" smtClean="0"/>
              <a:t>(</a:t>
            </a:r>
            <a:r>
              <a:rPr lang="th-TH" sz="2400" dirty="0" smtClean="0"/>
              <a:t>ซ) หนังสือมอบอำนาจ (กรณีมอบอำนาจ) และภาพถ่ายบัตรประจำตัวประชาชน หรือบัตรอื่นที่ใช้แทนบัตรประชาชนได้ของผู้รับมอบอำนาจพร้อมรับรองสำเนาถูกต้องและต้นฉบับ</a:t>
            </a:r>
            <a:r>
              <a:rPr lang="en-US" sz="2400" dirty="0" smtClean="0"/>
              <a:t>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/>
            </a:r>
            <a:br>
              <a:rPr lang="th-TH" dirty="0" smtClean="0"/>
            </a:br>
            <a:r>
              <a:rPr lang="th-TH" dirty="0" smtClean="0"/>
              <a:t>สาระการเรียนรู้</a:t>
            </a: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rgbClr val="DD5807"/>
              </a:solidFill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88607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en-US" dirty="0" smtClean="0"/>
              <a:t>1.</a:t>
            </a:r>
            <a:r>
              <a:rPr lang="th-TH" dirty="0" smtClean="0"/>
              <a:t>พระราชบัญญัติธุรกิจนำเที่ยวและมัคคุเทศก์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2.</a:t>
            </a:r>
            <a:r>
              <a:rPr lang="th-TH" dirty="0" smtClean="0"/>
              <a:t> กฎหมายธุรกิจนำเที่ยว</a:t>
            </a:r>
            <a:r>
              <a:rPr lang="en-US" dirty="0" smtClean="0"/>
              <a:t>       </a:t>
            </a:r>
            <a:r>
              <a:rPr lang="th-TH" dirty="0" smtClean="0"/>
              <a:t> </a:t>
            </a:r>
            <a:r>
              <a:rPr lang="en-US" dirty="0" smtClean="0"/>
              <a:t>                                                                                                                  </a:t>
            </a:r>
          </a:p>
          <a:p>
            <a:pPr marL="514350" indent="-514350">
              <a:buNone/>
            </a:pPr>
            <a:r>
              <a:rPr lang="en-US" dirty="0" smtClean="0"/>
              <a:t>3.</a:t>
            </a:r>
            <a:r>
              <a:rPr lang="th-TH" dirty="0" smtClean="0"/>
              <a:t>กฎหมายมัคคุเทศก์</a:t>
            </a:r>
            <a:r>
              <a:rPr lang="en-US" dirty="0" smtClean="0"/>
              <a:t>                                                         </a:t>
            </a:r>
            <a:endParaRPr lang="th-TH" dirty="0" smtClean="0"/>
          </a:p>
          <a:p>
            <a:pPr marL="514350" indent="-514350">
              <a:buNone/>
            </a:pPr>
            <a:r>
              <a:rPr lang="en-US" dirty="0" smtClean="0"/>
              <a:t>4.</a:t>
            </a:r>
            <a:r>
              <a:rPr lang="th-TH" dirty="0" smtClean="0"/>
              <a:t> กฎหมายผู้นำเที่ยว</a:t>
            </a: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5.</a:t>
            </a:r>
            <a:r>
              <a:rPr lang="th-TH" dirty="0" smtClean="0"/>
              <a:t> กฎหมายกองทุนนำเที่ยว</a:t>
            </a:r>
            <a:r>
              <a:rPr lang="en-US" dirty="0" smtClean="0"/>
              <a:t> </a:t>
            </a:r>
          </a:p>
          <a:p>
            <a:pPr marL="514350" indent="-514350">
              <a:buNone/>
            </a:pPr>
            <a:r>
              <a:rPr lang="en-US" dirty="0" smtClean="0"/>
              <a:t>6.</a:t>
            </a:r>
            <a:r>
              <a:rPr lang="th-TH" dirty="0" smtClean="0"/>
              <a:t>กฎหมายควบคุม</a:t>
            </a:r>
          </a:p>
          <a:p>
            <a:pPr marL="514350" indent="-514350">
              <a:buNone/>
            </a:pPr>
            <a:r>
              <a:rPr lang="en-US" dirty="0" smtClean="0"/>
              <a:t>7.</a:t>
            </a:r>
            <a:r>
              <a:rPr lang="th-TH" dirty="0" smtClean="0"/>
              <a:t> บทกำหนดลงโทษ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8. </a:t>
            </a:r>
            <a:r>
              <a:rPr lang="th-TH" dirty="0" smtClean="0"/>
              <a:t>บทเฉพาะกาล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9. </a:t>
            </a:r>
            <a:r>
              <a:rPr lang="th-TH" dirty="0" smtClean="0"/>
              <a:t>การจดทะเบียนธุรกิจนำเที่ยว</a:t>
            </a:r>
            <a:endParaRPr lang="en-US" dirty="0" smtClean="0"/>
          </a:p>
          <a:p>
            <a:pPr>
              <a:buNone/>
            </a:pPr>
            <a:endParaRPr lang="fr-CA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088607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7.3 </a:t>
            </a:r>
            <a:r>
              <a:rPr lang="th-TH" sz="2800" dirty="0" smtClean="0"/>
              <a:t>ค่าธรรมเนียมและหลักประกันผู้ประกอบธุรกิจนำเที่ยวจะต้องชำระค่าธรรมเนียมและวางหลักประกันตามอัตราดังนี้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</a:t>
            </a:r>
            <a:r>
              <a:rPr lang="en-US" sz="2800" dirty="0" smtClean="0"/>
              <a:t>7.3.1 </a:t>
            </a:r>
            <a:r>
              <a:rPr lang="th-TH" sz="2800" dirty="0" smtClean="0"/>
              <a:t>ค่าธรรมเนียมใบอนุญาต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</a:t>
            </a:r>
            <a:r>
              <a:rPr lang="en-US" sz="2800" dirty="0" smtClean="0"/>
              <a:t>		(</a:t>
            </a:r>
            <a:r>
              <a:rPr lang="th-TH" sz="2800" dirty="0" smtClean="0"/>
              <a:t>ก) เฉพาะพื้นที่ ฉบับละ </a:t>
            </a:r>
            <a:r>
              <a:rPr lang="en-US" sz="2800" dirty="0" smtClean="0"/>
              <a:t>100 </a:t>
            </a:r>
            <a:r>
              <a:rPr lang="th-TH" sz="2800" dirty="0" smtClean="0"/>
              <a:t>บาท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ข) ในประเทศ ฉบับละ </a:t>
            </a:r>
            <a:r>
              <a:rPr lang="en-US" sz="2800" dirty="0" smtClean="0"/>
              <a:t>300 </a:t>
            </a:r>
            <a:r>
              <a:rPr lang="th-TH" sz="2800" dirty="0" smtClean="0"/>
              <a:t>บาท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                    </a:t>
            </a:r>
            <a:r>
              <a:rPr lang="en-US" sz="2800" dirty="0" smtClean="0"/>
              <a:t>(</a:t>
            </a:r>
            <a:r>
              <a:rPr lang="th-TH" sz="2800" dirty="0" smtClean="0"/>
              <a:t>ค) ต่างประเทศ ฉบับละ </a:t>
            </a:r>
            <a:r>
              <a:rPr lang="en-US" sz="2800" dirty="0" smtClean="0"/>
              <a:t>500 </a:t>
            </a:r>
            <a:r>
              <a:rPr lang="th-TH" sz="2800" dirty="0" smtClean="0"/>
              <a:t>บาท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th-TH" sz="2800" dirty="0" smtClean="0"/>
              <a:t>   </a:t>
            </a:r>
            <a:r>
              <a:rPr lang="en-US" sz="2800" dirty="0" smtClean="0"/>
              <a:t>7.3.2 </a:t>
            </a:r>
            <a:r>
              <a:rPr lang="th-TH" sz="2800" dirty="0" smtClean="0"/>
              <a:t>หลักประกันกรณีหลักประกันเดิมเป็นหนังสือค้ำประกันของธนาคาร ผู้ประกอบธุรกิจนำเที่ยวจะให้ธนาคารมีหนังสือต่ออายุหนังสือค้ำประกันเดิม ออกไปอีกก็ได้ แต่ต้องกำหนดวันหมดอายุของหนังสือค้ำประกันออกไปไม่น้อยกว่า </a:t>
            </a:r>
            <a:r>
              <a:rPr lang="en-US" sz="2800" dirty="0" smtClean="0"/>
              <a:t>1</a:t>
            </a:r>
            <a:r>
              <a:rPr lang="th-TH" sz="2800" dirty="0" smtClean="0"/>
              <a:t> ปี นับแต่วันที่ใบอนุญาตสิ้นอายุ</a:t>
            </a:r>
          </a:p>
          <a:p>
            <a:pPr>
              <a:buNone/>
            </a:pPr>
            <a:r>
              <a:rPr lang="th-TH" sz="2800" dirty="0" smtClean="0"/>
              <a:t>		ข้อมูลจาก    </a:t>
            </a:r>
            <a:r>
              <a:rPr lang="en-US" sz="2800" u="sng" dirty="0" smtClean="0">
                <a:hlinkClick r:id="rId3"/>
              </a:rPr>
              <a:t>http://www.guidescenter.com/message_board.php?msg_type=</a:t>
            </a:r>
            <a:r>
              <a:rPr lang="th-TH" sz="2800" u="sng" dirty="0" smtClean="0">
                <a:hlinkClick r:id="rId3"/>
              </a:rPr>
              <a:t>3</a:t>
            </a:r>
            <a:r>
              <a:rPr lang="en-US" sz="2800" u="sng" dirty="0" smtClean="0">
                <a:hlinkClick r:id="rId3"/>
              </a:rPr>
              <a:t>&amp;</a:t>
            </a:r>
            <a:r>
              <a:rPr lang="en-US" sz="2800" u="sng" dirty="0" err="1" smtClean="0">
                <a:hlinkClick r:id="rId3"/>
              </a:rPr>
              <a:t>msg_id</a:t>
            </a:r>
            <a:r>
              <a:rPr lang="en-US" sz="2800" u="sng" dirty="0" smtClean="0">
                <a:hlinkClick r:id="rId3"/>
              </a:rPr>
              <a:t>=</a:t>
            </a:r>
            <a:r>
              <a:rPr lang="th-TH" sz="2800" u="sng" dirty="0" smtClean="0">
                <a:hlinkClick r:id="rId3"/>
              </a:rPr>
              <a:t>1434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/>
          </p:nvPr>
        </p:nvSpPr>
        <p:spPr>
          <a:xfrm>
            <a:off x="2214563" y="274638"/>
            <a:ext cx="6472237" cy="1143000"/>
          </a:xfrm>
        </p:spPr>
        <p:txBody>
          <a:bodyPr/>
          <a:lstStyle/>
          <a:p>
            <a:pPr algn="l"/>
            <a:r>
              <a:rPr lang="th-TH" sz="4800" dirty="0" smtClean="0">
                <a:solidFill>
                  <a:schemeClr val="accent6">
                    <a:lumMod val="75000"/>
                  </a:schemeClr>
                </a:solidFill>
              </a:rPr>
              <a:t>ผลการเรียนรู้ที่คาดหวัง</a:t>
            </a:r>
            <a:endParaRPr lang="en-US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2214563" y="1600200"/>
            <a:ext cx="6472237" cy="4525963"/>
          </a:xfrm>
        </p:spPr>
        <p:txBody>
          <a:bodyPr/>
          <a:lstStyle/>
          <a:p>
            <a:pPr lvl="0">
              <a:buNone/>
            </a:pPr>
            <a:r>
              <a:rPr lang="en-US" sz="3800" dirty="0" smtClean="0">
                <a:solidFill>
                  <a:schemeClr val="accent6">
                    <a:lumMod val="75000"/>
                  </a:schemeClr>
                </a:solidFill>
              </a:rPr>
              <a:t>1. </a:t>
            </a:r>
            <a:r>
              <a:rPr lang="th-TH" sz="3800" dirty="0" smtClean="0">
                <a:solidFill>
                  <a:schemeClr val="accent6">
                    <a:lumMod val="75000"/>
                  </a:schemeClr>
                </a:solidFill>
              </a:rPr>
              <a:t>ผู้เรียนมีความเข้าใจเกี่ยวกับพระราชบัญญัติของธุรกิจนำเที่ยวและมัคคุเทศก์</a:t>
            </a:r>
            <a:endParaRPr lang="en-US" sz="3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None/>
            </a:pPr>
            <a:r>
              <a:rPr lang="en-US" sz="3800" dirty="0" smtClean="0">
                <a:solidFill>
                  <a:schemeClr val="accent6">
                    <a:lumMod val="75000"/>
                  </a:schemeClr>
                </a:solidFill>
              </a:rPr>
              <a:t>2.</a:t>
            </a:r>
            <a:r>
              <a:rPr lang="th-TH" sz="3800" dirty="0" smtClean="0">
                <a:solidFill>
                  <a:schemeClr val="accent6">
                    <a:lumMod val="75000"/>
                  </a:schemeClr>
                </a:solidFill>
              </a:rPr>
              <a:t> ผู้เรียนทราบถึงข้อกฎหมายของมัคคุเทศก์</a:t>
            </a:r>
            <a:endParaRPr lang="en-US" sz="3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None/>
            </a:pPr>
            <a:r>
              <a:rPr lang="fr-CA" sz="3800" dirty="0" smtClean="0">
                <a:solidFill>
                  <a:schemeClr val="accent6">
                    <a:lumMod val="75000"/>
                  </a:schemeClr>
                </a:solidFill>
              </a:rPr>
              <a:t>3.</a:t>
            </a:r>
            <a:r>
              <a:rPr lang="th-TH" sz="3800" dirty="0" smtClean="0">
                <a:solidFill>
                  <a:schemeClr val="accent6">
                    <a:lumMod val="75000"/>
                  </a:schemeClr>
                </a:solidFill>
              </a:rPr>
              <a:t> ผู้เรียนทราบถึงข้อกฎหมายของธุรกิจนำเที่ยว</a:t>
            </a:r>
            <a:endParaRPr lang="en-US" sz="3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None/>
            </a:pPr>
            <a:r>
              <a:rPr lang="fr-CA" sz="3800" dirty="0" smtClean="0">
                <a:solidFill>
                  <a:schemeClr val="accent6">
                    <a:lumMod val="75000"/>
                  </a:schemeClr>
                </a:solidFill>
              </a:rPr>
              <a:t>4.</a:t>
            </a:r>
            <a:r>
              <a:rPr lang="th-TH" sz="3800" dirty="0" smtClean="0">
                <a:solidFill>
                  <a:schemeClr val="accent6">
                    <a:lumMod val="75000"/>
                  </a:schemeClr>
                </a:solidFill>
              </a:rPr>
              <a:t> ผู้เรียนเข้าใจกฎของการจดทะเบียนธุรกิจนำเที่ยว</a:t>
            </a:r>
            <a:endParaRPr lang="en-US" sz="3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endParaRPr lang="fr-CA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กฎหมายธุรกิจท่องเที่ยว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>
              <a:buNone/>
            </a:pPr>
            <a:r>
              <a:rPr lang="th-TH" dirty="0" smtClean="0"/>
              <a:t>		</a:t>
            </a:r>
            <a:r>
              <a:rPr lang="th-TH" sz="3000" dirty="0" smtClean="0"/>
              <a:t>กฎหมายเกี่ยวกับการท่องเที่ยวมีความสำคัญสำหรับผู้ที่ต้องประกอบวิชาชีพเกี่ยวข้องกับธุรกิจการท่องเที่ยวมากเพราะในอาชีพที่เกี่ยวข้องกับธุรกิจนี้ ไม่ว่าจะเป็นผู้ประกอบการท่องเที่ยวหรือมัคคุเทศก์จำเป็นต้องไปเกี่ยวข้องกับกฎหมายทั้งสิ้น โดยเริ่มจากการเป็นผู้ประกอบกิจการท่องเที่ยวไม่ว่าจะเป็นการประกอบกิจการนำเที่ยวทั้งภายในประเทศ และนอกประเทศ หรือการเป็นมัคคุเทศก์ทั้งประเภททั่วไปและประเภทเฉพาะทาง ผู้ประกอบการต้องขึ้นทะเบียนรับใบอนุญาตประกอบการตามกฎหมายก่อน จึงจะสามารถประกอบกิจการได้ ผู้ประกอบกิจการเหล่านี้ต้องมีใบอนุญาตประกอบกิจการตามกฎหมายก่อนดำเนินกิจการ</a:t>
            </a:r>
            <a:endParaRPr lang="en-US" sz="3000" dirty="0" smtClean="0"/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>
              <a:buNone/>
            </a:pPr>
            <a:r>
              <a:rPr lang="th-TH" dirty="0" smtClean="0"/>
              <a:t>		นอกจากจะต้องมีใบอนุญาตประกอบกิจการก่อนการดำเนินการแล้ว การจะเข้าไปดำเนินการนำเที่ยวได้ แหล่งท่องเที่ยวใดไม่ว่าจะเป็นในเขตอุทยานแห่งชาติ หรือเขตโบราณสถานต่างๆ ผู้ประกอบการ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     นำเที่ยว หรือมัคคุเทศก์ ก็จำเป็นต้องทราบถึงกฎเกณฑ์ ระเบียบของการเข้าไปใช้บริการในสถานที่เหล่านั้นด้วย เพราะในทุกสถานที่ที่เป็นแหล่งท่องเที่ยว จะมีกฎหมายกำหนดแนวทางในการปฏิบัติ อยู่ทุกที่ทุกแห่งเสมอไป</a:t>
            </a:r>
            <a:endParaRPr lang="en-US" dirty="0" smtClean="0"/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3"/>
          <p:cNvSpPr>
            <a:spLocks noGrp="1"/>
          </p:cNvSpPr>
          <p:nvPr>
            <p:ph idx="1"/>
          </p:nvPr>
        </p:nvSpPr>
        <p:spPr>
          <a:xfrm>
            <a:off x="611188" y="765175"/>
            <a:ext cx="8229600" cy="5111750"/>
          </a:xfrm>
        </p:spPr>
        <p:txBody>
          <a:bodyPr/>
          <a:lstStyle/>
          <a:p>
            <a:pPr>
              <a:buNone/>
            </a:pPr>
            <a:r>
              <a:rPr lang="th-TH" dirty="0" smtClean="0"/>
              <a:t>		การจำหน่ายสินค้าให้แก่นักท่องเที่ยวก็เช่นกัน ในปัจจุบันพบว่ามีการหลอกลวงขายสินค้าให้แก่นักท่องเที่ยวจำนวน จนส่งผลกระทบต่อภาพพจน์ของประเทศจนเป็นที่กล่าวกันในหมู่นักท่องเที่ยวว่า ประเทศไทยเป็นแหล่งผลิตสินค้าปลอมและเป็นแหล่งหลอกขายสินค้าให้แก่นักท่องเที่ยว นับว่าเป็นเรื่องเสื่อมเสียชื่อเสียงเป็นอย่างมาก ดังนั้นหากได้นำเอากฎหมายฉ้อโกง ที่กำหนดความผิดมาอธิบายให้ผู้ที่เกี่ยวข้องกับธุรกิจท่องเที่ยวได้เข้าใจ ก็อาจจะช่วยลดปัญหาที่เกิดขึ้นในระดับหนึ่ง</a:t>
            </a:r>
            <a:endParaRPr lang="en-US" dirty="0" smtClean="0"/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/>
            </a:r>
            <a:br>
              <a:rPr lang="th-TH" dirty="0" smtClean="0"/>
            </a:br>
            <a:r>
              <a:rPr lang="th-TH" dirty="0" smtClean="0"/>
              <a:t/>
            </a:r>
            <a:br>
              <a:rPr lang="th-TH" dirty="0" smtClean="0"/>
            </a:br>
            <a:r>
              <a:rPr lang="th-TH" dirty="0" smtClean="0"/>
              <a:t>พระราชบัญญัติธุรกิจนำเที่ยวและมัคคุเทศก์พ.ศ. ๒๕๕๑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r-CA" dirty="0" smtClean="0">
              <a:solidFill>
                <a:srgbClr val="DD5807"/>
              </a:solidFill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8860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dirty="0" smtClean="0"/>
              <a:t>		พระบาทสมเด็จพระ</a:t>
            </a:r>
            <a:r>
              <a:rPr lang="th-TH" dirty="0" err="1" smtClean="0"/>
              <a:t>ปรมินทร</a:t>
            </a:r>
            <a:r>
              <a:rPr lang="th-TH" dirty="0" smtClean="0"/>
              <a:t>มหาภูมิพลอดุลยเดช มีพระบรมราชโองการโปรดเกล้าฯ ให้ประกาศว่า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พระราชบัญญัตินี้มีบทบัญญัติบางประการเกี่ยวกับการจำกัดสิทธิและเสรีภาพของบุคคล ซึ่งมาตรา ๒๙ ประกอบกับมาตรา ๓๓ และมาตรา ๔๓ ของรัฐธรรมนูญแห่งราชอาณาจักรไทย บัญญัติให้กระทำได้โดยอาศัยอำนาจตามบทบัญญัติแห่งกฎหมายจึงทรงพระกรุณาโปรดเกล้าฯ ให้ตราพระราชบัญญัติขึ้นไว้โดยคำแนะนำและยินยอมของสภานิติบัญญัติแห่งชาติ </a:t>
            </a:r>
            <a:endParaRPr lang="fr-CA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 </a:t>
            </a:r>
            <a:r>
              <a:rPr lang="th-TH" b="1" dirty="0" smtClean="0"/>
              <a:t>การจดทะเบียนธุรกิจนำเที่ยว</a:t>
            </a:r>
            <a:endParaRPr lang="fr-CA" dirty="0" smtClean="0">
              <a:solidFill>
                <a:srgbClr val="DD5807"/>
              </a:solidFill>
            </a:endParaRPr>
          </a:p>
        </p:txBody>
      </p:sp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457200" y="2000250"/>
            <a:ext cx="8229600" cy="4429125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1.)</a:t>
            </a:r>
            <a:r>
              <a:rPr lang="th-TH" dirty="0" smtClean="0"/>
              <a:t>ธุรกิจนำเที่ยว ได้แก่ การประกอบธุรกิจเกี่ยวกับการจัด หรือการให้บริการ หรือการอำนวยความสะดวกเกี่ยวกับการเดินทาง สถานที่พัก อาหาร ทัศนาจร และหรือมัคคุเทศก์ให้แก่นักท่องเที่ยว โดยมุ่งหมายถึง</a:t>
            </a:r>
            <a:r>
              <a:rPr lang="en-US" dirty="0" smtClean="0"/>
              <a:t> "</a:t>
            </a:r>
            <a:r>
              <a:rPr lang="th-TH" dirty="0" smtClean="0"/>
              <a:t>การนำเที่ยว"  ต้องมีการติดต่อโดยตรงกับนักท่องเที่ยวเพื่อจัดบริการไปท่องเที่ยว ณ สถานที่ต่าง ๆ ส่วนจะมีการบริการด้านการเดินทาง สถานที่พัก อาหาร หรือมัคคุเทศก์ด้วยหรือไม่ หรือมีมากน้อยเพียงใด ก็เป็นส่วนหนึ่งของ</a:t>
            </a:r>
            <a:r>
              <a:rPr lang="en-US" dirty="0" smtClean="0"/>
              <a:t> "</a:t>
            </a:r>
            <a:r>
              <a:rPr lang="th-TH" dirty="0" smtClean="0"/>
              <a:t>การนำเที่ยว" เท่านั้น </a:t>
            </a:r>
            <a:endParaRPr lang="en-US" dirty="0" smtClean="0"/>
          </a:p>
          <a:p>
            <a:pPr>
              <a:buNone/>
            </a:pPr>
            <a:endParaRPr lang="fr-CA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en-US" dirty="0" smtClean="0"/>
              <a:t> </a:t>
            </a:r>
            <a:endParaRPr lang="fr-CA" dirty="0" smtClean="0">
              <a:solidFill>
                <a:srgbClr val="DD5807"/>
              </a:solidFill>
            </a:endParaRPr>
          </a:p>
        </p:txBody>
      </p:sp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088607"/>
          </a:xfrm>
        </p:spPr>
        <p:txBody>
          <a:bodyPr/>
          <a:lstStyle/>
          <a:p>
            <a:pPr>
              <a:buNone/>
            </a:pPr>
            <a:r>
              <a:rPr lang="en-US" sz="3000" dirty="0" smtClean="0"/>
              <a:t>2.) </a:t>
            </a:r>
            <a:r>
              <a:rPr lang="th-TH" sz="3000" dirty="0" smtClean="0"/>
              <a:t>ประเภทของใบอนุญาตประกอบธุรกิจนำเที่ยวใบอนุญาตประกอบธุรกิจนำเที่ยว แบ่งเป็น </a:t>
            </a:r>
            <a:r>
              <a:rPr lang="en-US" sz="3000" dirty="0" smtClean="0"/>
              <a:t>3 </a:t>
            </a:r>
            <a:r>
              <a:rPr lang="th-TH" sz="3000" dirty="0" smtClean="0"/>
              <a:t>ประเภท </a:t>
            </a:r>
            <a:endParaRPr lang="en-US" sz="3000" dirty="0" smtClean="0"/>
          </a:p>
          <a:p>
            <a:pPr>
              <a:buNone/>
            </a:pPr>
            <a:r>
              <a:rPr lang="en-US" sz="3000" dirty="0" smtClean="0"/>
              <a:t>	1. </a:t>
            </a:r>
            <a:r>
              <a:rPr lang="th-TH" sz="3000" dirty="0" smtClean="0"/>
              <a:t>เฉพาะพื้นที่ ได้แก่ การประกอบธุรกิจนำเที่ยวไปยังสถานที่ใดในจังหวัดหนึ่งจังหวัดใดที่สำนักงานตั้งอยู่และ  จังหวัดที่มีพื้นที่ติดต่อกับจังหวัดนั้น </a:t>
            </a:r>
            <a:endParaRPr lang="en-US" sz="3000" dirty="0" smtClean="0"/>
          </a:p>
          <a:p>
            <a:pPr>
              <a:buNone/>
            </a:pPr>
            <a:r>
              <a:rPr lang="en-US" sz="3000" dirty="0" smtClean="0"/>
              <a:t>	2.</a:t>
            </a:r>
            <a:r>
              <a:rPr lang="th-TH" sz="3000" dirty="0" smtClean="0"/>
              <a:t>ในประเทศ ได้แก่ การประกอบธุรกิจนำเที่ยวไปยังสถานที่หนึ่งสถานที่ใดภายในราชอาณาจักร </a:t>
            </a:r>
            <a:r>
              <a:rPr lang="en-US" sz="3000" dirty="0" smtClean="0"/>
              <a:t>(Domestic) </a:t>
            </a:r>
          </a:p>
          <a:p>
            <a:pPr>
              <a:buNone/>
            </a:pPr>
            <a:r>
              <a:rPr lang="en-US" sz="3000" dirty="0" smtClean="0"/>
              <a:t>	3. </a:t>
            </a:r>
            <a:r>
              <a:rPr lang="th-TH" sz="3000" dirty="0" smtClean="0"/>
              <a:t>ต่างประเทศ ได้แก่ การประกอบธุรกิจนำเที่ยวไปยังสถานที่หนึ่งสถานที่ใดในต่างประเทศ(</a:t>
            </a:r>
            <a:r>
              <a:rPr lang="en-US" sz="3000" dirty="0" smtClean="0"/>
              <a:t>Outbound) </a:t>
            </a:r>
            <a:r>
              <a:rPr lang="th-TH" sz="3000" dirty="0" smtClean="0"/>
              <a:t>หรือ นำเที่ยวให้กับนักท่องเที่ยวจากต่างประเทศไปยังสถานที่หนึ่งสถานที่ใดภายในประเทศ (</a:t>
            </a:r>
            <a:r>
              <a:rPr lang="en-US" sz="3000" dirty="0" smtClean="0"/>
              <a:t>Inbound) </a:t>
            </a:r>
            <a:r>
              <a:rPr lang="th-TH" sz="3000" dirty="0" smtClean="0"/>
              <a:t>และ รวมถึงการนำเที่ยวไปยังสถานที่หนึ่งสถานีใดในราชอาณาจักร (</a:t>
            </a:r>
            <a:r>
              <a:rPr lang="en-US" sz="3000" dirty="0" smtClean="0"/>
              <a:t>Domestic) </a:t>
            </a:r>
            <a:r>
              <a:rPr lang="th-TH" sz="3000" dirty="0" smtClean="0"/>
              <a:t>ด้วย </a:t>
            </a:r>
            <a:endParaRPr lang="en-US" sz="3000" dirty="0" smtClean="0"/>
          </a:p>
          <a:p>
            <a:pPr>
              <a:buNone/>
            </a:pPr>
            <a:endParaRPr lang="fr-CA" dirty="0" smtClean="0">
              <a:solidFill>
                <a:srgbClr val="DD580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4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149</Template>
  <TotalTime>162</TotalTime>
  <Words>518</Words>
  <Application>Microsoft Office PowerPoint</Application>
  <PresentationFormat>On-screen Show (4:3)</PresentationFormat>
  <Paragraphs>52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149</vt:lpstr>
      <vt:lpstr>หน่วยการเรียนรู้ที่  9</vt:lpstr>
      <vt:lpstr> สาระการเรียนรู้ </vt:lpstr>
      <vt:lpstr>ผลการเรียนรู้ที่คาดหวัง</vt:lpstr>
      <vt:lpstr> กฎหมายธุรกิจท่องเที่ยว </vt:lpstr>
      <vt:lpstr>Slide 5</vt:lpstr>
      <vt:lpstr>Slide 6</vt:lpstr>
      <vt:lpstr>  พระราชบัญญัติธุรกิจนำเที่ยวและมัคคุเทศก์พ.ศ. ๒๕๕๑  </vt:lpstr>
      <vt:lpstr> การจดทะเบียนธุรกิจนำเที่ยว</vt:lpstr>
      <vt:lpstr> 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หน่วยการเรียนรู้ที่  9</dc:title>
  <dc:creator>x</dc:creator>
  <cp:lastModifiedBy>Dell</cp:lastModifiedBy>
  <cp:revision>16</cp:revision>
  <dcterms:created xsi:type="dcterms:W3CDTF">2013-08-11T09:40:39Z</dcterms:created>
  <dcterms:modified xsi:type="dcterms:W3CDTF">2013-08-26T16:52:35Z</dcterms:modified>
</cp:coreProperties>
</file>