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3BC47A7-788D-49A5-82D0-CEEC490A6A33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1A4F30F-4090-4C31-983E-4A5CEBB3DF0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600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โครงสร้างบริษัทนำเที่ยว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 smtClean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บทที่  3</a:t>
            </a:r>
            <a:endParaRPr lang="th-TH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571480"/>
            <a:ext cx="8139478" cy="3286148"/>
          </a:xfrm>
        </p:spPr>
        <p:txBody>
          <a:bodyPr/>
          <a:lstStyle/>
          <a:p>
            <a:pPr algn="l"/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สาระการเรียนรู้</a:t>
            </a:r>
            <a:endParaRPr lang="en-US" sz="6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1. รูปแบบ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โครงสร้างธุรกิจนำเที่ยว  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2. การ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แบ่งฝ่ายและแผนกการทำงาน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3. หน้าที่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ความรับผิดชอบของแต่ละแผนก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algn="l"/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139478" cy="4813146"/>
          </a:xfrm>
        </p:spPr>
        <p:txBody>
          <a:bodyPr>
            <a:normAutofit/>
          </a:bodyPr>
          <a:lstStyle/>
          <a:p>
            <a:pPr algn="l"/>
            <a:r>
              <a:rPr lang="th-TH" sz="6000" dirty="0" smtClean="0">
                <a:latin typeface="Angsana New" pitchFamily="18" charset="-34"/>
                <a:cs typeface="Angsana New" pitchFamily="18" charset="-34"/>
              </a:rPr>
              <a:t>ผลการเรียนรู้ที่คาดหวัง</a:t>
            </a:r>
            <a:endParaRPr lang="en-US" sz="6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มีความรู้เกี่ยวกับโครงสร้างธุรกิจนำเที่ยว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สามารถแบ่งการทำงานของตำแหน่งแต่ละฝ่ายและแผนกได้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lvl="0" algn="l"/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-  ผู้เรียน</a:t>
            </a:r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สามารถอธิบายหน้าที่ความรับผิดชอบของแต่ละแผนกได้</a:t>
            </a:r>
            <a:endParaRPr lang="en-US" sz="4000" dirty="0" smtClean="0">
              <a:latin typeface="Angsana New" pitchFamily="18" charset="-34"/>
              <a:cs typeface="Angsana New" pitchFamily="18" charset="-34"/>
            </a:endParaRPr>
          </a:p>
          <a:p>
            <a:pPr algn="l"/>
            <a:endParaRPr lang="th-TH" sz="40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500042"/>
            <a:ext cx="7996602" cy="2286016"/>
          </a:xfrm>
        </p:spPr>
        <p:txBody>
          <a:bodyPr/>
          <a:lstStyle/>
          <a:p>
            <a:pPr algn="l"/>
            <a:r>
              <a:rPr lang="th-TH" dirty="0" smtClean="0"/>
              <a:t>	</a:t>
            </a: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บริษัทนำเที่ยวจะรวบรวมหน่วยงานและจัดวางโครงสร้างนั้นต้องมองลักษณะของบริษัทให้เหมาะสม คือ วางให้สอดคล้องกับขนาดของบริษัท  ตำแหน่งและหน้าที่ของพนักงานในบริษัท</a:t>
            </a:r>
            <a:endParaRPr lang="th-TH" sz="3600" dirty="0">
              <a:solidFill>
                <a:schemeClr val="bg2">
                  <a:lumMod val="1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thailandfes2009_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43248"/>
            <a:ext cx="450059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57554" y="1500174"/>
            <a:ext cx="2000264" cy="9286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ผู้จัดการทั่วไป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3178959" y="3536157"/>
            <a:ext cx="22145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85786" y="2786058"/>
            <a:ext cx="72152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678629" y="2893215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2964645" y="2893215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5607851" y="2893215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7893867" y="2893215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00232" y="4286256"/>
            <a:ext cx="4572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1893075" y="4393413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6465107" y="4393413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14282" y="3214686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ฝ่ายการตลาด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85984" y="3214686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แผนกปฏิบัติการ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72066" y="3143248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แผนกวางแผน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15206" y="3143248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ฝ่ายธุรการ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86446" y="4572008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แผนกบัญชี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00430" y="4643446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แผนกเอกสารและบริการ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285852" y="4643446"/>
            <a:ext cx="157163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แผนกยานพาหนะ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0034" y="214290"/>
            <a:ext cx="55007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ตัวอย่างแผนผังแนวนอน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58" y="107154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bg2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แผนภูมิที่  1</a:t>
            </a:r>
            <a:endParaRPr lang="th-TH" dirty="0">
              <a:solidFill>
                <a:schemeClr val="bg2">
                  <a:lumMod val="1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214290"/>
            <a:ext cx="55007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ตัวอย่างแผนผังแนวตั้ง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71868" y="1214422"/>
            <a:ext cx="1928826" cy="10001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ผู้จัดการทั่วไป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071670" y="2500306"/>
            <a:ext cx="4572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286247" y="2500307"/>
            <a:ext cx="5715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1964513" y="2607463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6536545" y="2607463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071538" y="2714620"/>
            <a:ext cx="1857388" cy="857256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Angsana New" pitchFamily="18" charset="-34"/>
                <a:cs typeface="Angsana New" pitchFamily="18" charset="-34"/>
              </a:rPr>
              <a:t>ผู้จัดการแผนกปฏิบัติการ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71868" y="2786058"/>
            <a:ext cx="1857388" cy="857256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Angsana New" pitchFamily="18" charset="-34"/>
                <a:cs typeface="Angsana New" pitchFamily="18" charset="-34"/>
              </a:rPr>
              <a:t>ผู้จัดการแผนกธุรการ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86446" y="2786058"/>
            <a:ext cx="1857388" cy="857256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Angsana New" pitchFamily="18" charset="-34"/>
                <a:cs typeface="Angsana New" pitchFamily="18" charset="-34"/>
              </a:rPr>
              <a:t>ผู้จัดการแผนกจองและขาย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1928794" y="3643314"/>
            <a:ext cx="357190" cy="35719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Down Arrow 17"/>
          <p:cNvSpPr/>
          <p:nvPr/>
        </p:nvSpPr>
        <p:spPr>
          <a:xfrm>
            <a:off x="4357686" y="3714752"/>
            <a:ext cx="357190" cy="35719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Down Arrow 18"/>
          <p:cNvSpPr/>
          <p:nvPr/>
        </p:nvSpPr>
        <p:spPr>
          <a:xfrm>
            <a:off x="6643702" y="3786190"/>
            <a:ext cx="357190" cy="35719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Rectangle 19"/>
          <p:cNvSpPr/>
          <p:nvPr/>
        </p:nvSpPr>
        <p:spPr>
          <a:xfrm>
            <a:off x="785786" y="4071942"/>
            <a:ext cx="2500330" cy="2500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Rectangle 20"/>
          <p:cNvSpPr/>
          <p:nvPr/>
        </p:nvSpPr>
        <p:spPr>
          <a:xfrm>
            <a:off x="3500430" y="4143380"/>
            <a:ext cx="2143140" cy="2500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Rectangle 21"/>
          <p:cNvSpPr/>
          <p:nvPr/>
        </p:nvSpPr>
        <p:spPr>
          <a:xfrm>
            <a:off x="5929322" y="4143380"/>
            <a:ext cx="2643206" cy="2500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4346497"/>
            <a:ext cx="81439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การจัดรายการนำเที่ยว                     งานพิมพ์ดีด                          การติดต่อลูกค้า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ฝึกพนักงานปฏิบัติการ                     งานจัดแฟ้ม                           </a:t>
            </a:r>
            <a:r>
              <a:rPr lang="th-TH" sz="2400" b="1" dirty="0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สนอข้อมูลการท่องเที่ยว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การเชื่อมรายการนำเที่ยว                  ประวัติลูกค้า                         พิมพ์เอกสารเผยแพร่</a:t>
            </a:r>
            <a:endParaRPr lang="th-TH" sz="2400" dirty="0"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พัฒนาข้องมูลการท่องเที่ยว            โ</a:t>
            </a:r>
            <a:r>
              <a:rPr lang="th-TH" sz="2400" b="1" dirty="0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ท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รติดต่อลูกค้า                     การจอง/มัดจำ/จ่ายเงิน     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ฝึกอบรมผู้นำเที่ยว                         ช่วยงานฝ่ายปฏิบัติการ           ควบคุมดูแลปัญหา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                                                                                  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การจองการขาย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7158" y="107154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bg2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แผนภูมิที่  5</a:t>
            </a:r>
            <a:endParaRPr lang="th-TH" dirty="0">
              <a:solidFill>
                <a:schemeClr val="bg2">
                  <a:lumMod val="1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6480048" cy="582792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chemeClr val="bg2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โดยทั่วไปบริษัทนำเที่ยวที่มีมาตรฐานจะแบ่งงานเป็น 4 ฝ่าย</a:t>
            </a:r>
            <a:endParaRPr lang="th-TH" sz="3200" dirty="0">
              <a:solidFill>
                <a:schemeClr val="bg2">
                  <a:lumMod val="1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357158" y="1000108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Angsana New" pitchFamily="18" charset="-34"/>
                <a:cs typeface="Angsana New" pitchFamily="18" charset="-34"/>
              </a:rPr>
              <a:t>ผู้จัดการทั่วไป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Striped Right Arrow 4"/>
          <p:cNvSpPr/>
          <p:nvPr/>
        </p:nvSpPr>
        <p:spPr>
          <a:xfrm>
            <a:off x="2857488" y="1357298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3643306" y="1142984"/>
            <a:ext cx="4286280" cy="857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ควบคุมการบริหารงานให้เป็นไปตามนโยบาย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8596" y="2428868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ฝ่ายบัญชี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val 7"/>
          <p:cNvSpPr/>
          <p:nvPr/>
        </p:nvSpPr>
        <p:spPr>
          <a:xfrm>
            <a:off x="428596" y="3857628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ฝ่ายขาย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Oval 8"/>
          <p:cNvSpPr/>
          <p:nvPr/>
        </p:nvSpPr>
        <p:spPr>
          <a:xfrm>
            <a:off x="428596" y="5357826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ฝ่ายวางแผน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Striped Right Arrow 9"/>
          <p:cNvSpPr/>
          <p:nvPr/>
        </p:nvSpPr>
        <p:spPr>
          <a:xfrm>
            <a:off x="2928926" y="557214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Striped Right Arrow 10"/>
          <p:cNvSpPr/>
          <p:nvPr/>
        </p:nvSpPr>
        <p:spPr>
          <a:xfrm>
            <a:off x="2928926" y="414338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Striped Right Arrow 11"/>
          <p:cNvSpPr/>
          <p:nvPr/>
        </p:nvSpPr>
        <p:spPr>
          <a:xfrm>
            <a:off x="2928926" y="2786058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3643306" y="2571744"/>
            <a:ext cx="4286280" cy="7858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14744" y="4071942"/>
            <a:ext cx="4286280" cy="10001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วิเคราะห์ตลาด  ติดต่อลูกค้า  ประสานงานการโฆษณา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43306" y="5429264"/>
            <a:ext cx="4286280" cy="10001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857620" y="2714620"/>
            <a:ext cx="3786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6535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ควบคุมระบบการเงินและงบประมาณ 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786182" y="5429264"/>
            <a:ext cx="40004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6535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สำรวจแหล่งท่องเที่ยวและบริการ  จัดทำแผนการเดินทาง จัดผู้นำเที่ยว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44" y="0"/>
            <a:ext cx="8068040" cy="939982"/>
          </a:xfrm>
        </p:spPr>
        <p:txBody>
          <a:bodyPr>
            <a:normAutofit/>
          </a:bodyPr>
          <a:lstStyle/>
          <a:p>
            <a:pPr algn="l"/>
            <a:r>
              <a:rPr lang="th-TH" sz="3600" b="1" dirty="0" smtClean="0">
                <a:solidFill>
                  <a:schemeClr val="bg2">
                    <a:lumMod val="10000"/>
                  </a:schemeClr>
                </a:solidFill>
                <a:latin typeface="Angsana New" pitchFamily="18" charset="-34"/>
                <a:cs typeface="Angsana New" pitchFamily="18" charset="-34"/>
              </a:rPr>
              <a:t>จัดหน่วยงานของธุรกิจนำเที่ยวขนาดใหญ่ประกอบด้วย 7 ฝ่าย</a:t>
            </a:r>
            <a:endParaRPr lang="th-TH" sz="3600" dirty="0">
              <a:solidFill>
                <a:schemeClr val="bg2">
                  <a:lumMod val="1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500034" y="1000108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ฝ่ายบริหารระดับสูง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Striped Right Arrow 4"/>
          <p:cNvSpPr/>
          <p:nvPr/>
        </p:nvSpPr>
        <p:spPr>
          <a:xfrm>
            <a:off x="2857488" y="1500174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3571868" y="1142984"/>
            <a:ext cx="4357718" cy="12144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กำหนดนโยบาย  วัตถุประสงค์  ตรวจสอบและควบคุมการดำเนินงานของธุรกิจนำเที่ยวทั้งหมด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1868" y="2643182"/>
            <a:ext cx="4357718" cy="10001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ควบคุมการบริหารงานให้เป็นไปตาม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นโยบาย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จัดรายการนำเที่ยว  กำหนดราคา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868" y="3929066"/>
            <a:ext cx="4429156" cy="9286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ติดต่อกับลูกค้า  เพื่อขายรายการนำเที่ยวและ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ต้องคอยตอบคำถามของลูกค้า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ด้วย 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43306" y="5357826"/>
            <a:ext cx="4286280" cy="857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รับจองและติดต่อผู้ผลิตบริการท่องเที่ยว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Striped Right Arrow 9"/>
          <p:cNvSpPr/>
          <p:nvPr/>
        </p:nvSpPr>
        <p:spPr>
          <a:xfrm>
            <a:off x="2857488" y="271462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Striped Right Arrow 10"/>
          <p:cNvSpPr/>
          <p:nvPr/>
        </p:nvSpPr>
        <p:spPr>
          <a:xfrm>
            <a:off x="2928926" y="414338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Striped Right Arrow 11"/>
          <p:cNvSpPr/>
          <p:nvPr/>
        </p:nvSpPr>
        <p:spPr>
          <a:xfrm>
            <a:off x="2928926" y="5500702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Oval 14"/>
          <p:cNvSpPr/>
          <p:nvPr/>
        </p:nvSpPr>
        <p:spPr>
          <a:xfrm>
            <a:off x="500034" y="2285992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ฝ่ายปฏิบัติการ</a:t>
            </a:r>
          </a:p>
        </p:txBody>
      </p:sp>
      <p:sp>
        <p:nvSpPr>
          <p:cNvPr id="16" name="Oval 15"/>
          <p:cNvSpPr/>
          <p:nvPr/>
        </p:nvSpPr>
        <p:spPr>
          <a:xfrm>
            <a:off x="500034" y="3714752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ฝ่ายขาย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00034" y="5214950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ฝ่ายรับจอง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57158" y="714356"/>
            <a:ext cx="2357454" cy="135732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ฝ่ายเอกสารและบริการท่องเที่ยว</a:t>
            </a:r>
          </a:p>
        </p:txBody>
      </p:sp>
      <p:sp>
        <p:nvSpPr>
          <p:cNvPr id="3" name="Striped Right Arrow 2"/>
          <p:cNvSpPr/>
          <p:nvPr/>
        </p:nvSpPr>
        <p:spPr>
          <a:xfrm>
            <a:off x="2857488" y="1214422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3500430" y="642918"/>
            <a:ext cx="4357718" cy="12144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ทำหน้าที่ให้บริการท่องเที่ยวแก่ลูกค้าที่ต้องการใช้บริการ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868" y="2428868"/>
            <a:ext cx="4357718" cy="10001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ทำหน้าที่เกี่ยวกับการเงินของธุรกิจนำเที่ยวทั้งหมด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1868" y="3929066"/>
            <a:ext cx="4429156" cy="14287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ทำหน้าที่เกี่ยวกับการสรรหาบุคคล  การบรรจุพนักงาน  การฝึกอบรม  การทำประวัติพนักงาน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Striped Right Arrow 7"/>
          <p:cNvSpPr/>
          <p:nvPr/>
        </p:nvSpPr>
        <p:spPr>
          <a:xfrm>
            <a:off x="2857488" y="271462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Striped Right Arrow 8"/>
          <p:cNvSpPr/>
          <p:nvPr/>
        </p:nvSpPr>
        <p:spPr>
          <a:xfrm>
            <a:off x="2928926" y="4143380"/>
            <a:ext cx="428628" cy="428628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Oval 10"/>
          <p:cNvSpPr/>
          <p:nvPr/>
        </p:nvSpPr>
        <p:spPr>
          <a:xfrm>
            <a:off x="500034" y="2285992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ฝ่ายการเงิน</a:t>
            </a:r>
          </a:p>
        </p:txBody>
      </p:sp>
      <p:sp>
        <p:nvSpPr>
          <p:cNvPr id="12" name="Oval 11"/>
          <p:cNvSpPr/>
          <p:nvPr/>
        </p:nvSpPr>
        <p:spPr>
          <a:xfrm>
            <a:off x="500034" y="3714752"/>
            <a:ext cx="2214578" cy="121444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ฝ่ายบุคคล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Custom 4">
      <a:dk1>
        <a:srgbClr val="073763"/>
      </a:dk1>
      <a:lt1>
        <a:srgbClr val="2184B1"/>
      </a:lt1>
      <a:dk2>
        <a:srgbClr val="B4ECFC"/>
      </a:dk2>
      <a:lt2>
        <a:srgbClr val="E4F4DF"/>
      </a:lt2>
      <a:accent1>
        <a:srgbClr val="A5E9FB"/>
      </a:accent1>
      <a:accent2>
        <a:srgbClr val="68B1F4"/>
      </a:accent2>
      <a:accent3>
        <a:srgbClr val="3ECCB4"/>
      </a:accent3>
      <a:accent4>
        <a:srgbClr val="10CF9B"/>
      </a:accent4>
      <a:accent5>
        <a:srgbClr val="7CCA62"/>
      </a:accent5>
      <a:accent6>
        <a:srgbClr val="20C8F7"/>
      </a:accent6>
      <a:hlink>
        <a:srgbClr val="387025"/>
      </a:hlink>
      <a:folHlink>
        <a:srgbClr val="0F6FC6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148</TotalTime>
  <Words>341</Words>
  <Application>Microsoft Office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Technic</vt:lpstr>
      <vt:lpstr>โครงสร้างบริษัทนำเที่ยว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16</cp:revision>
  <dcterms:created xsi:type="dcterms:W3CDTF">2013-08-19T06:12:59Z</dcterms:created>
  <dcterms:modified xsi:type="dcterms:W3CDTF">2013-08-26T17:01:23Z</dcterms:modified>
</cp:coreProperties>
</file>