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A0C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8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FA31B-F858-4A3F-8FBD-D68F625E3999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04EE2-68FF-433D-A7EE-EFBB868DFB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64FCE-7725-4F94-8E3B-163207CD3AC4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6E1E1-7EBE-438C-826D-F457AE7C5A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1C405-6F8A-48EB-8C9C-E0871053808A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59FA1-369C-4A47-85C4-F3B961654F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3EA57-51C0-40FC-BCBC-08F1F655F293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4DB87-FB03-443B-94D7-E96699B954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8753E-AE25-4518-A4F5-65697E835683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4BB3B-74FD-49B7-B999-676F2CF724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E8E6A-3FF5-4699-9579-7BF069C69AB9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B0565-7788-4C90-B981-336D73621D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C55-BA0D-4988-9329-D863660D5D34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03147-F45A-49E7-B33D-DF7B62078D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C643B-5394-4262-8685-54D41BAF3C8F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0C88A-0F8E-41F8-BC0D-36C268BD95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166B0-F149-4C6D-B259-A23F9D3C7BFD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AC58B-840A-4CEE-B1FC-102BDC9DCF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80609-27FC-423C-A06F-1F3ABDC2C603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E80F2-1B9F-4CC2-9B4D-8417521EA1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EBBD7-0732-4440-AE9F-F376A5164778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EF7D3-5612-4B92-B3B8-922275B23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6EB897-54C7-449F-9E82-F01F5B1E5F33}" type="datetimeFigureOut">
              <a:rPr lang="en-US"/>
              <a:pPr>
                <a:defRPr/>
              </a:pPr>
              <a:t>8/26/2013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C03056-3B6C-4C28-A5DE-3B9F03E5C1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oknation.net/blog/print.php?id=356313" TargetMode="Externa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th.wikipedia.org/w/index.php?title=%E0%B8%AA%E0%B8%A1%E0%B8%B2%E0%B8%84%E0%B8%A1%E0%B8%A1%E0%B8%B2%E0%B8%95%E0%B8%A3%E0%B8%90%E0%B8%B2%E0%B8%99%E0%B8%A2%E0%B8%B8%E0%B9%82%E0%B8%A3%E0%B8%9B&amp;action=edit&amp;redlink=1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th.wikipedia.org/w/index.php?title=%E0%B8%A1%E0%B8%A3%E0%B8%94%E0%B8%81%E0%B8%97%E0%B8%B2%E0%B8%87%E0%B8%98%E0%B8%A3%E0%B8%A3%E0%B8%A1%E0%B8%8A%E0%B8%B2%E0%B8%95%E0%B8%B4&amp;action=edit&amp;redlink=1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15616" y="843558"/>
            <a:ext cx="7772400" cy="830263"/>
          </a:xfrm>
        </p:spPr>
        <p:txBody>
          <a:bodyPr rtlCol="0">
            <a:noAutofit/>
          </a:bodyPr>
          <a:lstStyle/>
          <a:p>
            <a:r>
              <a:rPr lang="th-TH" sz="6000" b="1" dirty="0" smtClean="0"/>
              <a:t>หน่วยการเรียนรู้ที่    7</a:t>
            </a:r>
            <a:endParaRPr lang="en-US" sz="6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91680" y="2139702"/>
            <a:ext cx="6400800" cy="500062"/>
          </a:xfrm>
        </p:spPr>
        <p:txBody>
          <a:bodyPr rtlCol="0">
            <a:noAutofit/>
          </a:bodyPr>
          <a:lstStyle/>
          <a:p>
            <a:r>
              <a:rPr lang="th-TH" sz="4400" b="1" dirty="0" smtClean="0">
                <a:solidFill>
                  <a:schemeClr val="tx1"/>
                </a:solidFill>
              </a:rPr>
              <a:t>มัคคุเทศก์และจรรยาบรรณในการประกอบอาชีพ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>ประเภทของมัคคุเทศก์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251520" y="987574"/>
            <a:ext cx="8229600" cy="4032448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2000" dirty="0" smtClean="0"/>
              <a:t>3.   แบ่งตามพระราชบัญญัติธุรกิจนำเที่ยวและมัคคุเทศก์  พ.ศ. 2535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เนื่องจากมัคคุเทศก์มีความหลากหลายและแตกต่างกันในด้านความรู้ ความสามารถทางภาษา  ตลอดจนความชำนาญพิเศษเฉพาะด้านและเฉพาะพื้นที่ตามที่ได้รับการฝึกอบรมและประสบการณ์   แบ่งมัคคุเทศก์ได้   2  ประเภทใหญ่ ๆ  เพื่อให้เกิดความชัดเจนในการพิจารณาออกใบอนุญาตการเป็นมัคคุเทศก์อย่างเหมาะสมมากขึ้นและยังสะดวกต่อการควบคุมให้เป็นไปตามกฎหมาย   ดังนี้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	3.1  มัคคุเทศก์ทั่วไป  หมายถึง  มัคคุเทศก์ที่มีความรู้เกี่ยวกับงานนำเที่ยวครอบคลุมในทุกสาขา  สามารถนำเที่ยวให้กับนักท่องเที่ยวไปยังสถานที่ต่าง ๆ โดยใช้ภาษาไทยหรือภาษาต่างประเทศ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มัคคุเทศก์ทั่วไปแบ่งออกได้อีก  2  ประเภท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3.1.1  มัคคุเทศก์ทั่วไปต่างประเทศ  ได้รับอนุญาตเป็นมัคคุเทศก์สีบรอนซ์เงิน  นำเที่ยวนักท่องเที่ยวได้ทั้งชาวไทยและชาวต่างชาติทั่วราชอาณาจักร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3.1.2  มัคคุเทศก์ทั่วไปไทย   ได้รับอนุญาตเป็นมัคคุเทศก์สีบรอนซ์ทองสามารถนำเที่ยวได้เฉพาะนักท่องเที่ยวชาวไทยได้ทั่วราชอาณาจักร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>ประเภทของมัคคุเทศก์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79512" y="987574"/>
            <a:ext cx="8784976" cy="4032448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1400" dirty="0" smtClean="0"/>
              <a:t>		</a:t>
            </a:r>
            <a:r>
              <a:rPr lang="en-US" sz="2000" dirty="0" smtClean="0"/>
              <a:t>3.2</a:t>
            </a:r>
            <a:r>
              <a:rPr lang="th-TH" sz="2000" dirty="0" smtClean="0"/>
              <a:t>  มัคคุเทศก์เฉพาะ  หมายถึง  มัคคุเทศก์ซึ่งมีความรู้เกี่ยวกับงานนำเที่ยวเฉพาะสาขา  เช่น  สาขาประวัติศาสตร์  โบราณคดี  และการนำเที่ยวป่า เป็นต้น  อันเป็นให้ความรู้แก่นักท่องเที่ยวมีสนใจในสาขานั้นๆ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แบ่งออกมัคคุเทศก์เฉพาะออกเป็น  8  ประเภท  คือ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th-TH" sz="2000" dirty="0" smtClean="0"/>
              <a:t>	3.2.1</a:t>
            </a:r>
            <a:r>
              <a:rPr lang="en-US" sz="2000" dirty="0" smtClean="0"/>
              <a:t> </a:t>
            </a:r>
            <a:r>
              <a:rPr lang="th-TH" sz="2000" dirty="0" smtClean="0"/>
              <a:t>มัคคุเทศก์เฉพาะต่างประเทศ-เฉพาะพื้นที่  ได้รับอนุญาตให้เป็นมัคคุเทศก์สีชมพู  และสามารถนำเที่ยวให้แก่นักท่องเที่ยวทั้งชาวไทยและชาวต่างประเทศเฉพาะที่ระบุไว้ในใบอนุญาตและจังหวัดที่มีพื้นที่ติดต่อ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3.2.2  มัคคุเทศก์เฉพาะไทย – เฉพาะพื้นที่   ได้รับใบอนุญาตเป็นมัคคุเทศก์สีฟ้า  และสามารถนำเที่ยวให้แก่นักท่องเที่ยวชาวไทย  เฉพาะจังหวัดที่ระบุไว้บนใบอนุญาตและจังหวัดที่ติดต่อ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3.2.3  มัคคุเทศก์เฉพาะเดินป่า  ได้รับใบอนุญาตเป็นมัคคุเทศก์สีเขียว  และสามารถนำเที่ยวให้แก่นักท่องเที่ยวทั้งไทยและต่างประเทศ ในเขตพื้นที่ป่า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3.2.4  มัคคุเทศก์เฉพาะศิลปวัฒนธรรม  ได้รับใบอนุญาตเป็นมัคคุเทศก์สีแดงและสามารถนำเที่ยวให้แกนักท่องเที่ยวชาวไทยและชาวต่างประเทศทางด้านประวัติศาสตร์  โบราณคดี  ศิลปวัฒนธรรม  และวรรณคดีไทยได้ทั่งราชอาณาจักร</a:t>
            </a:r>
            <a:endParaRPr lang="en-US" sz="2000" dirty="0" smtClean="0"/>
          </a:p>
          <a:p>
            <a:pPr>
              <a:buNone/>
            </a:pPr>
            <a:r>
              <a:rPr lang="th-TH" sz="1800" dirty="0" smtClean="0"/>
              <a:t>	</a:t>
            </a:r>
            <a:endParaRPr lang="en-US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>ประเภทของมัคคุเทศก์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79512" y="987574"/>
            <a:ext cx="8784976" cy="4032448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1400" dirty="0" smtClean="0"/>
              <a:t>		</a:t>
            </a:r>
            <a:r>
              <a:rPr lang="th-TH" sz="2000" dirty="0" smtClean="0"/>
              <a:t>3.2.5  มัคคุเทศก์เฉพาะทะเล  ได้รับใบอนุญาตเป็นมัคคุเทศก์สีส้ม  และสามารถนำเที่ยวให้แก่นักท่องเที่ยวทั้งชาวไทยและชาวต่างประเทศในเขตพื้นที่ทะเล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	3.2.6  มัคคุเทศก์เฉพาะชายฝั่งทะเล  ได้รับใบอนุญาตเป็นมัคคุเทศก์สีเหลืองและสามารถนำเที่ยวให้กับนักท่องเที่ยวชายไทยและชาวต่างชาติในเขตพื้นที่ทางทะเลหรือเกาะต่าง ๆ โดยมีระยะห่างจากชายฝั่งถึงสถานที่ท่องเที่ยวได้ไม่เกิน  40  ไมล์ทะเล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	3.2.7  มัคคุเทศก์เฉพาะแหล่งท่องเที่ยวธรรมชาติ  ได้รับใบอนุญาตเป็นมัคคุเทศก์สีม่วง  และสามารถนำเที่ยวให้กับนักท่องเที่ยวชาวไทยหรือชาวต่างประเทศ  เฉพาะภายในแหล่งท่องเที่ยวธรรมชาติที่ระบุไว้บนใบอนุญาต</a:t>
            </a:r>
            <a:endParaRPr lang="en-US" sz="2000" dirty="0" smtClean="0"/>
          </a:p>
          <a:p>
            <a:pPr>
              <a:buNone/>
            </a:pPr>
            <a:r>
              <a:rPr lang="th-TH" sz="2000" dirty="0" smtClean="0"/>
              <a:t>		3.2.8  มัคคุเทศก์เฉพาะวัฒนธรรมท้องถิ่น  ได้รับใบอนุญาตมัคคุเทศก์สีม่วง  และสามารถนำเที่ยวให้กับนักท่องเที่ยวชาวไทยหรือชาวต่างประเทศ  ทางด้านวัฒนธรรมท้องถิ่นเกี่ยวกับศิลปวัฒนธรรม  ประเพณี  ประวัติศาสตร์  ภูมิศาสตร์  โบราณคดี  เฉพาะแหล่งท่องเที่ยวที่ระบุบนใบอนุญาต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627534"/>
            <a:ext cx="8229600" cy="857250"/>
          </a:xfrm>
        </p:spPr>
        <p:txBody>
          <a:bodyPr rtlCol="0">
            <a:normAutofit fontScale="90000"/>
          </a:bodyPr>
          <a:lstStyle/>
          <a:p>
            <a:pPr lvl="0" algn="l"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บทบาทและหน้าที่ของมัคคุเทศก์</a:t>
            </a:r>
            <a:r>
              <a:rPr lang="en-US" sz="1600" dirty="0" smtClean="0">
                <a:latin typeface="Arial" pitchFamily="34" charset="0"/>
              </a:rPr>
              <a:t/>
            </a:r>
            <a:br>
              <a:rPr lang="en-US" sz="1600" dirty="0" smtClean="0">
                <a:latin typeface="Arial" pitchFamily="34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irc_mi" descr="Tour-guide-Malcolm-Metcal-00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23478"/>
            <a:ext cx="285443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79512" y="914187"/>
            <a:ext cx="881844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มัคคุเทศก์มีบทบาทสำคัญ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 </a:t>
            </a: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บทบาท คือบทบาทในฐานะ</a:t>
            </a: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ตัวแทนของประเทศหรือของท้องถิ่นที่ตนประกอบอาชีพอยู่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endParaRPr kumimoji="0" lang="th-TH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ส่วนอีกบทบาทหนึ่งคือ บทบาทของผู้นำเที่ยว ซึ่งเป็นบทบาทปกติ</a:t>
            </a: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แต่ละบทบาทมีหน้าที่ต่างกัน  เมื่อนักเที่ยวเดินทางมาท่องเที่ยว บุคคลที่นักท่องเที่ยวมีความสัมพันธ์ใกล้ชิดที่สุดตลอดระยะเวลาท่องเที่ยว คือมัคคุเทศก์ นักท่องเที่ยวจะให้ความไว้วางใจและเชื่อถือทุกสิ่งที่มัคคุเทศก์แนะนำ สำหรับท่องเที่ยว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การแสดงออกของมัคคุเทศก์เป็นเครื่องแสดงความเป็นชนชาตินั้น หรือความเป็นคนท้องถิ่นนั้น ดังนั้น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หากนักท่องเที่ยวประทับใจมัคคุเทศก์ นักท่องเที่ยวก็จะมีทัศนะที่ดีต่อประเทศหรือท้องถิ่นนั้น ดังนั้น บทบาทของมัคคุเทศก์ในฐานะตัวแทนของประเทศ</a:t>
            </a: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หรือท้องถิ่น จึงเป็นบทบาทที่สำคัญยิ่ง แม้มิใช่บทบาทหลักของอาชีพมัคคุเทศก์ก็ตาม </a:t>
            </a:r>
            <a:endParaRPr kumimoji="0" lang="th-TH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dirty="0" smtClean="0"/>
              <a:t>มัคคุเทศก์มีหน้าที่ดังต่อไปนี้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95536" y="1203598"/>
            <a:ext cx="8229600" cy="3394075"/>
          </a:xfrm>
        </p:spPr>
        <p:txBody>
          <a:bodyPr rtlCol="0"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      1.  </a:t>
            </a:r>
            <a:r>
              <a:rPr lang="th-TH" dirty="0" smtClean="0"/>
              <a:t>แสดงความเป็นไทยให้ประจักษ์แก่นักท่องเที่ยว</a:t>
            </a:r>
            <a:r>
              <a:rPr lang="en-US" dirty="0" smtClean="0"/>
              <a:t>  </a:t>
            </a:r>
            <a:r>
              <a:rPr lang="th-TH" dirty="0" smtClean="0"/>
              <a:t>ทั้งในด้านกิริยามารยาท</a:t>
            </a:r>
            <a:r>
              <a:rPr lang="en-US" dirty="0" smtClean="0"/>
              <a:t>  </a:t>
            </a:r>
            <a:r>
              <a:rPr lang="th-TH" dirty="0" smtClean="0"/>
              <a:t>การวางตน</a:t>
            </a:r>
            <a:r>
              <a:rPr lang="en-US" dirty="0" smtClean="0"/>
              <a:t>  </a:t>
            </a:r>
            <a:r>
              <a:rPr lang="th-TH" dirty="0" smtClean="0"/>
              <a:t>ค่า นิยมของสังคมไทย</a:t>
            </a:r>
            <a:r>
              <a:rPr lang="en-US" dirty="0" smtClean="0"/>
              <a:t>  </a:t>
            </a:r>
            <a:r>
              <a:rPr lang="th-TH" dirty="0" smtClean="0"/>
              <a:t>เช่น</a:t>
            </a:r>
            <a:r>
              <a:rPr lang="en-US" dirty="0" smtClean="0"/>
              <a:t>  </a:t>
            </a:r>
            <a:r>
              <a:rPr lang="th-TH" dirty="0" smtClean="0"/>
              <a:t>ความอ่อนโยน</a:t>
            </a:r>
            <a:r>
              <a:rPr lang="en-US" dirty="0" smtClean="0"/>
              <a:t>  </a:t>
            </a:r>
            <a:r>
              <a:rPr lang="th-TH" dirty="0" smtClean="0"/>
              <a:t>ความมีน้ำใจ</a:t>
            </a:r>
            <a:r>
              <a:rPr lang="en-US" dirty="0" smtClean="0"/>
              <a:t>  </a:t>
            </a:r>
            <a:r>
              <a:rPr lang="th-TH" dirty="0" smtClean="0"/>
              <a:t>ความเอื้อเฟื้อเผื่อแผ่</a:t>
            </a:r>
            <a:r>
              <a:rPr lang="en-US" dirty="0" smtClean="0"/>
              <a:t>  </a:t>
            </a:r>
            <a:r>
              <a:rPr lang="th-TH" dirty="0" smtClean="0"/>
              <a:t>ตลอดจนการดำรงชีวิตตามวัฒนธรรมไทย</a:t>
            </a:r>
            <a:r>
              <a:rPr lang="en-US" dirty="0" smtClean="0"/>
              <a:t>  </a:t>
            </a:r>
            <a:r>
              <a:rPr lang="th-TH" dirty="0" smtClean="0"/>
              <a:t>กล่าวอีกอย่างหนึ่งคือ</a:t>
            </a:r>
            <a:r>
              <a:rPr lang="en-US" dirty="0" smtClean="0"/>
              <a:t>  </a:t>
            </a:r>
            <a:r>
              <a:rPr lang="th-TH" dirty="0" smtClean="0"/>
              <a:t>มัคคุเทศก์ทำหน้าที่เป็นทูตทางวัฒนธรรมไทยนั่นเอง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     </a:t>
            </a:r>
            <a:r>
              <a:rPr lang="en-US" dirty="0" smtClean="0"/>
              <a:t>2.</a:t>
            </a:r>
            <a:r>
              <a:rPr lang="th-TH" dirty="0" smtClean="0"/>
              <a:t>  สร้างความเข้าใจอันดีระหว่างชนชาติ</a:t>
            </a:r>
            <a:r>
              <a:rPr lang="en-US" dirty="0" smtClean="0"/>
              <a:t>  </a:t>
            </a:r>
            <a:r>
              <a:rPr lang="th-TH" dirty="0" smtClean="0"/>
              <a:t>สร้างภาพลักษณ์ที่ดีให้แก่ชาติ</a:t>
            </a:r>
            <a:r>
              <a:rPr lang="en-US" dirty="0" smtClean="0"/>
              <a:t>  </a:t>
            </a:r>
            <a:r>
              <a:rPr lang="th-TH" dirty="0" smtClean="0"/>
              <a:t>และสถาบันต่าง ๆ ของชาติ</a:t>
            </a:r>
            <a:r>
              <a:rPr lang="en-US" dirty="0" smtClean="0"/>
              <a:t>  </a:t>
            </a:r>
            <a:r>
              <a:rPr lang="th-TH" dirty="0" smtClean="0"/>
              <a:t>เชิดชูความเป็นชาติอารยะทัดเทียมชาติอื่น ๆ หลีกเลี่ยงการประพฤติปฏิบัติที่อาจนำความเสื่อมเสียมาสู่ประเทศชาติ</a:t>
            </a:r>
            <a:r>
              <a:rPr lang="en-US" dirty="0" smtClean="0"/>
              <a:t>  </a:t>
            </a:r>
            <a:r>
              <a:rPr lang="th-TH" dirty="0" smtClean="0"/>
              <a:t>หรือก่อให้เกิดความรู้สึกดูหมิ่นเหยียดหยามแก่ประเทศและชนชาติไทย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บทบาทหน้าที่ในฐานะผู้นำเที่ยว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95536" y="1203598"/>
            <a:ext cx="8229600" cy="3394075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dirty="0" smtClean="0"/>
              <a:t>ในฐานะผู้นำเที่ยว</a:t>
            </a:r>
            <a:r>
              <a:rPr lang="en-US" dirty="0" smtClean="0"/>
              <a:t> </a:t>
            </a:r>
            <a:r>
              <a:rPr lang="th-TH" dirty="0" smtClean="0"/>
              <a:t>มัคคุเทศก์มีหน้าที่</a:t>
            </a:r>
            <a:r>
              <a:rPr lang="en-US" dirty="0" smtClean="0"/>
              <a:t>  3  </a:t>
            </a:r>
            <a:r>
              <a:rPr lang="th-TH" dirty="0" smtClean="0"/>
              <a:t>ประการ คือ</a:t>
            </a:r>
          </a:p>
          <a:p>
            <a:pPr>
              <a:buNone/>
            </a:pPr>
            <a:r>
              <a:rPr lang="th-TH" dirty="0" smtClean="0"/>
              <a:t>  </a:t>
            </a:r>
            <a:r>
              <a:rPr lang="en-US" dirty="0" smtClean="0"/>
              <a:t>	1.  </a:t>
            </a:r>
            <a:r>
              <a:rPr lang="th-TH" dirty="0" smtClean="0"/>
              <a:t>การรับเข้านักท่องเที่ยว (</a:t>
            </a:r>
            <a:r>
              <a:rPr lang="en-US" dirty="0" smtClean="0"/>
              <a:t>Transfer – in)</a:t>
            </a:r>
            <a:endParaRPr lang="th-TH" dirty="0" smtClean="0"/>
          </a:p>
          <a:p>
            <a:pPr>
              <a:buNone/>
            </a:pPr>
            <a:r>
              <a:rPr lang="th-TH" dirty="0" smtClean="0"/>
              <a:t>    </a:t>
            </a:r>
            <a:r>
              <a:rPr lang="en-US" dirty="0" smtClean="0"/>
              <a:t>2.  </a:t>
            </a:r>
            <a:r>
              <a:rPr lang="th-TH" dirty="0" smtClean="0"/>
              <a:t>การนำเที่ยว ( </a:t>
            </a:r>
            <a:r>
              <a:rPr lang="en-US" dirty="0" smtClean="0"/>
              <a:t>Tourist  guide)</a:t>
            </a:r>
          </a:p>
          <a:p>
            <a:pPr>
              <a:buNone/>
            </a:pPr>
            <a:r>
              <a:rPr lang="th-TH" dirty="0" smtClean="0"/>
              <a:t>    </a:t>
            </a:r>
            <a:r>
              <a:rPr lang="en-US" dirty="0" smtClean="0"/>
              <a:t> 3.  </a:t>
            </a:r>
            <a:r>
              <a:rPr lang="th-TH" dirty="0" smtClean="0"/>
              <a:t>การส่งออกนักท่องเที่ยว (</a:t>
            </a:r>
            <a:r>
              <a:rPr lang="en-US" dirty="0" smtClean="0"/>
              <a:t>Transfer – out</a:t>
            </a:r>
            <a:r>
              <a:rPr lang="th-TH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/>
            </a:r>
            <a:br>
              <a:rPr lang="th-TH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95536" y="1203598"/>
            <a:ext cx="8229600" cy="3394075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en-US" dirty="0" smtClean="0"/>
              <a:t>       1.</a:t>
            </a:r>
            <a:r>
              <a:rPr lang="th-TH" dirty="0" smtClean="0"/>
              <a:t>  หน้าที่ในการรับเข้านักท่องเที่ยว</a:t>
            </a:r>
            <a:r>
              <a:rPr lang="en-US" dirty="0" smtClean="0"/>
              <a:t> (Transfer in) </a:t>
            </a:r>
            <a:r>
              <a:rPr lang="th-TH" dirty="0" smtClean="0"/>
              <a:t>หมายถึงการไปรับนักท่องเที่ยวจากจุดเข้าเมืองหรือเข้าจังหวัด เช่น</a:t>
            </a:r>
            <a:r>
              <a:rPr lang="en-US" dirty="0" smtClean="0"/>
              <a:t>  </a:t>
            </a:r>
            <a:r>
              <a:rPr lang="th-TH" dirty="0" smtClean="0"/>
              <a:t>ท่าอากาศยาน</a:t>
            </a:r>
            <a:r>
              <a:rPr lang="en-US" dirty="0" smtClean="0"/>
              <a:t>  </a:t>
            </a:r>
            <a:r>
              <a:rPr lang="th-TH" dirty="0" smtClean="0"/>
              <a:t>ท่าเรือ สถานีรถไฟ</a:t>
            </a:r>
            <a:r>
              <a:rPr lang="en-US" dirty="0" smtClean="0"/>
              <a:t>  </a:t>
            </a:r>
            <a:r>
              <a:rPr lang="th-TH" dirty="0" smtClean="0"/>
              <a:t>หรือสถานีรถยนต์</a:t>
            </a:r>
            <a:r>
              <a:rPr lang="en-US" dirty="0" smtClean="0"/>
              <a:t>  </a:t>
            </a:r>
            <a:r>
              <a:rPr lang="th-TH" dirty="0" smtClean="0"/>
              <a:t>แล้วนำมาส่งยังสถานที่พักแรม</a:t>
            </a:r>
            <a:r>
              <a:rPr lang="en-US" dirty="0" smtClean="0"/>
              <a:t>  </a:t>
            </a:r>
            <a:r>
              <a:rPr lang="th-TH" dirty="0" smtClean="0"/>
              <a:t>ดูแลให้นักท่องเที่ยวเข้าที่พักอย่างเรียบร้อย</a:t>
            </a:r>
            <a:r>
              <a:rPr lang="en-US" dirty="0" smtClean="0"/>
              <a:t>  </a:t>
            </a:r>
            <a:r>
              <a:rPr lang="th-TH" dirty="0" smtClean="0"/>
              <a:t>และนัดหมาย วัน เวลา ครั้งต่อไป</a:t>
            </a:r>
            <a:r>
              <a:rPr lang="en-US" dirty="0" smtClean="0"/>
              <a:t>  </a:t>
            </a:r>
            <a:r>
              <a:rPr lang="th-TH" dirty="0" smtClean="0"/>
              <a:t>รวมทั้งแจ้งข้อควรและไม่ควรปฏิบัติตลอดจนข้อควรระวังแก่นักท่องเที่ยว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/>
            </a:r>
            <a:br>
              <a:rPr lang="th-TH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95536" y="699542"/>
            <a:ext cx="8229600" cy="3898131"/>
          </a:xfrm>
        </p:spPr>
        <p:txBody>
          <a:bodyPr rtlCol="0"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         </a:t>
            </a:r>
            <a:r>
              <a:rPr lang="th-TH" dirty="0" smtClean="0"/>
              <a:t> </a:t>
            </a:r>
            <a:r>
              <a:rPr lang="en-US" dirty="0" smtClean="0"/>
              <a:t> 2.</a:t>
            </a:r>
            <a:r>
              <a:rPr lang="th-TH" dirty="0" smtClean="0"/>
              <a:t>  หน้าที่ในการนำเที่ยว</a:t>
            </a:r>
            <a:r>
              <a:rPr lang="en-US" dirty="0" smtClean="0"/>
              <a:t> (Tourist Guide)</a:t>
            </a:r>
            <a:r>
              <a:rPr lang="th-TH" dirty="0" smtClean="0"/>
              <a:t> หมายถึงการนำนักท่องเที่ยวไปท่องเที่ยวตามสถานที่ต่าง ๆ ในรายการที่กำหนดแต่ละครั้งแล้วนำส่งยังที่พัก</a:t>
            </a:r>
            <a:r>
              <a:rPr lang="en-US" dirty="0" smtClean="0"/>
              <a:t>  </a:t>
            </a:r>
            <a:r>
              <a:rPr lang="th-TH" dirty="0" smtClean="0"/>
              <a:t>มัคคุเทศก์ควรไปถึงก่อนเวลานัดหมายอย่างน้อย </a:t>
            </a:r>
            <a:r>
              <a:rPr lang="en-US" dirty="0" smtClean="0"/>
              <a:t>30 </a:t>
            </a:r>
            <a:r>
              <a:rPr lang="th-TH" dirty="0" smtClean="0"/>
              <a:t>นาที</a:t>
            </a:r>
            <a:r>
              <a:rPr lang="en-US" dirty="0" smtClean="0"/>
              <a:t>  </a:t>
            </a:r>
            <a:r>
              <a:rPr lang="th-TH" dirty="0" smtClean="0"/>
              <a:t>ทำสัญลักษณ์ นักท่องเที่ยว</a:t>
            </a:r>
            <a:r>
              <a:rPr lang="en-US" dirty="0" smtClean="0"/>
              <a:t>  </a:t>
            </a:r>
            <a:r>
              <a:rPr lang="th-TH" dirty="0" smtClean="0"/>
              <a:t>เช่น</a:t>
            </a:r>
            <a:r>
              <a:rPr lang="en-US" dirty="0" smtClean="0"/>
              <a:t>  </a:t>
            </a:r>
            <a:r>
              <a:rPr lang="th-TH" dirty="0" smtClean="0"/>
              <a:t>หมวก</a:t>
            </a:r>
            <a:r>
              <a:rPr lang="en-US" dirty="0" smtClean="0"/>
              <a:t>  </a:t>
            </a:r>
            <a:r>
              <a:rPr lang="th-TH" dirty="0" smtClean="0"/>
              <a:t>เข็มกลัด ฯลฯ ที่ติดตราของบริษัทนำเที่ยว</a:t>
            </a:r>
            <a:r>
              <a:rPr lang="en-US" dirty="0" smtClean="0"/>
              <a:t>  </a:t>
            </a:r>
            <a:r>
              <a:rPr lang="th-TH" dirty="0" smtClean="0"/>
              <a:t>ทั้งนี้เพื่อสะดวกในการตรวจสอบและเห็นง่าย</a:t>
            </a:r>
            <a:r>
              <a:rPr lang="en-US" dirty="0" smtClean="0"/>
              <a:t>  </a:t>
            </a:r>
            <a:r>
              <a:rPr lang="th-TH" dirty="0" smtClean="0"/>
              <a:t>สร้างบรรยากาศในการท่องเที่ยวให้สนุกสนานตลอดรายการ</a:t>
            </a:r>
            <a:r>
              <a:rPr lang="en-US" dirty="0" smtClean="0"/>
              <a:t>  </a:t>
            </a:r>
            <a:r>
              <a:rPr lang="th-TH" dirty="0" smtClean="0"/>
              <a:t>นำชมสถานที่ต่าง ๆ ตามรายการที่กำหนด</a:t>
            </a:r>
            <a:r>
              <a:rPr lang="en-US" dirty="0" smtClean="0"/>
              <a:t>  </a:t>
            </a:r>
            <a:r>
              <a:rPr lang="th-TH" dirty="0" smtClean="0"/>
              <a:t>ตรงเวลา</a:t>
            </a:r>
            <a:r>
              <a:rPr lang="en-US" dirty="0" smtClean="0"/>
              <a:t>  </a:t>
            </a:r>
            <a:r>
              <a:rPr lang="th-TH" dirty="0" smtClean="0"/>
              <a:t>ให้ข้อมูลที่ถูกต้อง</a:t>
            </a:r>
            <a:r>
              <a:rPr lang="en-US" dirty="0" smtClean="0"/>
              <a:t>  </a:t>
            </a:r>
            <a:r>
              <a:rPr lang="th-TH" dirty="0" smtClean="0"/>
              <a:t>และเหมาะแก่ความสนใจของนักท่องเที่ยว</a:t>
            </a:r>
            <a:r>
              <a:rPr lang="en-US" dirty="0" smtClean="0"/>
              <a:t>  </a:t>
            </a:r>
            <a:r>
              <a:rPr lang="th-TH" dirty="0" smtClean="0"/>
              <a:t>แล้วนำส่งกลับที่พัก</a:t>
            </a:r>
            <a:r>
              <a:rPr lang="en-US" dirty="0" smtClean="0"/>
              <a:t>  </a:t>
            </a:r>
            <a:r>
              <a:rPr lang="th-TH" dirty="0" smtClean="0"/>
              <a:t>ดูแลจนเข้าที่พักเรียบร้อย</a:t>
            </a:r>
            <a:r>
              <a:rPr lang="en-US" dirty="0" smtClean="0"/>
              <a:t>  </a:t>
            </a:r>
            <a:r>
              <a:rPr lang="th-TH" dirty="0" smtClean="0"/>
              <a:t>พร้อมนัดหมายครั้งต่อไป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95536" y="699542"/>
            <a:ext cx="8229600" cy="3898131"/>
          </a:xfrm>
        </p:spPr>
        <p:txBody>
          <a:bodyPr rtlCol="0"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        </a:t>
            </a:r>
          </a:p>
          <a:p>
            <a:pPr>
              <a:buNone/>
            </a:pPr>
            <a:r>
              <a:rPr lang="th-TH" b="1" dirty="0" smtClean="0"/>
              <a:t>คุณสมบัติผู้ที่สามารถขอรับใบอนุญาตมัคคุเทศก์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มาตรา 40 แห่งราชบัญญัติธุรกิจนำเที่ยวและมัคคุเทศก์ พ.ศ. 2535 กำหนดไว้ว่า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1.  มีสัญชาติไทย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2.  มีอายุไม่ต่ำว่า 20 ปีบริบูรณ์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3.  เป็นผู้ที่ได้รับหนังสือรับรองว่าผ่านการฝึกอบรมมัคคุเทศก์ตามหลักสูตร  มีคณะกรรมการรับรอง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4. ไม่เป็นโรคพิษสุราเรื้อรังหรือติดยาเสพย์ติดให้โทษ หรือโรคติดต่อ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5.  ไม่เป็นผู้วิกลจริตหรือจิตสติฟั่นเฟือนไม่สมประกอบ หรือคนไร้ความสามารถ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6.  ไม่เคยได้รับโทษจำคุกโดยคำพิพากษาถึงที่สุดให้จำคุก  เว้นแต่โทษความผิดโดยประมาทหรือความลหุโทษ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7.  ไม่เคยถูกใบเพิกถอนใบอนุญาตเป็นมัคคุเทศก์  แต่ถ้าเคยต้องถูกเพิกถอนมาแล้วไม่น้อยกว่า 3 ปี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915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206609" y="311835"/>
            <a:ext cx="47307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วิธีการขอรับใบอนุญาตเป็นมัคคุเทศก์</a:t>
            </a:r>
            <a:endParaRPr kumimoji="0" lang="th-TH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95536" y="699542"/>
            <a:ext cx="8229600" cy="3898131"/>
          </a:xfrm>
        </p:spPr>
        <p:txBody>
          <a:bodyPr rtlCol="0"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        </a:t>
            </a:r>
          </a:p>
          <a:p>
            <a:pPr>
              <a:buNone/>
            </a:pPr>
            <a:r>
              <a:rPr lang="th-TH" b="1" dirty="0" smtClean="0"/>
              <a:t>คุณสมบัติผู้ที่สามารถขอรับใบอนุญาตมัคคุเทศก์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หลักฐานประกอบในการยื่นคำขอรับใบอนุญาตมัคคุเทศก์ 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1.   </a:t>
            </a:r>
            <a:r>
              <a:rPr lang="th-TH" dirty="0" smtClean="0"/>
              <a:t>บัตรประจำตัวประชาชน</a:t>
            </a:r>
            <a:r>
              <a:rPr lang="en-US" dirty="0" smtClean="0"/>
              <a:t>  </a:t>
            </a:r>
            <a:br>
              <a:rPr lang="en-US" dirty="0" smtClean="0"/>
            </a:br>
            <a:r>
              <a:rPr lang="en-US" dirty="0" smtClean="0"/>
              <a:t>2.   </a:t>
            </a:r>
            <a:r>
              <a:rPr lang="th-TH" dirty="0" smtClean="0"/>
              <a:t>สำเนาทะเบียนบ้าน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   </a:t>
            </a:r>
            <a:r>
              <a:rPr lang="th-TH" dirty="0" smtClean="0"/>
              <a:t>ใบรับรองของผู้ประกอบวิชาชีพเวชกรรม ไม่เกิน </a:t>
            </a:r>
            <a:r>
              <a:rPr lang="en-US" dirty="0" smtClean="0"/>
              <a:t>1 </a:t>
            </a:r>
            <a:r>
              <a:rPr lang="th-TH" dirty="0" smtClean="0"/>
              <a:t>เดือน พร้อมประทับตราของสถานพยาบาล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4.   </a:t>
            </a:r>
            <a:r>
              <a:rPr lang="th-TH" dirty="0" smtClean="0"/>
              <a:t>รูปถ่ายไม่เกิน  6  เดือน  ขนาด 1 นิ้ว  จำนวน  3  รูป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5.   </a:t>
            </a:r>
            <a:r>
              <a:rPr lang="th-TH" dirty="0" smtClean="0"/>
              <a:t>สำเนาวุฒิบัตรที่รับรองว่าได้ผ่านการฝึกอบรมวิชามัคคุเทศก์ตามหลักสูตรที่คณะกรรมการกำหนด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915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206609" y="311835"/>
            <a:ext cx="47307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วิธีการขอรับใบอนุญาตเป็นมัคคุเทศก์</a:t>
            </a:r>
            <a:endParaRPr kumimoji="0" lang="th-TH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th-TH" b="1" dirty="0" smtClean="0"/>
              <a:t>สาระการเรียนรู้</a:t>
            </a:r>
            <a:endParaRPr lang="en-US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lvl="0"/>
            <a:r>
              <a:rPr lang="th-TH" dirty="0" smtClean="0"/>
              <a:t>ความหมายของมัคคุเทศก์</a:t>
            </a:r>
            <a:endParaRPr lang="en-US" dirty="0" smtClean="0"/>
          </a:p>
          <a:p>
            <a:pPr lvl="0"/>
            <a:r>
              <a:rPr lang="th-TH" dirty="0" smtClean="0"/>
              <a:t>ลักษณะหน้าที่การทำงาน</a:t>
            </a:r>
            <a:endParaRPr lang="en-US" dirty="0" smtClean="0"/>
          </a:p>
          <a:p>
            <a:pPr lvl="0"/>
            <a:r>
              <a:rPr lang="th-TH" dirty="0" smtClean="0"/>
              <a:t>ประเภทของมัคคุเทศก์</a:t>
            </a:r>
            <a:endParaRPr lang="en-US" dirty="0" smtClean="0"/>
          </a:p>
          <a:p>
            <a:pPr lvl="0"/>
            <a:r>
              <a:rPr lang="th-TH" dirty="0" smtClean="0"/>
              <a:t>บทบาทและหน้าที่ของมัคคุเทศก์</a:t>
            </a:r>
            <a:endParaRPr lang="en-US" dirty="0" smtClean="0"/>
          </a:p>
          <a:p>
            <a:pPr lvl="0"/>
            <a:r>
              <a:rPr lang="th-TH" dirty="0" smtClean="0"/>
              <a:t>วิธีการขอรับใบอนุญาตเป็นมัคคุเทศก์</a:t>
            </a:r>
            <a:endParaRPr lang="en-US" dirty="0" smtClean="0"/>
          </a:p>
          <a:p>
            <a:pPr lvl="0"/>
            <a:r>
              <a:rPr lang="th-TH" dirty="0" smtClean="0"/>
              <a:t>จรรยาบรรณมัคคุเทศก์ </a:t>
            </a: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206609" y="311835"/>
            <a:ext cx="47307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วิธีการขอรับใบอนุญาตเป็นมัคคุเทศก์</a:t>
            </a:r>
            <a:endParaRPr kumimoji="0" lang="th-TH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รูปภาพ 3" descr="18585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563638"/>
            <a:ext cx="309634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รูปภาพ 6" descr="guide_silver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563638"/>
            <a:ext cx="324036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27584" y="3857586"/>
            <a:ext cx="73448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รูปใบอนุญาตมัคคุเทศก์  จาก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  <a:hlinkClick r:id="rId5"/>
              </a:rPr>
              <a:t>http://www.oknation.net/blog/print.php?id=356313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95536" y="699542"/>
            <a:ext cx="8229600" cy="3898131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en-US" dirty="0" smtClean="0"/>
              <a:t>        </a:t>
            </a:r>
          </a:p>
        </p:txBody>
      </p:sp>
      <p:sp>
        <p:nvSpPr>
          <p:cNvPr id="4915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043608" y="123478"/>
            <a:ext cx="69765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h-TH" sz="3600" b="1" dirty="0" smtClean="0"/>
              <a:t>แผนผังแสดงขั้นตอนการขอรับใบอนุญาตเป็นมัคคุเทศก์</a:t>
            </a:r>
            <a:endParaRPr lang="en-US" sz="3600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716016" y="3579862"/>
            <a:ext cx="2520280" cy="14033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ngsana New" pitchFamily="18" charset="-34"/>
                <a:cs typeface="Angsana New" pitchFamily="18" charset="-34"/>
              </a:rPr>
              <a:t>เดินทางไปรับใบอนุญาตพร้อมเครื่องหมายแสดงการเป็นมัคคุเทศก์ที่ได้รับใบอนุญาต  ณ  สำนักงานทะเบียนพร้อมเอกสารหลักฐาน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1" name="คำบรรยายภาพแบบลูกศรขวา 10"/>
          <p:cNvSpPr/>
          <p:nvPr/>
        </p:nvSpPr>
        <p:spPr>
          <a:xfrm>
            <a:off x="611560" y="843558"/>
            <a:ext cx="2016224" cy="936104"/>
          </a:xfrm>
          <a:prstGeom prst="rightArrowCallou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ea typeface="Angsana New" pitchFamily="18" charset="-34"/>
                <a:cs typeface="Angsana New" pitchFamily="18" charset="-34"/>
              </a:rPr>
              <a:t>ตรวจสอบคุณสมบัติของตนเอง</a:t>
            </a:r>
            <a:endParaRPr lang="th-TH" dirty="0"/>
          </a:p>
        </p:txBody>
      </p:sp>
      <p:sp>
        <p:nvSpPr>
          <p:cNvPr id="12" name="คำบรรยายภาพแบบลูกศรขวา 11"/>
          <p:cNvSpPr/>
          <p:nvPr/>
        </p:nvSpPr>
        <p:spPr>
          <a:xfrm>
            <a:off x="2843808" y="915566"/>
            <a:ext cx="1512168" cy="792088"/>
          </a:xfrm>
          <a:prstGeom prst="rightArrowCallou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ea typeface="Angsana New" pitchFamily="18" charset="-34"/>
                <a:cs typeface="Angsana New" pitchFamily="18" charset="-34"/>
              </a:rPr>
              <a:t> เตรียมหลักฐาน</a:t>
            </a:r>
            <a:endParaRPr lang="th-TH" dirty="0"/>
          </a:p>
        </p:txBody>
      </p:sp>
      <p:sp>
        <p:nvSpPr>
          <p:cNvPr id="14" name="คำบรรยายภาพแบบลูกศรลง 13"/>
          <p:cNvSpPr/>
          <p:nvPr/>
        </p:nvSpPr>
        <p:spPr>
          <a:xfrm>
            <a:off x="4716016" y="843558"/>
            <a:ext cx="2520280" cy="1224136"/>
          </a:xfrm>
          <a:prstGeom prst="downArrowCallo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dirty="0" smtClean="0">
                <a:solidFill>
                  <a:schemeClr val="tx1"/>
                </a:solidFill>
              </a:rPr>
              <a:t>ยื่นคำขอรับใบอนุญาตต่อนายทะเบียนหรือผู้ว่าราชการจังหวัด</a:t>
            </a:r>
            <a:endParaRPr lang="th-TH" sz="3200" dirty="0" smtClean="0">
              <a:solidFill>
                <a:schemeClr val="tx1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5" name="คำบรรยายภาพแบบลูกศรลง 14"/>
          <p:cNvSpPr/>
          <p:nvPr/>
        </p:nvSpPr>
        <p:spPr>
          <a:xfrm>
            <a:off x="4788024" y="2211710"/>
            <a:ext cx="2376264" cy="1296144"/>
          </a:xfrm>
          <a:prstGeom prst="down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ได้รับหนังสือแจ้งจากนายทะเบียนว่าออกใบอนุญาตให้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6" name="ลูกศรซ้าย 15"/>
          <p:cNvSpPr/>
          <p:nvPr/>
        </p:nvSpPr>
        <p:spPr>
          <a:xfrm>
            <a:off x="3563888" y="2499742"/>
            <a:ext cx="720080" cy="360040"/>
          </a:xfrm>
          <a:prstGeom prst="lef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คำบรรยายภาพแบบลูกศรลง 16"/>
          <p:cNvSpPr/>
          <p:nvPr/>
        </p:nvSpPr>
        <p:spPr>
          <a:xfrm>
            <a:off x="1907704" y="2283718"/>
            <a:ext cx="1368152" cy="1152128"/>
          </a:xfrm>
          <a:prstGeom prst="down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กรณีนายทะเบียนไม่อนุญาต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1403648" y="3579862"/>
            <a:ext cx="2376264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th-TH" dirty="0" smtClean="0"/>
              <a:t>มีสิทธิอุทธรณ์คำสั่งของนายทะเบียนต่อคณะกรรมการธุรกิจนำเที่ยวและมัคคุเทศก์โดยยื่นเป็นหนังสือต่อนายทะเบียน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4800" b="1" dirty="0" smtClean="0"/>
              <a:t>จรรยาบรรณมัคคุเทศก์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79512" y="987574"/>
            <a:ext cx="8784976" cy="4032448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1400" dirty="0" smtClean="0"/>
              <a:t>		</a:t>
            </a:r>
            <a:r>
              <a:rPr lang="th-TH" sz="2000" dirty="0" smtClean="0"/>
              <a:t> </a:t>
            </a:r>
            <a:r>
              <a:rPr lang="th-TH" dirty="0" smtClean="0"/>
              <a:t>อรรจน์  สีหะอำไพ (2546) ได้กล่าวถึงจรรยาบรรณของมัคคุเทศก์ไว้ว่า มัคคุเทศก์มีบทบาทสำคัญต่ออุตสาหกรรมท่องเที่ยว เป็นผู้ให้บริการแก่นักท่องเที่ยวอย่างใกล้ชิด และเป็นตัวแทนของประเทศในการให้ข้อมูลต่าง ๆ เปรียบเสมือน </a:t>
            </a:r>
            <a:r>
              <a:rPr lang="en-US" dirty="0" smtClean="0"/>
              <a:t>“</a:t>
            </a:r>
            <a:r>
              <a:rPr lang="th-TH" dirty="0" smtClean="0"/>
              <a:t>ทูตวัฒนธรรมของธรรมชาติ</a:t>
            </a:r>
            <a:r>
              <a:rPr lang="en-US" dirty="0" smtClean="0"/>
              <a:t>”  </a:t>
            </a:r>
            <a:r>
              <a:rPr lang="th-TH" dirty="0" smtClean="0"/>
              <a:t>เพื่อธำรงไว้ซึ่งศักดิ์ศรี เกียรติคุณ และภาพพจน์ของผู้ประกอบอาชีพเดียวกัน ตลอดจนชื่อเสียงของประเทศชาติ จำเป็นต้องมีจรรยาบรรณแห่งวิชาชีพมัคคุเทศก์ </a:t>
            </a:r>
            <a:endParaRPr lang="en-US" dirty="0" smtClean="0"/>
          </a:p>
          <a:p>
            <a:pPr>
              <a:buNone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79512" y="555526"/>
            <a:ext cx="8784976" cy="4464496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1400" dirty="0" smtClean="0"/>
              <a:t>		</a:t>
            </a:r>
            <a:r>
              <a:rPr lang="th-TH" sz="2800" dirty="0" smtClean="0"/>
              <a:t> โดยทั่วไปแล้ว จรรยาบรรณทั่วไปของมัคคุเทศก์คือจรรยาบรรณทั่วไป  ต้องไม่อธิบายหรือบอกกล่าวเรื่องราวแก่นักท่องเที่ยว อันจะนำมาซึ่งความไม่ถูกต้องเสื่อมเสียแก่ชาติ ศาสนา พระมหากษัตริย์ รวมทั้งภาพพจน์ของอุตสาหกรรมท่องเที่ยวไทย รับผิดชอบงานในหน้าที่ของมัคคุเทศก์ คำนึงถึงประโยชน์ของนักท่องเที่ยวตามข้อตกลงเกี่ยวกับรายการนำเที่ยวเป็นสำคัญ ต้องปฏิบัติหน้าที่โดยซื่อสัตย์สุจริต ไม่แสวงหาผลประโยชน์โดยมิชอบ หรือไม่กระทำการอันใดเพื่อให้นักท่องเที่ยวอยู่ในสภาพที่ต้องปฏิบัติตามโดยไม่สมัครใจ  ไม่ฝ่าฝืนศีลธรรม ขนบธรรมเนียมประเพณีอันดีงามของท้องถิ่นและกฎระเบียบของสถานที่ท่องเที่ยวแต่ละแห่ง </a:t>
            </a:r>
            <a:endParaRPr lang="en-US" sz="2800" dirty="0" smtClean="0"/>
          </a:p>
          <a:p>
            <a:pPr>
              <a:buNone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dirty="0" smtClean="0"/>
              <a:t> จรรยาบรรณของมัคคุเทศก์ตามกฎหมาย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79512" y="987574"/>
            <a:ext cx="8784976" cy="4032448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sz="1400" dirty="0" smtClean="0"/>
              <a:t>		</a:t>
            </a:r>
            <a:r>
              <a:rPr lang="th-TH" dirty="0" smtClean="0"/>
              <a:t> จรรยาบรรณมัคคุเทศก์ ตามกฎหมายกฎกระทรวงฉบับที่ </a:t>
            </a:r>
            <a:r>
              <a:rPr lang="en-US" dirty="0" smtClean="0"/>
              <a:t>2 </a:t>
            </a:r>
          </a:p>
          <a:p>
            <a:pPr>
              <a:buNone/>
            </a:pPr>
            <a:r>
              <a:rPr lang="en-US" dirty="0" smtClean="0"/>
              <a:t>	(</a:t>
            </a:r>
            <a:r>
              <a:rPr lang="th-TH" dirty="0" smtClean="0"/>
              <a:t>พ.ศ. </a:t>
            </a:r>
            <a:r>
              <a:rPr lang="en-US" dirty="0" smtClean="0"/>
              <a:t>2536)</a:t>
            </a:r>
            <a:r>
              <a:rPr lang="th-TH" dirty="0" smtClean="0"/>
              <a:t>ออกตามความในพระราชบัญญัติธุรกิจนำเที่ยวและมัคคุเทศก์ พ.ศ. </a:t>
            </a:r>
            <a:r>
              <a:rPr lang="en-US" dirty="0" smtClean="0"/>
              <a:t>2535 </a:t>
            </a:r>
            <a:r>
              <a:rPr lang="th-TH" dirty="0" smtClean="0"/>
              <a:t>หมวด </a:t>
            </a:r>
            <a:r>
              <a:rPr lang="en-US" dirty="0" smtClean="0"/>
              <a:t>3</a:t>
            </a:r>
            <a:r>
              <a:rPr lang="th-TH" dirty="0" smtClean="0"/>
              <a:t>  </a:t>
            </a:r>
            <a:r>
              <a:rPr lang="th-TH" u="sng" dirty="0" smtClean="0"/>
              <a:t>การปฏิบัติหน้าที่ การแต่งกาย มารยาทและความประพฤติของมัคคุเทศก์</a:t>
            </a:r>
            <a:r>
              <a:rPr lang="th-TH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h-TH" dirty="0" smtClean="0"/>
              <a:t>ข้อ</a:t>
            </a:r>
            <a:r>
              <a:rPr lang="en-US" dirty="0" smtClean="0"/>
              <a:t> 11 </a:t>
            </a:r>
            <a:r>
              <a:rPr lang="th-TH" dirty="0" smtClean="0"/>
              <a:t> มัคคุเทศก์ต้องไม่กระทำการอย่างหนึ่งอย่างใดอันจะนำมาซึ่งความเสื่อมเสียชื่อเสียงเกียรติยศและจรรยาบรรณแห่งวิชาชีพ</a:t>
            </a:r>
            <a:r>
              <a:rPr lang="en-US" dirty="0" smtClean="0"/>
              <a:t> 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dirty="0" smtClean="0"/>
              <a:t> จรรยาบรรณของมัคคุเทศก์ตามกฎหมาย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79512" y="987574"/>
            <a:ext cx="8784976" cy="4032448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dirty="0" smtClean="0"/>
              <a:t> ข้อ</a:t>
            </a:r>
            <a:r>
              <a:rPr lang="en-US" dirty="0" smtClean="0"/>
              <a:t> 12 </a:t>
            </a:r>
            <a:r>
              <a:rPr lang="th-TH" dirty="0" smtClean="0"/>
              <a:t> ในขณะปฏิบัติหน้าที่ มัคคุเทศก์ต้อง</a:t>
            </a:r>
            <a:r>
              <a:rPr lang="en-US" dirty="0" smtClean="0"/>
              <a:t>(1) </a:t>
            </a:r>
            <a:r>
              <a:rPr lang="th-TH" dirty="0" smtClean="0"/>
              <a:t>แต่งกายสุภาพและเหมาะสมกับสถานที่</a:t>
            </a:r>
            <a:r>
              <a:rPr lang="en-US" dirty="0" smtClean="0"/>
              <a:t>(2) </a:t>
            </a:r>
            <a:r>
              <a:rPr lang="th-TH" dirty="0" smtClean="0"/>
              <a:t>ติดเครื่องหมายแสดงการเป็นมัคคุเทศก์ซึ่งได้รับใบอนุญาตและใบอนุญาตเป็นมัคคุเทศก์ไว้ที่อกเสื้อ เว้นแต่จะอยู่ในสภาพที่ไม่อาจจะปฏิบัติเช่นนั้นได้ เครื่องหมายแสดงการเป็นมัคคุเทศก์ซึ่งได้รับใบอนุญาตให้ติดอยู่ที่มุมบนด้านซ้ายของใบอนุญาตเป็นมัคคุเทศก์</a:t>
            </a:r>
            <a:r>
              <a:rPr lang="en-US" dirty="0" smtClean="0"/>
              <a:t> (3) </a:t>
            </a:r>
            <a:r>
              <a:rPr lang="th-TH" dirty="0" smtClean="0"/>
              <a:t>ไม่บรรยายอธิบายหรือบอกกล่าวเรื่องราวที่ไม่ถูกต้องแก่นักท่องเที่ยวอันจะนำมาซึ่งความเสื่อมเสียแก่ประเทศชาติและอุตสาหกรรมท่องเที่ยวของประเทศ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dirty="0" smtClean="0"/>
              <a:t> จรรยาบรรณของมัคคุเทศก์ตามกฎหมาย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79512" y="1275606"/>
            <a:ext cx="8784976" cy="3744416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th-TH" dirty="0" smtClean="0"/>
              <a:t>ข้อ</a:t>
            </a:r>
            <a:r>
              <a:rPr lang="en-US" dirty="0" smtClean="0"/>
              <a:t> 13</a:t>
            </a:r>
            <a:r>
              <a:rPr lang="th-TH" dirty="0" smtClean="0"/>
              <a:t> </a:t>
            </a:r>
            <a:r>
              <a:rPr lang="en-US" dirty="0" smtClean="0"/>
              <a:t> </a:t>
            </a:r>
            <a:r>
              <a:rPr lang="th-TH" dirty="0" smtClean="0"/>
              <a:t>มัคคุเทศก์ต้องไม่กระทำการใดนอกเหนือความตกลงที่มีอยู่กับผู้ประกอบธุรกิจนำเที่ยวหรือนักท่องเที่ยว ในกรณีที่มัคคุเทศก์ได้กระทำการใดตามความประสงค์ของนักท่องเที่ยว และการนั้นอยู่นอกเหนือจากที่ตกลงไว้กับผู้ประกอบธุรกิจนำเที่ยว มัคคุเทศก์ต้องแจ้งให้ผู้ประกอบธุรกิจนำเที่ยวทราบในเวลาอันควร </a:t>
            </a:r>
            <a:r>
              <a:rPr lang="th-TH" b="1" dirty="0" smtClean="0"/>
              <a:t>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07504" y="0"/>
            <a:ext cx="8784976" cy="857250"/>
          </a:xfrm>
        </p:spPr>
        <p:txBody>
          <a:bodyPr rtlCol="0">
            <a:normAutofit fontScale="90000"/>
          </a:bodyPr>
          <a:lstStyle/>
          <a:p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3600" u="sng" dirty="0" smtClean="0"/>
              <a:t>พฤติกรรมที่มัคคุเทศก์ไม่ควรทำ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th-TH" sz="3600" u="sng" dirty="0" smtClean="0"/>
              <a:t>เพราะจะทำให้เสียชื่อเสียง เกียรติยศ และจรรยาบรรณของมัคคุเทศก์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79512" y="1275606"/>
            <a:ext cx="8784976" cy="3744416"/>
          </a:xfrm>
        </p:spPr>
        <p:txBody>
          <a:bodyPr rtlCol="0">
            <a:noAutofit/>
          </a:bodyPr>
          <a:lstStyle/>
          <a:p>
            <a:pPr marL="514350" indent="-514350">
              <a:buNone/>
            </a:pPr>
            <a:r>
              <a:rPr lang="en-US" sz="2800" dirty="0" smtClean="0"/>
              <a:t>1.</a:t>
            </a:r>
            <a:r>
              <a:rPr lang="th-TH" sz="2800" dirty="0" smtClean="0"/>
              <a:t>การบังคับให้นักท่องเที่ยว ซื้อรายการท่องเที่ยวพิเศษ หมายถึงมัคคุเทศก์ที่แสดง กิริยาล่อลวง หรือขู่เข็ญหรือกระทำการใดเพื่อให้นักท่องเที่ยวอยู่ในสภาพที่จะ ต้องปฏิบัติตามโดยไม่สมัครใจนอกเหนือจากที่ได้ตกลงกันไว้กับผู้ประกอบการนำ เที่ยว</a:t>
            </a:r>
            <a:endParaRPr lang="en-US" sz="2800" dirty="0" smtClean="0"/>
          </a:p>
          <a:p>
            <a:pPr marL="514350" indent="-514350">
              <a:buNone/>
            </a:pPr>
            <a:r>
              <a:rPr lang="en-US" sz="2800" dirty="0" smtClean="0"/>
              <a:t>2. </a:t>
            </a:r>
            <a:r>
              <a:rPr lang="th-TH" sz="2800" dirty="0" smtClean="0"/>
              <a:t>การนำนักท่องเที่ยวไปซื้อสินค้าที่เป็นการหลอกลวง หรือมีราคาที่สูงผิดปกติเพื่อ ให้ตนได้รับค่าบำเหน็จจากร้านค้าที่เกี่ยวข้อง</a:t>
            </a:r>
            <a:endParaRPr lang="en-US" sz="2800" dirty="0" smtClean="0"/>
          </a:p>
          <a:p>
            <a:pPr marL="514350" indent="-514350">
              <a:buNone/>
            </a:pPr>
            <a:r>
              <a:rPr lang="en-US" sz="2800" dirty="0" smtClean="0"/>
              <a:t>3. </a:t>
            </a:r>
            <a:r>
              <a:rPr lang="th-TH" sz="2800" dirty="0" smtClean="0"/>
              <a:t>การเรียกร้องขอเงินค่าทิป หมายถึงการพูดจาโน้มน้าวขอความเห็นอกเห็นใจแก่ตน ว่าการนำเที่ยวในครั้งนี้ขาดทุน ขอให้จ่ายค่าตอบแทนให้พิเศษ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07504" y="0"/>
            <a:ext cx="8784976" cy="857250"/>
          </a:xfrm>
        </p:spPr>
        <p:txBody>
          <a:bodyPr rtlCol="0">
            <a:normAutofit fontScale="90000"/>
          </a:bodyPr>
          <a:lstStyle/>
          <a:p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3600" u="sng" dirty="0" smtClean="0"/>
              <a:t>พฤติกรรมที่มัคคุเทศก์ไม่ควรทำ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th-TH" sz="3600" u="sng" dirty="0" smtClean="0"/>
              <a:t>เพราะจะทำให้เสียชื่อเสียง เกียรติยศ และจรรยาบรรณของมัคคุเทศก์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79512" y="1275606"/>
            <a:ext cx="8784976" cy="3744416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en-US" sz="2400" dirty="0" smtClean="0"/>
              <a:t>4. </a:t>
            </a:r>
            <a:r>
              <a:rPr lang="th-TH" sz="2400" dirty="0" smtClean="0"/>
              <a:t>การยึดหนังสือเดินทาง และบัตรโดยสารเครื่องบินไว้จนกว่านักท่องเที่ยวจะจ่ายค่า ตอบแทนบางประเภทให้เสียก่อน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5. </a:t>
            </a:r>
            <a:r>
              <a:rPr lang="th-TH" sz="2400" dirty="0" smtClean="0"/>
              <a:t>อธิบายหรือบอกกล่าวเรื่องราวแก่นักท่องเที่ยว อันจะนำมาซึ่งความไม่ถูกต้อง และ เสื่อมเสียต่อชื่อเสียงของชาติ ศาสนา พระมหากษัตริย์ และภาพพจน์ของ อุตสาหกรรมการท่องเที่ยวไทย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6. </a:t>
            </a:r>
            <a:r>
              <a:rPr lang="th-TH" sz="2400" dirty="0" smtClean="0"/>
              <a:t>ไม่รับผิดชอบงานในหน้าที่มัคคุเทศก์ ซึ่งจะต้องคำนึงถึงประโยชน์ของนักท่องเที่ยว ตามที่ได้ตกลงเกี่ยวกับรายการท่องเที่ยวเป็นสำคัญ หรือละทิ้งหน้าที่การงาน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7. </a:t>
            </a:r>
            <a:r>
              <a:rPr lang="th-TH" sz="2400" dirty="0" smtClean="0"/>
              <a:t>ปฏิบัติหน้าที่โดยไม่ซื่อสัตย์สุจริต แสวงหาผลประโยชน์โดยมิชอบ หรือกระทำ การใดเพื่อให้นักท่องเที่ยวอยู่ในสภาพที่ต้องปฏิบัติตามโดยไม่สมัครใจ</a:t>
            </a:r>
            <a:endParaRPr lang="en-US" sz="2400" dirty="0" smtClean="0"/>
          </a:p>
          <a:p>
            <a:pPr marL="514350" indent="-514350"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</a:t>
            </a:r>
            <a:br>
              <a:rPr lang="en-US" sz="2400" dirty="0" smtClean="0"/>
            </a:b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th-TH" dirty="0" smtClean="0"/>
              <a:t>ผลการเรียนรู้ที่คาดหวัง</a:t>
            </a:r>
            <a:endParaRPr lang="en-US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/>
            <a:r>
              <a:rPr lang="th-TH" dirty="0" smtClean="0"/>
              <a:t>ผู้เรียนเข้าใจความหมายของมัคคุเทศก์</a:t>
            </a:r>
            <a:endParaRPr lang="en-US" dirty="0" smtClean="0"/>
          </a:p>
          <a:p>
            <a:pPr lvl="0"/>
            <a:r>
              <a:rPr lang="th-TH" dirty="0" smtClean="0"/>
              <a:t>ผู้เรียนอธิบายถึงลักษณะบทบาทและหน้าที่ของมัคคุเทศก์ได้</a:t>
            </a:r>
            <a:endParaRPr lang="en-US" dirty="0" smtClean="0"/>
          </a:p>
          <a:p>
            <a:pPr lvl="0"/>
            <a:r>
              <a:rPr lang="th-TH" dirty="0" smtClean="0"/>
              <a:t>ผู้เรียนรู้จักประเภทของมัคคุเทศก์ในการทำงานที่แตกต่างกัน</a:t>
            </a:r>
            <a:endParaRPr lang="en-US" dirty="0" smtClean="0"/>
          </a:p>
          <a:p>
            <a:pPr lvl="0"/>
            <a:r>
              <a:rPr lang="th-TH" dirty="0" smtClean="0"/>
              <a:t>ผู้เรียนรู้วิธีการขอรับใบอนุญาตเป็นมัคคุเทศก์</a:t>
            </a:r>
            <a:endParaRPr lang="en-US" dirty="0" smtClean="0"/>
          </a:p>
          <a:p>
            <a:pPr lvl="0"/>
            <a:r>
              <a:rPr lang="th-TH" dirty="0" smtClean="0"/>
              <a:t>ผู้เรียนทราบถึงจรรยาบรรณที่มัคคุเทศก์ควรมี</a:t>
            </a: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 มัคคุเทศก์และจรรยาบรรณในการประกอบอาชีพ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0384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th-TH" b="1" dirty="0" smtClean="0"/>
              <a:t>ความหมายของมัคคุเทศก์</a:t>
            </a:r>
            <a:endParaRPr lang="en-US" dirty="0" smtClean="0"/>
          </a:p>
          <a:p>
            <a:pPr>
              <a:buNone/>
            </a:pPr>
            <a:r>
              <a:rPr lang="th-TH" u="sng" dirty="0" smtClean="0">
                <a:hlinkClick r:id="rId3" tooltip="สมาคมมาตรฐานยุโรป (หน้านี้ไม่มี)"/>
              </a:rPr>
              <a:t>สมาคมมาตรฐานยุโรป</a:t>
            </a:r>
            <a:r>
              <a:rPr lang="th-TH" dirty="0" smtClean="0"/>
              <a:t> คำจำกัดความของคำว่า "มัคคุเทศก์" คือ:บุคคลที่นำพาซึ่งผู้เยี่ยมชมในภาษาที่ผู้เยี่ยมชมเลือกและอธิบายซึ่งวัฒนธรรมและ</a:t>
            </a:r>
            <a:r>
              <a:rPr lang="th-TH" u="sng" dirty="0" smtClean="0">
                <a:hlinkClick r:id="rId4" tooltip="มรดกทางธรรมชาติ (หน้านี้ไม่มี)"/>
              </a:rPr>
              <a:t>มรดกทางธรรมชาติ</a:t>
            </a:r>
            <a:r>
              <a:rPr lang="th-TH" dirty="0" smtClean="0"/>
              <a:t>ของพื้นที่นั้นๆ โดยบุคคลนั้นมักมีหนังสือรับรองคุณวุฒิที่ออกให้โดยหรือยอมรับโดยทางการ การรองรับคุณวุฒิการนำเที่ยวถือเป็นสิ่งจำเพาะของแต่ละประเทศและในแต่ละเหตุการณ์ ในบางกรณี การรับรองนี้อยู่ในระดับประเทศ ในบางกรณี อยู่ในระดับภูมิภาค ในทุกกรณี การนำเที่ยวมักขึ้นอยู่กับหลักจริยธรรมและศีลธรรมในการศึกษาและการฝึกงานของประเทศนั้นๆ</a:t>
            </a: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 มัคคุเทศก์และจรรยาบรรณในการประกอบอาชีพ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0384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th-TH" b="1" dirty="0" smtClean="0"/>
              <a:t>ความหมายของมัคคุเทศก์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ตามกฎหมายมาตรา 3 แห่งพระราชบัญญัติธุรกิจนำเที่ยวและมัคคุเทศก์  พ.ศ. 2535  ได้กล่าวว่า “มัคคุเทศก์  หมายถึง ผู้ที่นำนักท่องเที่ยวไปยังสถานที่ต่าง ๆ และให้ความรู้แก่นักท่องเที่ยวเกี่ยวกับสถานที่  หรือบุคคล  และได้รับค่าตอบแทน”</a:t>
            </a: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 มัคคุเทศก์และจรรยาบรรณในการประกอบอาชีพ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03848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th-TH" b="1" dirty="0" smtClean="0"/>
              <a:t>ความหมายของมัคคุเทศก์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อาจสรุปได้ว่า  มัคคุเทศก์ (</a:t>
            </a:r>
            <a:r>
              <a:rPr lang="en-US" dirty="0" smtClean="0"/>
              <a:t> Guide </a:t>
            </a:r>
            <a:r>
              <a:rPr lang="th-TH" dirty="0" smtClean="0"/>
              <a:t>)  หมายถึง  ผู้นำเที่ยวซึ่งมีหน้าที่นำนักท่องเที่ยวจากในประเทศและต่างประเทศเดินทางเดินทางไปท่องเที่ยวตามสถานที่ต่าง ๆ ที่นักท่องเที่ยวเหล่านั้นต้องการ  และในระหว่างการเดินทางไปท่องเที่ยวมัคคุเทศก์มีหน้าที่บอกเล่าหรืออธิบายรายละเอียดเกี่ยวกับสถานที่นั้นๆ  ตามความสนใจของนักท่องเที่ยว  และตอบคำถามต่างๆที่นักท่องเที่ยวถาม  นอกจากนี้ยังต้องทำหน้าที่อำนวยความสะดวกและรักษาความปลอดภัยให้กับนักท่องเที่ยวด้วย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>ประเภทของมัคคุเทศก์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03848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th-TH" dirty="0" smtClean="0"/>
              <a:t>สามารถแบ่งได้หลายลักษณะ คือ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1.  แบ่งตามรูปลักษณะ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2.  แบ่งตามความหมายในเชิงธุรกิจท่องเที่ยว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3.  แบ่งตามพระราชบัญญัติธุรกิจนำเที่ยวและมัคคุเทศก์ พ.ศ. 2535 และ พ.ศ. 2545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>ประเภทของมัคคุเทศก์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03848"/>
          </a:xfrm>
        </p:spPr>
        <p:txBody>
          <a:bodyPr rtlCol="0">
            <a:normAutofit fontScale="92500" lnSpcReduction="20000"/>
          </a:bodyPr>
          <a:lstStyle/>
          <a:p>
            <a:pPr>
              <a:buNone/>
            </a:pPr>
            <a:r>
              <a:rPr lang="th-TH" dirty="0" smtClean="0"/>
              <a:t>1.  แบ่งตามรูปลักษณะ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เราสามารถแบ่งประเภทของมัคคุเทศก์ตามรูปลักษณะ  ได้เป็น 2 ประเภท  คือ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1.1  มัคคุเทศก์ที่เป็นบุคคล  หมายถึง  บุคคลที่เป็นผู้นำทาง  ให้คำบรรยาย ตอบคำถาม  และอำนวยความสะดวกให้แก่นักท่องเที่ยว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1.2  มัคคุเทศก์ที่ไม่ได้เป็นบุคคล  หมายถึง  เอกสารต่าง ๆ ที่ตีพิมพ์โดยมีวัตถุประสงค์เพื่อให้ข้อมูลเกี่ยวกับการเดินทาง    สำหรับภาษาที่ใช้เรียกมัคคุเทศก์ประเภทนี้ คือ </a:t>
            </a:r>
            <a:r>
              <a:rPr lang="en-US" dirty="0" smtClean="0"/>
              <a:t>Guide Book</a:t>
            </a:r>
          </a:p>
          <a:p>
            <a:pPr>
              <a:buNone/>
            </a:pP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5300" b="1" dirty="0" smtClean="0"/>
              <a:t/>
            </a:r>
            <a:br>
              <a:rPr lang="th-TH" sz="5300" b="1" dirty="0" smtClean="0"/>
            </a:br>
            <a:r>
              <a:rPr lang="th-TH" sz="5300" b="1" dirty="0" smtClean="0"/>
              <a:t>ประเภทของมัคคุเทศก์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03848"/>
          </a:xfrm>
        </p:spPr>
        <p:txBody>
          <a:bodyPr rtlCol="0"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2.   </a:t>
            </a:r>
            <a:r>
              <a:rPr lang="th-TH" dirty="0" smtClean="0"/>
              <a:t>แบ่งตามความหมายในเชิงธุรกิจ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	การแบ่งประเภทของมัคคุเทศก์ในเชิงธุรกิจนำเที่ยว  สามารถแบ่งออกได้เป็น 2 ประเภท คือ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2.1  มัคคุเทศก์ที่สังกัดบริษัท  หมายถึง  มัคคุเทศก์ที่ทำสัญญาในการทำงานกับบริษัทนำเที่ยวใดบริษัทหนึ่งเท่านั้น  ไม่ปฏิบัติงานให้กับหลายบริษัท  มีสถานะเป็นพนักงานในบริษัทนำเที่ยว</a:t>
            </a:r>
            <a:endParaRPr lang="en-US" dirty="0" smtClean="0"/>
          </a:p>
          <a:p>
            <a:pPr>
              <a:buNone/>
            </a:pPr>
            <a:r>
              <a:rPr lang="th-TH" dirty="0" smtClean="0"/>
              <a:t>	2.2   มัคคุเทศก์อิสระ ( </a:t>
            </a:r>
            <a:r>
              <a:rPr lang="en-US" dirty="0" smtClean="0"/>
              <a:t>Freelance Guide </a:t>
            </a:r>
            <a:r>
              <a:rPr lang="th-TH" dirty="0" smtClean="0"/>
              <a:t>) หมายถึง  เป็นมัคคุเทศก์ที่ไม่ทำสัญญาในการทำงานกับบริษัทใด  บริษัทนำเที่ยวต่าง ๆ จะว่าจ้างเป็นคราวๆไป  ดังนั้นมัคคุเทศก์อิสระจึงสามารถทำงานให้กับบริษัทนำเที่ยวต่างๆ ได้หลายบริษัท  ในขณะเดียวกันอาจจะติดต่อขอเป็นผู้นำเที่ยวให้กับนักท่องเที่ยวโดยตรงได้เลย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164</Template>
  <TotalTime>101</TotalTime>
  <Words>750</Words>
  <Application>Microsoft Office PowerPoint</Application>
  <PresentationFormat>On-screen Show (16:9)</PresentationFormat>
  <Paragraphs>129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164</vt:lpstr>
      <vt:lpstr>หน่วยการเรียนรู้ที่    7</vt:lpstr>
      <vt:lpstr>สาระการเรียนรู้</vt:lpstr>
      <vt:lpstr>ผลการเรียนรู้ที่คาดหวัง</vt:lpstr>
      <vt:lpstr> มัคคุเทศก์และจรรยาบรรณในการประกอบอาชีพ</vt:lpstr>
      <vt:lpstr> มัคคุเทศก์และจรรยาบรรณในการประกอบอาชีพ</vt:lpstr>
      <vt:lpstr> มัคคุเทศก์และจรรยาบรรณในการประกอบอาชีพ</vt:lpstr>
      <vt:lpstr> ประเภทของมัคคุเทศก์ </vt:lpstr>
      <vt:lpstr> ประเภทของมัคคุเทศก์ </vt:lpstr>
      <vt:lpstr> ประเภทของมัคคุเทศก์ </vt:lpstr>
      <vt:lpstr> ประเภทของมัคคุเทศก์ </vt:lpstr>
      <vt:lpstr> ประเภทของมัคคุเทศก์ </vt:lpstr>
      <vt:lpstr> ประเภทของมัคคุเทศก์ </vt:lpstr>
      <vt:lpstr>บทบาทและหน้าที่ของมัคคุเทศก์  </vt:lpstr>
      <vt:lpstr> มัคคุเทศก์มีหน้าที่ดังต่อไปนี้ </vt:lpstr>
      <vt:lpstr> บทบาทหน้าที่ในฐานะผู้นำเที่ยว </vt:lpstr>
      <vt:lpstr>  </vt:lpstr>
      <vt:lpstr>  </vt:lpstr>
      <vt:lpstr>วิธีการขอรับใบอนุญาตเป็นมัคคุเทศก์</vt:lpstr>
      <vt:lpstr>วิธีการขอรับใบอนุญาตเป็นมัคคุเทศก์</vt:lpstr>
      <vt:lpstr>วิธีการขอรับใบอนุญาตเป็นมัคคุเทศก์</vt:lpstr>
      <vt:lpstr>แผนผังแสดงขั้นตอนการขอรับใบอนุญาตเป็นมัคคุเทศก์</vt:lpstr>
      <vt:lpstr>  จรรยาบรรณมัคคุเทศก์   </vt:lpstr>
      <vt:lpstr>    </vt:lpstr>
      <vt:lpstr>   จรรยาบรรณของมัคคุเทศก์ตามกฎหมาย  </vt:lpstr>
      <vt:lpstr>   จรรยาบรรณของมัคคุเทศก์ตามกฎหมาย  </vt:lpstr>
      <vt:lpstr>   จรรยาบรรณของมัคคุเทศก์ตามกฎหมาย  </vt:lpstr>
      <vt:lpstr>   พฤติกรรมที่มัคคุเทศก์ไม่ควรทำ เพราะจะทำให้เสียชื่อเสียง เกียรติยศ และจรรยาบรรณของมัคคุเทศก์     </vt:lpstr>
      <vt:lpstr>   พฤติกรรมที่มัคคุเทศก์ไม่ควรทำ เพราะจะทำให้เสียชื่อเสียง เกียรติยศ และจรรยาบรรณของมัคคุเทศก์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หน่วยการเรียนรู้ที่    7</dc:title>
  <dc:creator>x</dc:creator>
  <cp:lastModifiedBy>Dell</cp:lastModifiedBy>
  <cp:revision>15</cp:revision>
  <dcterms:created xsi:type="dcterms:W3CDTF">2013-08-10T03:25:40Z</dcterms:created>
  <dcterms:modified xsi:type="dcterms:W3CDTF">2013-08-26T16:50:42Z</dcterms:modified>
</cp:coreProperties>
</file>