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2" r:id="rId3"/>
    <p:sldId id="273" r:id="rId4"/>
    <p:sldId id="257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56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447C6DA-FC3A-4CFD-9B56-47E6F73CA60F}" type="datetimeFigureOut">
              <a:rPr lang="th-TH" smtClean="0"/>
              <a:pPr/>
              <a:t>27/08/56</a:t>
            </a:fld>
            <a:endParaRPr lang="th-TH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8ABA5934-464F-4D8E-BDCB-D9BC009639E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447C6DA-FC3A-4CFD-9B56-47E6F73CA60F}" type="datetimeFigureOut">
              <a:rPr lang="th-TH" smtClean="0"/>
              <a:pPr/>
              <a:t>27/08/56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BA5934-464F-4D8E-BDCB-D9BC009639E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9447C6DA-FC3A-4CFD-9B56-47E6F73CA60F}" type="datetimeFigureOut">
              <a:rPr lang="th-TH" smtClean="0"/>
              <a:pPr/>
              <a:t>27/08/56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ABA5934-464F-4D8E-BDCB-D9BC009639E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447C6DA-FC3A-4CFD-9B56-47E6F73CA60F}" type="datetimeFigureOut">
              <a:rPr lang="th-TH" smtClean="0"/>
              <a:pPr/>
              <a:t>27/08/56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BA5934-464F-4D8E-BDCB-D9BC009639E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447C6DA-FC3A-4CFD-9B56-47E6F73CA60F}" type="datetimeFigureOut">
              <a:rPr lang="th-TH" smtClean="0"/>
              <a:pPr/>
              <a:t>27/08/56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8ABA5934-464F-4D8E-BDCB-D9BC009639E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447C6DA-FC3A-4CFD-9B56-47E6F73CA60F}" type="datetimeFigureOut">
              <a:rPr lang="th-TH" smtClean="0"/>
              <a:pPr/>
              <a:t>27/08/56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BA5934-464F-4D8E-BDCB-D9BC009639E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447C6DA-FC3A-4CFD-9B56-47E6F73CA60F}" type="datetimeFigureOut">
              <a:rPr lang="th-TH" smtClean="0"/>
              <a:pPr/>
              <a:t>27/08/56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BA5934-464F-4D8E-BDCB-D9BC009639E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447C6DA-FC3A-4CFD-9B56-47E6F73CA60F}" type="datetimeFigureOut">
              <a:rPr lang="th-TH" smtClean="0"/>
              <a:pPr/>
              <a:t>27/08/56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BA5934-464F-4D8E-BDCB-D9BC009639E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447C6DA-FC3A-4CFD-9B56-47E6F73CA60F}" type="datetimeFigureOut">
              <a:rPr lang="th-TH" smtClean="0"/>
              <a:pPr/>
              <a:t>27/08/56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BA5934-464F-4D8E-BDCB-D9BC009639E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447C6DA-FC3A-4CFD-9B56-47E6F73CA60F}" type="datetimeFigureOut">
              <a:rPr lang="th-TH" smtClean="0"/>
              <a:pPr/>
              <a:t>27/08/56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BA5934-464F-4D8E-BDCB-D9BC009639E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447C6DA-FC3A-4CFD-9B56-47E6F73CA60F}" type="datetimeFigureOut">
              <a:rPr lang="th-TH" smtClean="0"/>
              <a:pPr/>
              <a:t>27/08/56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BA5934-464F-4D8E-BDCB-D9BC009639E8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9447C6DA-FC3A-4CFD-9B56-47E6F73CA60F}" type="datetimeFigureOut">
              <a:rPr lang="th-TH" smtClean="0"/>
              <a:pPr/>
              <a:t>27/08/56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8ABA5934-464F-4D8E-BDCB-D9BC009639E8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.th/url?sa=i&amp;rct=j&amp;q=&amp;esrc=s&amp;source=images&amp;cd=&amp;cad=rja&amp;docid=isqyE6N_DCSWgM&amp;tbnid=C6s5boy8vZQC7M:&amp;ved=0CAQQjB0&amp;url=http://7meditation.blogspot.com/2011/02/blog-post_2522.html&amp;ei=740RUqHZOoKOrQfu-YHgAg&amp;bvm=bv.50768961,d.bmk&amp;psig=AFQjCNHG4CESBiUSR79HrppCmMWuKD7egA&amp;ust=1376968489555962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oogle.co.th/url?sa=i&amp;rct=j&amp;q=&amp;esrc=s&amp;source=images&amp;cd=&amp;cad=rja&amp;docid=XmpEcQ-w6gL-qM&amp;tbnid=a3yCYETMaU_FnM:&amp;ved=0CAQQjB0&amp;url=http://www.oknation.net/blog/print.php?id=474055&amp;ei=1IwRUpurG4eyrgeMp4H4CA&amp;bvm=bv.50768961,d.bmk&amp;psig=AFQjCNE-OHWZqqOhfKo_znZzJ5QTiPssMw&amp;ust=1376968267551888" TargetMode="External"/><Relationship Id="rId3" Type="http://schemas.openxmlformats.org/officeDocument/2006/relationships/hyperlink" Target="https://www.google.co.th/url?sa=i&amp;rct=j&amp;q=&amp;esrc=s&amp;source=images&amp;cd=&amp;docid=tV2dOCh2qmireM&amp;tbnid=5TrG0hzyYQZfHM:&amp;ved=&amp;url=http://www.painaidii.com/diary/diary-detail/000157/lang/th/&amp;ei=44MRUvPHHpDPrQfU0YDYDw&amp;bvm=bv.50768961,d.bmk&amp;psig=AFQjCNEKBcaHV7yx3REtQylH3Z8v6MavOA&amp;ust=1376965988160609" TargetMode="External"/><Relationship Id="rId7" Type="http://schemas.openxmlformats.org/officeDocument/2006/relationships/image" Target="../media/image6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jpeg"/><Relationship Id="rId5" Type="http://schemas.openxmlformats.org/officeDocument/2006/relationships/hyperlink" Target="https://www.google.co.th/url?sa=i&amp;rct=j&amp;q=&amp;esrc=s&amp;source=images&amp;cd=&amp;cad=rja&amp;docid=9blrMqD8YflejM&amp;tbnid=YnmwNsGPmUKLgM:&amp;ved=0CAQQjB0&amp;url=http://www.bangkokpost.com/travel/hotelbooking/posthotel?639501/&amp;cur=THB&amp;ei=E4gRUob-H4GNrgejsIGQDw&amp;bvm=bv.50768961,d.bmk&amp;psig=AFQjCNEehgohhsv6DQBUcCqnfLs1lt7y5Q&amp;ust=1376966830654746" TargetMode="External"/><Relationship Id="rId4" Type="http://schemas.openxmlformats.org/officeDocument/2006/relationships/image" Target="../media/image4.jpeg"/><Relationship Id="rId9" Type="http://schemas.openxmlformats.org/officeDocument/2006/relationships/hyperlink" Target="https://www.google.co.th/url?sa=i&amp;rct=j&amp;q=&amp;esrc=s&amp;source=images&amp;cd=&amp;cad=rja&amp;docid=LBxh4qMx2Zk2VM&amp;tbnid=n9YLtP5n2gGxBM:&amp;ved=0CAQQjB0&amp;url=http://www.bloggang.com/viewdiary.php?id=bookkii&amp;month=01-2009&amp;date=29&amp;group=2&amp;gblog=103&amp;ei=do0RUraEBouzrgeM24GYCA&amp;bvm=bv.50768961,d.bmk&amp;psig=AFQjCNFmhMNBh0AFz5AetTuKkorrMhVoSw&amp;ust=1376968434823152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.th/url?sa=i&amp;rct=j&amp;q=&amp;esrc=s&amp;source=images&amp;cd=&amp;cad=rja&amp;docid=WTpl5JAbuS0U6M&amp;tbnid=tKQbQX-brFt9JM:&amp;ved=0CAQQjB0&amp;url=http://www.mmthailand.com/mmnew/logistics-modern9.html&amp;ei=UoARUsjcJsLUrQfa64CICA&amp;bvm=bv.50768961,d.bmk&amp;psig=AFQjCNHuFVZNs0S2hQWj5DCVVM_57Y2ECg&amp;ust=1376964639980747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78000"/>
                <a:satMod val="220000"/>
              </a:schemeClr>
            </a:gs>
            <a:gs pos="100000">
              <a:schemeClr val="bg1">
                <a:shade val="35000"/>
                <a:satMod val="155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h-TH" sz="9600" b="1" dirty="0" smtClean="0"/>
              <a:t>บทที่  5</a:t>
            </a:r>
            <a:endParaRPr lang="th-TH" sz="96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14510" y="3929066"/>
            <a:ext cx="7129490" cy="2043130"/>
          </a:xfrm>
        </p:spPr>
        <p:txBody>
          <a:bodyPr>
            <a:normAutofit lnSpcReduction="10000"/>
          </a:bodyPr>
          <a:lstStyle/>
          <a:p>
            <a:r>
              <a:rPr lang="th-TH" sz="6600" b="1" dirty="0">
                <a:solidFill>
                  <a:schemeClr val="bg1">
                    <a:lumMod val="20000"/>
                    <a:lumOff val="80000"/>
                  </a:schemeClr>
                </a:solidFill>
                <a:cs typeface="+mj-cs"/>
              </a:rPr>
              <a:t>ทรัพยากรการ</a:t>
            </a:r>
            <a:r>
              <a:rPr lang="th-TH" sz="6600" b="1" dirty="0" smtClean="0">
                <a:solidFill>
                  <a:schemeClr val="bg1">
                    <a:lumMod val="20000"/>
                    <a:lumOff val="80000"/>
                  </a:schemeClr>
                </a:solidFill>
                <a:cs typeface="+mj-cs"/>
              </a:rPr>
              <a:t>ท่องเที่ยว</a:t>
            </a:r>
          </a:p>
          <a:p>
            <a:r>
              <a:rPr lang="th-TH" sz="6600" b="1" dirty="0" smtClean="0">
                <a:solidFill>
                  <a:schemeClr val="bg1">
                    <a:lumMod val="20000"/>
                    <a:lumOff val="80000"/>
                  </a:schemeClr>
                </a:solidFill>
                <a:cs typeface="+mj-cs"/>
              </a:rPr>
              <a:t>และ</a:t>
            </a:r>
            <a:r>
              <a:rPr lang="th-TH" sz="6600" b="1" dirty="0">
                <a:solidFill>
                  <a:schemeClr val="bg1">
                    <a:lumMod val="20000"/>
                    <a:lumOff val="80000"/>
                  </a:schemeClr>
                </a:solidFill>
                <a:cs typeface="+mj-cs"/>
              </a:rPr>
              <a:t>แหล่งท่องเที่ยว</a:t>
            </a:r>
            <a:endParaRPr lang="en-US" sz="6600" dirty="0">
              <a:solidFill>
                <a:schemeClr val="bg1">
                  <a:lumMod val="20000"/>
                  <a:lumOff val="80000"/>
                </a:schemeClr>
              </a:solidFill>
              <a:cs typeface="+mj-cs"/>
            </a:endParaRPr>
          </a:p>
          <a:p>
            <a:endParaRPr lang="th-TH" dirty="0">
              <a:solidFill>
                <a:schemeClr val="bg1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282" y="142853"/>
            <a:ext cx="7500990" cy="1000132"/>
          </a:xfrm>
        </p:spPr>
        <p:txBody>
          <a:bodyPr>
            <a:normAutofit/>
          </a:bodyPr>
          <a:lstStyle/>
          <a:p>
            <a:pPr algn="l"/>
            <a:r>
              <a:rPr lang="th-TH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การต้อนรับ</a:t>
            </a:r>
            <a:endParaRPr lang="th-TH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282" y="928670"/>
            <a:ext cx="7429552" cy="1857388"/>
          </a:xfrm>
        </p:spPr>
        <p:txBody>
          <a:bodyPr>
            <a:normAutofit/>
          </a:bodyPr>
          <a:lstStyle/>
          <a:p>
            <a:pPr algn="l"/>
            <a:r>
              <a:rPr lang="th-TH" sz="3200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	ความประทับใจในการต้อนรับ การเอาใจใส่ดูแลและอำนวยความสะดวกด้วยน้ำใจและมิตรภาพมีส่วนสำคัญอย่างยิ่งหรือนับว่าเป็นหัวใจของการท่องเที่ยว</a:t>
            </a:r>
            <a:endParaRPr lang="th-TH" sz="3200" dirty="0">
              <a:solidFill>
                <a:srgbClr val="002060"/>
              </a:solidFill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2050" name="Picture 2" descr="http://news.impaqmsn.com/imagelib/012009/b891c5c843add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2928934"/>
            <a:ext cx="4286250" cy="3648077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3143240" y="6581001"/>
            <a:ext cx="199926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u="sng" dirty="0">
                <a:hlinkClick r:id="rId3"/>
              </a:rPr>
              <a:t>7meditation.blogspot.com</a:t>
            </a:r>
            <a:endParaRPr lang="th-TH" sz="12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596" y="714356"/>
            <a:ext cx="8501122" cy="1214446"/>
          </a:xfrm>
        </p:spPr>
        <p:txBody>
          <a:bodyPr/>
          <a:lstStyle/>
          <a:p>
            <a:pPr algn="l"/>
            <a:r>
              <a:rPr lang="th-TH" sz="6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ปัญหาเกี่ยวกับแหล่งท่องเที่ยว </a:t>
            </a:r>
            <a:r>
              <a:rPr lang="en-US" sz="6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6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th-TH" sz="6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Octagon 3"/>
          <p:cNvSpPr/>
          <p:nvPr/>
        </p:nvSpPr>
        <p:spPr>
          <a:xfrm>
            <a:off x="714348" y="1214422"/>
            <a:ext cx="3500462" cy="1357322"/>
          </a:xfrm>
          <a:prstGeom prst="oc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ปัญหาความเสื่อมโทรมของแหล่งท่องเที่ยว</a:t>
            </a:r>
          </a:p>
        </p:txBody>
      </p:sp>
      <p:sp>
        <p:nvSpPr>
          <p:cNvPr id="5" name="Octagon 4"/>
          <p:cNvSpPr/>
          <p:nvPr/>
        </p:nvSpPr>
        <p:spPr>
          <a:xfrm>
            <a:off x="4214810" y="1214422"/>
            <a:ext cx="3500462" cy="1357322"/>
          </a:xfrm>
          <a:prstGeom prst="oc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ปัญหามลภาวะในบริเวณแหล่งท่องเที่ยว</a:t>
            </a:r>
          </a:p>
        </p:txBody>
      </p:sp>
      <p:sp>
        <p:nvSpPr>
          <p:cNvPr id="6" name="Octagon 5"/>
          <p:cNvSpPr/>
          <p:nvPr/>
        </p:nvSpPr>
        <p:spPr>
          <a:xfrm>
            <a:off x="714348" y="2571744"/>
            <a:ext cx="3500462" cy="1357322"/>
          </a:xfrm>
          <a:prstGeom prst="oc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ปัญหาการสร้างสิ่งก่อสร้าง</a:t>
            </a:r>
          </a:p>
        </p:txBody>
      </p:sp>
      <p:sp>
        <p:nvSpPr>
          <p:cNvPr id="7" name="Octagon 6"/>
          <p:cNvSpPr/>
          <p:nvPr/>
        </p:nvSpPr>
        <p:spPr>
          <a:xfrm>
            <a:off x="4214810" y="2571744"/>
            <a:ext cx="3500462" cy="1357322"/>
          </a:xfrm>
          <a:prstGeom prst="oc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ปัญหาการบุกรุกพื้นที่สาธารณะ</a:t>
            </a:r>
          </a:p>
        </p:txBody>
      </p:sp>
      <p:sp>
        <p:nvSpPr>
          <p:cNvPr id="8" name="Octagon 7"/>
          <p:cNvSpPr/>
          <p:nvPr/>
        </p:nvSpPr>
        <p:spPr>
          <a:xfrm>
            <a:off x="4214810" y="3929066"/>
            <a:ext cx="3500462" cy="1357322"/>
          </a:xfrm>
          <a:prstGeom prst="oc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ปัญหาเรื่องการใช้สถานที่ท่องเที่ยวมากเกินไป</a:t>
            </a:r>
          </a:p>
        </p:txBody>
      </p:sp>
      <p:sp>
        <p:nvSpPr>
          <p:cNvPr id="9" name="Octagon 8"/>
          <p:cNvSpPr/>
          <p:nvPr/>
        </p:nvSpPr>
        <p:spPr>
          <a:xfrm>
            <a:off x="4214810" y="5286388"/>
            <a:ext cx="3500462" cy="1357322"/>
          </a:xfrm>
          <a:prstGeom prst="oc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ขาดแคลนบุคคลกรที่มีความรู้ ความชำนาญ</a:t>
            </a:r>
          </a:p>
        </p:txBody>
      </p:sp>
      <p:sp>
        <p:nvSpPr>
          <p:cNvPr id="10" name="Octagon 9"/>
          <p:cNvSpPr/>
          <p:nvPr/>
        </p:nvSpPr>
        <p:spPr>
          <a:xfrm>
            <a:off x="714348" y="5286388"/>
            <a:ext cx="3500462" cy="1357322"/>
          </a:xfrm>
          <a:prstGeom prst="oc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ปัญหาด้านสาธารณูปโภค</a:t>
            </a:r>
          </a:p>
        </p:txBody>
      </p:sp>
      <p:sp>
        <p:nvSpPr>
          <p:cNvPr id="11" name="Octagon 10"/>
          <p:cNvSpPr/>
          <p:nvPr/>
        </p:nvSpPr>
        <p:spPr>
          <a:xfrm>
            <a:off x="714348" y="3929066"/>
            <a:ext cx="3500462" cy="1357322"/>
          </a:xfrm>
          <a:prstGeom prst="oc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ปัญหาการทำลายทรัพยากรทางการท่องเที่ยว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ctagon 3"/>
          <p:cNvSpPr/>
          <p:nvPr/>
        </p:nvSpPr>
        <p:spPr>
          <a:xfrm>
            <a:off x="1071538" y="214290"/>
            <a:ext cx="3500462" cy="1357322"/>
          </a:xfrm>
          <a:prstGeom prst="oc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ประกอบกิจการที่มุ่งแต่เฉพาะด้นการค้ามากเกินไป</a:t>
            </a:r>
          </a:p>
        </p:txBody>
      </p:sp>
      <p:sp>
        <p:nvSpPr>
          <p:cNvPr id="5" name="Octagon 4"/>
          <p:cNvSpPr/>
          <p:nvPr/>
        </p:nvSpPr>
        <p:spPr>
          <a:xfrm>
            <a:off x="4572000" y="214290"/>
            <a:ext cx="3500462" cy="1357322"/>
          </a:xfrm>
          <a:prstGeom prst="oc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ปัญหาเรื่องความปลอดภัยของนักท่องเที่ยวทั้งด้านทรัพย์สินและชีวิต</a:t>
            </a:r>
          </a:p>
        </p:txBody>
      </p:sp>
      <p:sp>
        <p:nvSpPr>
          <p:cNvPr id="6" name="Octagon 5"/>
          <p:cNvSpPr/>
          <p:nvPr/>
        </p:nvSpPr>
        <p:spPr>
          <a:xfrm>
            <a:off x="1071538" y="1571612"/>
            <a:ext cx="3500462" cy="1357322"/>
          </a:xfrm>
          <a:prstGeom prst="oc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การแข่งขันของประเทศคู่แข่งที่มีทรัพยากรการท่องเที่ยวที่</a:t>
            </a:r>
            <a:r>
              <a:rPr lang="th-TH" b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สวยงาม</a:t>
            </a:r>
            <a:endParaRPr lang="th-TH" b="1" dirty="0">
              <a:solidFill>
                <a:srgbClr val="00206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" name="Octagon 6"/>
          <p:cNvSpPr/>
          <p:nvPr/>
        </p:nvSpPr>
        <p:spPr>
          <a:xfrm>
            <a:off x="4572000" y="1571612"/>
            <a:ext cx="3500462" cy="1357322"/>
          </a:xfrm>
          <a:prstGeom prst="oc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ปัญหาภาพพจน์</a:t>
            </a:r>
            <a:r>
              <a:rPr lang="th-TH" b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ของ</a:t>
            </a:r>
          </a:p>
          <a:p>
            <a:pPr algn="ctr"/>
            <a:r>
              <a:rPr lang="th-TH" b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ประเทศไทย (การเมือง สังคม)</a:t>
            </a:r>
            <a:endParaRPr lang="th-TH" b="1" dirty="0">
              <a:solidFill>
                <a:srgbClr val="00206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" name="Octagon 7"/>
          <p:cNvSpPr/>
          <p:nvPr/>
        </p:nvSpPr>
        <p:spPr>
          <a:xfrm>
            <a:off x="1071538" y="2928934"/>
            <a:ext cx="3500462" cy="1357322"/>
          </a:xfrm>
          <a:prstGeom prst="oc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ปัญหาโรคภัยไข้เจ็บ</a:t>
            </a:r>
            <a:endParaRPr lang="th-TH" b="1" dirty="0">
              <a:solidFill>
                <a:srgbClr val="00206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" name="Octagon 8"/>
          <p:cNvSpPr/>
          <p:nvPr/>
        </p:nvSpPr>
        <p:spPr>
          <a:xfrm>
            <a:off x="4572000" y="2928934"/>
            <a:ext cx="3500462" cy="1357322"/>
          </a:xfrm>
          <a:prstGeom prst="oc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ปัญหาเรื่องการพัฒนาระบบข้อมูล</a:t>
            </a:r>
          </a:p>
        </p:txBody>
      </p:sp>
      <p:sp>
        <p:nvSpPr>
          <p:cNvPr id="10" name="Octagon 9"/>
          <p:cNvSpPr/>
          <p:nvPr/>
        </p:nvSpPr>
        <p:spPr>
          <a:xfrm>
            <a:off x="1071538" y="4286256"/>
            <a:ext cx="3500462" cy="1357322"/>
          </a:xfrm>
          <a:prstGeom prst="oc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ขาดงบประมาณที่จะส่งเสริมการท่องเที่ยว</a:t>
            </a:r>
          </a:p>
        </p:txBody>
      </p:sp>
      <p:sp>
        <p:nvSpPr>
          <p:cNvPr id="11" name="Octagon 10"/>
          <p:cNvSpPr/>
          <p:nvPr/>
        </p:nvSpPr>
        <p:spPr>
          <a:xfrm>
            <a:off x="4572000" y="4286256"/>
            <a:ext cx="3500462" cy="1357322"/>
          </a:xfrm>
          <a:prstGeom prst="oc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ความไม่พร้อมในเรื่องสิ่งอำนวยความสะดวก</a:t>
            </a:r>
          </a:p>
        </p:txBody>
      </p:sp>
      <p:sp>
        <p:nvSpPr>
          <p:cNvPr id="12" name="Octagon 11"/>
          <p:cNvSpPr/>
          <p:nvPr/>
        </p:nvSpPr>
        <p:spPr>
          <a:xfrm>
            <a:off x="3000364" y="5714968"/>
            <a:ext cx="3500462" cy="1143032"/>
          </a:xfrm>
          <a:prstGeom prst="oc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ปัญหาการขาดความร่วมมือกันของกลุ่มธุรกิจ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7500990" cy="1362075"/>
          </a:xfrm>
        </p:spPr>
        <p:txBody>
          <a:bodyPr>
            <a:normAutofit fontScale="90000"/>
          </a:bodyPr>
          <a:lstStyle/>
          <a:p>
            <a:pPr algn="l"/>
            <a:r>
              <a:rPr lang="th-TH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แนวทางการแก้ไขและดำเนินการ</a:t>
            </a:r>
            <a:r>
              <a:rPr lang="en-US" dirty="0" smtClean="0"/>
              <a:t/>
            </a:r>
            <a:br>
              <a:rPr lang="en-US" dirty="0" smtClean="0"/>
            </a:br>
            <a:endParaRPr lang="th-TH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5720" y="1428712"/>
            <a:ext cx="7858180" cy="5429288"/>
          </a:xfrm>
        </p:spPr>
        <p:txBody>
          <a:bodyPr>
            <a:normAutofit/>
          </a:bodyPr>
          <a:lstStyle/>
          <a:p>
            <a:pPr algn="l"/>
            <a:r>
              <a:rPr lang="th-TH" sz="4000" b="1" dirty="0" smtClean="0">
                <a:solidFill>
                  <a:srgbClr val="002060"/>
                </a:solidFill>
              </a:rPr>
              <a:t>1.  ร่วมมือกับภาคเอกชนในการวิเคราะห์และแก้ปัญหาต่างๆ</a:t>
            </a:r>
            <a:endParaRPr lang="en-US" sz="4000" b="1" dirty="0" smtClean="0">
              <a:solidFill>
                <a:srgbClr val="002060"/>
              </a:solidFill>
            </a:endParaRPr>
          </a:p>
          <a:p>
            <a:pPr algn="l"/>
            <a:r>
              <a:rPr lang="th-TH" sz="4000" b="1" dirty="0" smtClean="0">
                <a:solidFill>
                  <a:srgbClr val="002060"/>
                </a:solidFill>
              </a:rPr>
              <a:t>2.  อนุรักษ์ทรัพยากรการท่องเที่ยวและสิ่งแวดล้อม</a:t>
            </a:r>
            <a:endParaRPr lang="en-US" sz="4000" b="1" dirty="0" smtClean="0">
              <a:solidFill>
                <a:srgbClr val="002060"/>
              </a:solidFill>
            </a:endParaRPr>
          </a:p>
          <a:p>
            <a:pPr algn="l"/>
            <a:r>
              <a:rPr lang="th-TH" sz="4000" b="1" dirty="0" smtClean="0">
                <a:solidFill>
                  <a:srgbClr val="002060"/>
                </a:solidFill>
              </a:rPr>
              <a:t>3.  การกระจายอำนาจในด้านการบริการท้องถิ่น</a:t>
            </a:r>
            <a:endParaRPr lang="en-US" sz="4000" b="1" dirty="0" smtClean="0">
              <a:solidFill>
                <a:srgbClr val="002060"/>
              </a:solidFill>
            </a:endParaRPr>
          </a:p>
          <a:p>
            <a:pPr algn="l"/>
            <a:r>
              <a:rPr lang="th-TH" sz="4000" b="1" dirty="0" smtClean="0">
                <a:solidFill>
                  <a:srgbClr val="002060"/>
                </a:solidFill>
              </a:rPr>
              <a:t>4.   การร่วมมือกันระหว่างรัฐบาลกับเอกชน และประชาชนในท้องถิ่น</a:t>
            </a:r>
            <a:endParaRPr lang="en-US" sz="4000" b="1" dirty="0" smtClean="0">
              <a:solidFill>
                <a:srgbClr val="002060"/>
              </a:solidFill>
            </a:endParaRPr>
          </a:p>
          <a:p>
            <a:pPr algn="l"/>
            <a:r>
              <a:rPr lang="th-TH" sz="4000" b="1" dirty="0" smtClean="0">
                <a:solidFill>
                  <a:srgbClr val="002060"/>
                </a:solidFill>
              </a:rPr>
              <a:t>5.  ออกกฎหมายควบคุมและจัดสรรงบประมาณให้เพียงพอกับการดำเนินการ</a:t>
            </a:r>
            <a:endParaRPr lang="en-US" sz="4000" b="1" dirty="0" smtClean="0">
              <a:solidFill>
                <a:srgbClr val="002060"/>
              </a:solidFill>
            </a:endParaRPr>
          </a:p>
          <a:p>
            <a:pPr algn="l"/>
            <a:endParaRPr lang="th-TH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428604"/>
            <a:ext cx="8643998" cy="1285884"/>
          </a:xfrm>
        </p:spPr>
        <p:txBody>
          <a:bodyPr/>
          <a:lstStyle/>
          <a:p>
            <a:pPr algn="l"/>
            <a:r>
              <a:rPr lang="th-TH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การอนุรักษ์แหล่งท่องเที่ยว</a:t>
            </a:r>
            <a:r>
              <a:rPr lang="en-US" dirty="0" smtClean="0"/>
              <a:t/>
            </a:r>
            <a:br>
              <a:rPr lang="en-US" dirty="0" smtClean="0"/>
            </a:br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5720" y="1357298"/>
            <a:ext cx="8572560" cy="5214974"/>
          </a:xfrm>
        </p:spPr>
        <p:txBody>
          <a:bodyPr>
            <a:normAutofit/>
          </a:bodyPr>
          <a:lstStyle/>
          <a:p>
            <a:pPr algn="l"/>
            <a:r>
              <a:rPr lang="th-TH" sz="4000" b="1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Angsana New" pitchFamily="18" charset="-34"/>
                <a:cs typeface="Angsana New" pitchFamily="18" charset="-34"/>
              </a:rPr>
              <a:t>	การดูแลรักษาทรัพยากรธรรมชาติซึ่งเป็นแหล่งสินค้าของการท่องเที่ยวไว้อย่างดีเพื่อคงเอกลักษณ์เดิมพร้อมทั้งปรับปรุงพัฒนาให้ดีขึ้น  จึงได้จัดทำมาตรการขึ้นมาเพื่อช่วยให้การอนุรักษ์เป็นระบบระเบียบมากขึ้น</a:t>
            </a:r>
            <a:endParaRPr lang="th-TH" sz="4000" b="1" dirty="0">
              <a:solidFill>
                <a:schemeClr val="bg1">
                  <a:lumMod val="20000"/>
                  <a:lumOff val="8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Punched Tape 3"/>
          <p:cNvSpPr/>
          <p:nvPr/>
        </p:nvSpPr>
        <p:spPr>
          <a:xfrm>
            <a:off x="428596" y="2786058"/>
            <a:ext cx="3929090" cy="1357322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chemeClr val="accent1">
                    <a:lumMod val="10000"/>
                  </a:schemeClr>
                </a:solidFill>
                <a:latin typeface="Angsana New" pitchFamily="18" charset="-34"/>
                <a:cs typeface="Angsana New" pitchFamily="18" charset="-34"/>
              </a:rPr>
              <a:t>มาตรการทางสังคม </a:t>
            </a:r>
          </a:p>
        </p:txBody>
      </p:sp>
      <p:sp>
        <p:nvSpPr>
          <p:cNvPr id="5" name="Flowchart: Punched Tape 4"/>
          <p:cNvSpPr/>
          <p:nvPr/>
        </p:nvSpPr>
        <p:spPr>
          <a:xfrm>
            <a:off x="4572000" y="1714488"/>
            <a:ext cx="3929090" cy="1357322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 err="1">
                <a:solidFill>
                  <a:schemeClr val="accent1">
                    <a:lumMod val="10000"/>
                  </a:schemeClr>
                </a:solidFill>
                <a:latin typeface="Angsana New" pitchFamily="18" charset="-34"/>
                <a:cs typeface="Angsana New" pitchFamily="18" charset="-34"/>
              </a:rPr>
              <a:t>มาตราการ</a:t>
            </a:r>
            <a:r>
              <a:rPr lang="th-TH" sz="3200" b="1" dirty="0">
                <a:solidFill>
                  <a:schemeClr val="accent1">
                    <a:lumMod val="10000"/>
                  </a:schemeClr>
                </a:solidFill>
                <a:latin typeface="Angsana New" pitchFamily="18" charset="-34"/>
                <a:cs typeface="Angsana New" pitchFamily="18" charset="-34"/>
              </a:rPr>
              <a:t>ทางกฎหมาย</a:t>
            </a:r>
          </a:p>
        </p:txBody>
      </p:sp>
      <p:sp>
        <p:nvSpPr>
          <p:cNvPr id="6" name="Flowchart: Punched Tape 5"/>
          <p:cNvSpPr/>
          <p:nvPr/>
        </p:nvSpPr>
        <p:spPr>
          <a:xfrm>
            <a:off x="357158" y="4500570"/>
            <a:ext cx="3929090" cy="1357322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chemeClr val="accent1">
                    <a:lumMod val="10000"/>
                  </a:schemeClr>
                </a:solidFill>
                <a:latin typeface="Angsana New" pitchFamily="18" charset="-34"/>
                <a:cs typeface="Angsana New" pitchFamily="18" charset="-34"/>
              </a:rPr>
              <a:t>มาตรการทางธรรมชาติ</a:t>
            </a:r>
          </a:p>
        </p:txBody>
      </p:sp>
      <p:sp>
        <p:nvSpPr>
          <p:cNvPr id="7" name="Flowchart: Punched Tape 6"/>
          <p:cNvSpPr/>
          <p:nvPr/>
        </p:nvSpPr>
        <p:spPr>
          <a:xfrm>
            <a:off x="4572000" y="3500438"/>
            <a:ext cx="3929090" cy="1357322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chemeClr val="accent1">
                    <a:lumMod val="10000"/>
                  </a:schemeClr>
                </a:solidFill>
                <a:latin typeface="Angsana New" pitchFamily="18" charset="-34"/>
                <a:cs typeface="Angsana New" pitchFamily="18" charset="-34"/>
              </a:rPr>
              <a:t>มาตรการทางเศรษฐกิจ </a:t>
            </a:r>
          </a:p>
        </p:txBody>
      </p:sp>
      <p:sp>
        <p:nvSpPr>
          <p:cNvPr id="8" name="Flowchart: Punched Tape 7"/>
          <p:cNvSpPr/>
          <p:nvPr/>
        </p:nvSpPr>
        <p:spPr>
          <a:xfrm>
            <a:off x="4500562" y="5143512"/>
            <a:ext cx="3929090" cy="1357322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chemeClr val="accent1">
                    <a:lumMod val="10000"/>
                  </a:schemeClr>
                </a:solidFill>
                <a:latin typeface="Angsana New" pitchFamily="18" charset="-34"/>
                <a:cs typeface="Angsana New" pitchFamily="18" charset="-34"/>
              </a:rPr>
              <a:t>มาตรการทางการศึกษา</a:t>
            </a:r>
          </a:p>
        </p:txBody>
      </p:sp>
      <p:sp>
        <p:nvSpPr>
          <p:cNvPr id="9" name="Rectangle 8"/>
          <p:cNvSpPr/>
          <p:nvPr/>
        </p:nvSpPr>
        <p:spPr>
          <a:xfrm>
            <a:off x="276415" y="500042"/>
            <a:ext cx="477085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มาตรการการอนุรักษ์</a:t>
            </a:r>
            <a:endParaRPr lang="en-US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4282" y="357166"/>
            <a:ext cx="65982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วิธีการอนุรักษ์ทรัพยากรท่องเที่ยว</a:t>
            </a:r>
            <a:endParaRPr lang="en-US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Oval 3"/>
          <p:cNvSpPr/>
          <p:nvPr/>
        </p:nvSpPr>
        <p:spPr>
          <a:xfrm>
            <a:off x="428596" y="1643050"/>
            <a:ext cx="2357454" cy="221457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400" b="1" dirty="0" smtClean="0">
                <a:solidFill>
                  <a:srgbClr val="0070C0"/>
                </a:solidFill>
                <a:latin typeface="Angsana New" pitchFamily="18" charset="-34"/>
                <a:cs typeface="Angsana New" pitchFamily="18" charset="-34"/>
              </a:rPr>
              <a:t>สงวน</a:t>
            </a:r>
            <a:endParaRPr lang="th-TH" sz="4400" b="1" dirty="0">
              <a:solidFill>
                <a:srgbClr val="0070C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" name="Oval 4"/>
          <p:cNvSpPr/>
          <p:nvPr/>
        </p:nvSpPr>
        <p:spPr>
          <a:xfrm>
            <a:off x="1857356" y="3429000"/>
            <a:ext cx="2357454" cy="221457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400" b="1" dirty="0" smtClean="0">
                <a:solidFill>
                  <a:srgbClr val="0070C0"/>
                </a:solidFill>
                <a:latin typeface="Angsana New" pitchFamily="18" charset="-34"/>
                <a:cs typeface="Angsana New" pitchFamily="18" charset="-34"/>
              </a:rPr>
              <a:t>ป้องกัน</a:t>
            </a:r>
            <a:endParaRPr lang="th-TH" sz="4400" b="1" dirty="0">
              <a:solidFill>
                <a:srgbClr val="0070C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" name="Oval 5"/>
          <p:cNvSpPr/>
          <p:nvPr/>
        </p:nvSpPr>
        <p:spPr>
          <a:xfrm>
            <a:off x="4214810" y="3500438"/>
            <a:ext cx="2357454" cy="221457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000" b="1" dirty="0">
                <a:solidFill>
                  <a:srgbClr val="0070C0"/>
                </a:solidFill>
                <a:latin typeface="Angsana New" pitchFamily="18" charset="-34"/>
                <a:cs typeface="Angsana New" pitchFamily="18" charset="-34"/>
              </a:rPr>
              <a:t>ฟื้นฟู </a:t>
            </a:r>
          </a:p>
        </p:txBody>
      </p:sp>
      <p:sp>
        <p:nvSpPr>
          <p:cNvPr id="7" name="Oval 6"/>
          <p:cNvSpPr/>
          <p:nvPr/>
        </p:nvSpPr>
        <p:spPr>
          <a:xfrm>
            <a:off x="5643570" y="1714488"/>
            <a:ext cx="2357454" cy="221457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000" b="1" dirty="0">
                <a:solidFill>
                  <a:srgbClr val="0070C0"/>
                </a:solidFill>
                <a:latin typeface="Angsana New" pitchFamily="18" charset="-34"/>
                <a:cs typeface="Angsana New" pitchFamily="18" charset="-34"/>
              </a:rPr>
              <a:t>บริหารจัดการ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71472" y="928670"/>
            <a:ext cx="914400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6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สาระการเรียนรู้</a:t>
            </a:r>
            <a:endParaRPr kumimoji="0" lang="en-US" sz="6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ngsana New" pitchFamily="18" charset="-34"/>
              <a:cs typeface="Angsana New" pitchFamily="18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h-TH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ความหมายทรัพยากรการท่องเที่ยว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ngsana New" pitchFamily="18" charset="-34"/>
              <a:cs typeface="Angsana New" pitchFamily="18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h-TH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ประเภทของทรัพยากรการท่องเที่ยว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ngsana New" pitchFamily="18" charset="-34"/>
              <a:cs typeface="Angsana New" pitchFamily="18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h-TH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องค์ประกอบของทรัพยากรท่องเที่ยว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ngsana New" pitchFamily="18" charset="-34"/>
              <a:cs typeface="Angsana New" pitchFamily="18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h-TH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ปัญหาการทรัพยากรท่องเที่ยว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ngsana New" pitchFamily="18" charset="-34"/>
              <a:cs typeface="Angsana New" pitchFamily="18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h-TH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แนวทางการแก้ไขและดำเนินการ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ngsana New" pitchFamily="18" charset="-34"/>
              <a:cs typeface="Angsana New" pitchFamily="18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h-TH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การอนุรักษ์แหล่งท่องเที่ยว</a:t>
            </a:r>
            <a:endParaRPr kumimoji="0" lang="th-TH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214282" y="928670"/>
            <a:ext cx="9144000" cy="5139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6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ผลการเรียนรู้ที่คาดหวัง</a:t>
            </a:r>
            <a:endParaRPr kumimoji="0" lang="en-US" sz="6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ngsana New" pitchFamily="18" charset="-34"/>
              <a:cs typeface="Angsana New" pitchFamily="18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h-TH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ผู้เรียนเข้าใจความหมายทรัพยากรการท่องเที่ยว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ngsana New" pitchFamily="18" charset="-34"/>
              <a:cs typeface="Angsana New" pitchFamily="18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h-TH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ผู้เรียนสามารถแบ่งประเภทของทรัพยากรการท่องเที่ยวได้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ngsana New" pitchFamily="18" charset="-34"/>
              <a:cs typeface="Angsana New" pitchFamily="18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h-TH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ผู้เรียนเข้าใจองค์ประกอบทรัพยากรการท่องเที่ยว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ngsana New" pitchFamily="18" charset="-34"/>
              <a:cs typeface="Angsana New" pitchFamily="18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h-TH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ผู้เรียนทราบปัญหาของทรัพยากรธรรมชาติที่เกิดขึ้นและยังสามารถรู้วิธีดำเนินการแก้ปัญหาได้ด้วย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ngsana New" pitchFamily="18" charset="-34"/>
              <a:cs typeface="Angsana New" pitchFamily="18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h-TH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ผู้เรียนได้รับความรู้การอนุรักษ์แหล่งท่องเที่ยว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ngsana New" pitchFamily="18" charset="-34"/>
              <a:cs typeface="Angsana New" pitchFamily="18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001056" cy="1285884"/>
          </a:xfrm>
        </p:spPr>
        <p:txBody>
          <a:bodyPr>
            <a:noAutofit/>
          </a:bodyPr>
          <a:lstStyle/>
          <a:p>
            <a:pPr algn="l"/>
            <a:r>
              <a:rPr lang="th-TH" sz="5400" dirty="0" smtClean="0">
                <a:solidFill>
                  <a:schemeClr val="tx2">
                    <a:lumMod val="25000"/>
                  </a:schemeClr>
                </a:solidFill>
              </a:rPr>
              <a:t>ความหมายทรัพยากรการท่องเที่ยว</a:t>
            </a:r>
            <a:r>
              <a:rPr lang="th-TH" sz="5400" dirty="0" smtClean="0"/>
              <a:t/>
            </a:r>
            <a:br>
              <a:rPr lang="th-TH" sz="5400" dirty="0" smtClean="0"/>
            </a:br>
            <a:endParaRPr lang="th-TH" sz="5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7158" y="1357298"/>
            <a:ext cx="7393758" cy="1857388"/>
          </a:xfrm>
        </p:spPr>
        <p:txBody>
          <a:bodyPr>
            <a:normAutofit/>
          </a:bodyPr>
          <a:lstStyle/>
          <a:p>
            <a:pPr algn="l"/>
            <a:r>
              <a:rPr lang="th-TH" sz="3200" dirty="0" smtClean="0">
                <a:solidFill>
                  <a:srgbClr val="0070C0"/>
                </a:solidFill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sz="4000" dirty="0" smtClean="0">
                <a:solidFill>
                  <a:srgbClr val="0070C0"/>
                </a:solidFill>
                <a:latin typeface="Angsana New" pitchFamily="18" charset="-34"/>
                <a:cs typeface="Angsana New" pitchFamily="18" charset="-34"/>
              </a:rPr>
              <a:t>สถานที่ท่องเที่ยวที่เป็นเสมือนสินค้าทางการท่องเที่ยวที่นักท่องเที่ยวต้องการเดินทางมาเยี่ยมชม </a:t>
            </a:r>
            <a:endParaRPr lang="th-TH" sz="4000" dirty="0">
              <a:solidFill>
                <a:srgbClr val="0070C0"/>
              </a:solidFill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4" name="Picture 3" descr="1302201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3357562"/>
            <a:ext cx="442912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43042" y="214290"/>
            <a:ext cx="7043540" cy="1609716"/>
          </a:xfrm>
        </p:spPr>
        <p:txBody>
          <a:bodyPr/>
          <a:lstStyle/>
          <a:p>
            <a:r>
              <a:rPr lang="th-TH" sz="5400" dirty="0" smtClean="0"/>
              <a:t>ประเภทของทรัพยากรการท่องเที่ยว</a:t>
            </a:r>
            <a:r>
              <a:rPr lang="en-US" sz="5400" dirty="0" smtClean="0"/>
              <a:t/>
            </a:r>
            <a:br>
              <a:rPr lang="en-US" sz="5400" dirty="0" smtClean="0"/>
            </a:br>
            <a:endParaRPr lang="th-TH" sz="5400" dirty="0"/>
          </a:p>
        </p:txBody>
      </p:sp>
      <p:sp>
        <p:nvSpPr>
          <p:cNvPr id="4" name="Rectangle 3"/>
          <p:cNvSpPr/>
          <p:nvPr/>
        </p:nvSpPr>
        <p:spPr>
          <a:xfrm>
            <a:off x="357158" y="1428736"/>
            <a:ext cx="5000660" cy="15001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rgbClr val="0070C0"/>
                </a:solidFill>
                <a:latin typeface="Angsana New" pitchFamily="18" charset="-34"/>
                <a:cs typeface="Angsana New" pitchFamily="18" charset="-34"/>
              </a:rPr>
              <a:t>ทรัพยากรการท่องเที่ยวที่เกิดขึ้นเองตามธรรมชาติ</a:t>
            </a:r>
            <a:r>
              <a:rPr lang="th-TH" sz="3200" dirty="0">
                <a:solidFill>
                  <a:srgbClr val="0070C0"/>
                </a:solidFill>
                <a:latin typeface="Angsana New" pitchFamily="18" charset="-34"/>
                <a:cs typeface="Angsana New" pitchFamily="18" charset="-34"/>
              </a:rPr>
              <a:t> </a:t>
            </a:r>
          </a:p>
        </p:txBody>
      </p:sp>
      <p:sp>
        <p:nvSpPr>
          <p:cNvPr id="5" name="Rectangle 4"/>
          <p:cNvSpPr/>
          <p:nvPr/>
        </p:nvSpPr>
        <p:spPr>
          <a:xfrm>
            <a:off x="4143340" y="2928934"/>
            <a:ext cx="5000660" cy="1428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rgbClr val="0070C0"/>
                </a:solidFill>
                <a:latin typeface="Angsana New" pitchFamily="18" charset="-34"/>
                <a:cs typeface="Angsana New" pitchFamily="18" charset="-34"/>
              </a:rPr>
              <a:t>ทรัพยากรการท่องเที่ยวที่มนุษย์สร้างขึ้น</a:t>
            </a:r>
            <a:endParaRPr lang="th-TH" sz="3200" dirty="0">
              <a:solidFill>
                <a:srgbClr val="0070C0"/>
              </a:solidFill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7" name="Curved Connector 6"/>
          <p:cNvCxnSpPr/>
          <p:nvPr/>
        </p:nvCxnSpPr>
        <p:spPr>
          <a:xfrm rot="10800000" flipV="1">
            <a:off x="3357554" y="3071810"/>
            <a:ext cx="714380" cy="500066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Curved Connector 8"/>
          <p:cNvCxnSpPr/>
          <p:nvPr/>
        </p:nvCxnSpPr>
        <p:spPr>
          <a:xfrm rot="10800000" flipV="1">
            <a:off x="4857752" y="4357694"/>
            <a:ext cx="571504" cy="35719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Curved Connector 10"/>
          <p:cNvCxnSpPr/>
          <p:nvPr/>
        </p:nvCxnSpPr>
        <p:spPr>
          <a:xfrm rot="5400000">
            <a:off x="8251057" y="4393413"/>
            <a:ext cx="571504" cy="500066"/>
          </a:xfrm>
          <a:prstGeom prst="curvedConnector3">
            <a:avLst>
              <a:gd name="adj1" fmla="val 18000"/>
            </a:avLst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357158" y="3143248"/>
            <a:ext cx="2928958" cy="17859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rgbClr val="0070C0"/>
                </a:solidFill>
                <a:latin typeface="Angsana New" pitchFamily="18" charset="-34"/>
                <a:cs typeface="Angsana New" pitchFamily="18" charset="-34"/>
              </a:rPr>
              <a:t>ทรัพยากรการท่องเที่ยวด้านประวัติศาสตร์ </a:t>
            </a:r>
            <a:endParaRPr lang="th-TH" dirty="0">
              <a:solidFill>
                <a:srgbClr val="0070C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2214546" y="4572008"/>
            <a:ext cx="3143272" cy="207170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rgbClr val="0070C0"/>
                </a:solidFill>
                <a:latin typeface="Angsana New" pitchFamily="18" charset="-34"/>
                <a:cs typeface="Angsana New" pitchFamily="18" charset="-34"/>
              </a:rPr>
              <a:t>ทรัพยากรการท่องเที่ยวด้านวัฒนธรรมและสังคม</a:t>
            </a:r>
            <a:endParaRPr lang="th-TH" dirty="0">
              <a:solidFill>
                <a:srgbClr val="0070C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5572132" y="4786298"/>
            <a:ext cx="3286116" cy="207170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rgbClr val="0070C0"/>
                </a:solidFill>
                <a:latin typeface="Angsana New" pitchFamily="18" charset="-34"/>
                <a:cs typeface="Angsana New" pitchFamily="18" charset="-34"/>
              </a:rPr>
              <a:t>ทรัพยากรการท่องเที่ยวด้านบันเทิงและความเพลิดเพลิน</a:t>
            </a:r>
            <a:r>
              <a:rPr lang="th-TH" dirty="0">
                <a:solidFill>
                  <a:srgbClr val="0070C0"/>
                </a:solidFill>
                <a:latin typeface="Angsana New" pitchFamily="18" charset="-34"/>
                <a:cs typeface="Angsana New" pitchFamily="18" charset="-34"/>
              </a:rPr>
              <a:t>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6536502" cy="1362075"/>
          </a:xfrm>
        </p:spPr>
        <p:txBody>
          <a:bodyPr>
            <a:noAutofit/>
          </a:bodyPr>
          <a:lstStyle/>
          <a:p>
            <a:pPr algn="l"/>
            <a:r>
              <a:rPr lang="th-TH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องค์ประกอบของแหล่งท่องเที่ยว</a:t>
            </a: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th-TH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282" y="928670"/>
            <a:ext cx="7358114" cy="785818"/>
          </a:xfrm>
        </p:spPr>
        <p:txBody>
          <a:bodyPr>
            <a:normAutofit/>
          </a:bodyPr>
          <a:lstStyle/>
          <a:p>
            <a:pPr algn="l"/>
            <a:r>
              <a:rPr lang="th-TH" sz="3200" dirty="0" smtClean="0">
                <a:solidFill>
                  <a:srgbClr val="0070C0"/>
                </a:solidFill>
                <a:latin typeface="Angsana New" pitchFamily="18" charset="-34"/>
                <a:cs typeface="Angsana New" pitchFamily="18" charset="-34"/>
              </a:rPr>
              <a:t>แหล่งท่องเที่ยวมีองค์ประกอบพื้นฐาน 4 ประการ </a:t>
            </a:r>
            <a:endParaRPr lang="th-TH" sz="3200" dirty="0">
              <a:solidFill>
                <a:srgbClr val="0070C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" name="Plaque 3"/>
          <p:cNvSpPr/>
          <p:nvPr/>
        </p:nvSpPr>
        <p:spPr>
          <a:xfrm>
            <a:off x="1214414" y="2214554"/>
            <a:ext cx="2357454" cy="2000264"/>
          </a:xfrm>
          <a:prstGeom prst="plaqu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สิ่งดึงดูดใจ</a:t>
            </a:r>
          </a:p>
        </p:txBody>
      </p:sp>
      <p:sp>
        <p:nvSpPr>
          <p:cNvPr id="5" name="Plaque 4"/>
          <p:cNvSpPr/>
          <p:nvPr/>
        </p:nvSpPr>
        <p:spPr>
          <a:xfrm>
            <a:off x="3571868" y="2214554"/>
            <a:ext cx="2357454" cy="2000264"/>
          </a:xfrm>
          <a:prstGeom prst="plaqu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สิ่งอำนวยความสะดวก </a:t>
            </a:r>
            <a:endParaRPr lang="th-TH" dirty="0">
              <a:solidFill>
                <a:srgbClr val="00206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" name="Plaque 5"/>
          <p:cNvSpPr/>
          <p:nvPr/>
        </p:nvSpPr>
        <p:spPr>
          <a:xfrm>
            <a:off x="1214414" y="4214818"/>
            <a:ext cx="2357454" cy="2000264"/>
          </a:xfrm>
          <a:prstGeom prst="plaqu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การขนส่ง </a:t>
            </a:r>
            <a:endParaRPr lang="th-TH" dirty="0">
              <a:solidFill>
                <a:srgbClr val="00206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" name="Plaque 6"/>
          <p:cNvSpPr/>
          <p:nvPr/>
        </p:nvSpPr>
        <p:spPr>
          <a:xfrm>
            <a:off x="3571868" y="4214818"/>
            <a:ext cx="2357454" cy="2000264"/>
          </a:xfrm>
          <a:prstGeom prst="plaqu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การต้อนรับ</a:t>
            </a:r>
            <a:endParaRPr lang="th-TH" dirty="0">
              <a:solidFill>
                <a:srgbClr val="002060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282" y="142853"/>
            <a:ext cx="3357586" cy="1214446"/>
          </a:xfrm>
        </p:spPr>
        <p:txBody>
          <a:bodyPr>
            <a:normAutofit/>
          </a:bodyPr>
          <a:lstStyle/>
          <a:p>
            <a:pPr algn="l"/>
            <a:r>
              <a:rPr lang="th-TH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สิ่งดึงดูดใจ</a:t>
            </a:r>
            <a:endParaRPr lang="th-TH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5720" y="1071546"/>
            <a:ext cx="6255488" cy="743507"/>
          </a:xfrm>
        </p:spPr>
        <p:txBody>
          <a:bodyPr>
            <a:normAutofit/>
          </a:bodyPr>
          <a:lstStyle/>
          <a:p>
            <a:pPr algn="l"/>
            <a:r>
              <a:rPr lang="th-TH" sz="3200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มีองค์ประกอบที่สำคัญ 4 ประการ</a:t>
            </a:r>
            <a:endParaRPr lang="th-TH" sz="3200" dirty="0">
              <a:solidFill>
                <a:srgbClr val="00206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" name="Pentagon 4"/>
          <p:cNvSpPr/>
          <p:nvPr/>
        </p:nvSpPr>
        <p:spPr>
          <a:xfrm>
            <a:off x="214282" y="1785926"/>
            <a:ext cx="2500330" cy="2571768"/>
          </a:xfrm>
          <a:prstGeom prst="homePlat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แหล่งท่องเที่ยวทางธรรมชาติ</a:t>
            </a:r>
          </a:p>
        </p:txBody>
      </p:sp>
      <p:sp>
        <p:nvSpPr>
          <p:cNvPr id="6" name="Pentagon 5"/>
          <p:cNvSpPr/>
          <p:nvPr/>
        </p:nvSpPr>
        <p:spPr>
          <a:xfrm>
            <a:off x="2214546" y="3643314"/>
            <a:ext cx="2571768" cy="2571768"/>
          </a:xfrm>
          <a:prstGeom prst="homePlat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วัฒนธรรม</a:t>
            </a:r>
          </a:p>
        </p:txBody>
      </p:sp>
      <p:sp>
        <p:nvSpPr>
          <p:cNvPr id="7" name="Pentagon 6"/>
          <p:cNvSpPr/>
          <p:nvPr/>
        </p:nvSpPr>
        <p:spPr>
          <a:xfrm>
            <a:off x="5929322" y="3714752"/>
            <a:ext cx="2571768" cy="2571768"/>
          </a:xfrm>
          <a:prstGeom prst="homePlat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แหล่งบันเทิง</a:t>
            </a:r>
          </a:p>
        </p:txBody>
      </p:sp>
      <p:sp>
        <p:nvSpPr>
          <p:cNvPr id="8" name="Pentagon 7"/>
          <p:cNvSpPr/>
          <p:nvPr/>
        </p:nvSpPr>
        <p:spPr>
          <a:xfrm>
            <a:off x="4143372" y="1643050"/>
            <a:ext cx="2571768" cy="2571768"/>
          </a:xfrm>
          <a:prstGeom prst="homePlat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ชาติพันธุ์</a:t>
            </a:r>
            <a:endParaRPr lang="th-TH" b="1" dirty="0">
              <a:solidFill>
                <a:srgbClr val="002060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4929222" cy="1362075"/>
          </a:xfrm>
        </p:spPr>
        <p:txBody>
          <a:bodyPr>
            <a:noAutofit/>
          </a:bodyPr>
          <a:lstStyle/>
          <a:p>
            <a:pPr algn="l"/>
            <a:r>
              <a:rPr lang="th-TH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สิ่งอำนวยความสะดวก</a:t>
            </a:r>
            <a:endParaRPr lang="th-TH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" name="Cloud 3"/>
          <p:cNvSpPr/>
          <p:nvPr/>
        </p:nvSpPr>
        <p:spPr>
          <a:xfrm>
            <a:off x="214282" y="1285860"/>
            <a:ext cx="4071966" cy="2428892"/>
          </a:xfrm>
          <a:prstGeom prst="cloud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320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ที่พัก </a:t>
            </a:r>
            <a:endParaRPr lang="th-TH" sz="3200" dirty="0">
              <a:solidFill>
                <a:srgbClr val="00206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" name="Cloud 4"/>
          <p:cNvSpPr/>
          <p:nvPr/>
        </p:nvSpPr>
        <p:spPr>
          <a:xfrm>
            <a:off x="428596" y="3857628"/>
            <a:ext cx="4143404" cy="2286016"/>
          </a:xfrm>
          <a:prstGeom prst="cloud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3200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สถานบริการ</a:t>
            </a:r>
          </a:p>
        </p:txBody>
      </p:sp>
      <p:sp>
        <p:nvSpPr>
          <p:cNvPr id="6" name="Cloud 5"/>
          <p:cNvSpPr/>
          <p:nvPr/>
        </p:nvSpPr>
        <p:spPr>
          <a:xfrm>
            <a:off x="4786314" y="3571876"/>
            <a:ext cx="4071966" cy="2571768"/>
          </a:xfrm>
          <a:prstGeom prst="cloud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3200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ปัจจัยพื้นฐาน</a:t>
            </a:r>
          </a:p>
        </p:txBody>
      </p:sp>
      <p:sp>
        <p:nvSpPr>
          <p:cNvPr id="7" name="Cloud 6"/>
          <p:cNvSpPr/>
          <p:nvPr/>
        </p:nvSpPr>
        <p:spPr>
          <a:xfrm>
            <a:off x="4500562" y="785794"/>
            <a:ext cx="4429156" cy="2428892"/>
          </a:xfrm>
          <a:prstGeom prst="cloud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3200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ร้านอาหาร</a:t>
            </a:r>
          </a:p>
          <a:p>
            <a:r>
              <a:rPr lang="th-TH" sz="3200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และ</a:t>
            </a:r>
            <a:r>
              <a:rPr lang="th-TH" sz="3200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เครื่องดื่ม</a:t>
            </a:r>
          </a:p>
        </p:txBody>
      </p:sp>
      <p:sp>
        <p:nvSpPr>
          <p:cNvPr id="4098" name="AutoShape 2" descr="http://travel.mthai.com/wp-content/uploads/2012/11/1rabiang_dao_resort1.jpg"/>
          <p:cNvSpPr>
            <a:spLocks noChangeAspect="1" noChangeArrowheads="1"/>
          </p:cNvSpPr>
          <p:nvPr/>
        </p:nvSpPr>
        <p:spPr bwMode="auto">
          <a:xfrm>
            <a:off x="98425" y="-2127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4100" name="AutoShape 4" descr="http://travel.mthai.com/wp-content/uploads/2012/11/1rabiang_dao_resort1.jpg"/>
          <p:cNvSpPr>
            <a:spLocks noChangeAspect="1" noChangeArrowheads="1"/>
          </p:cNvSpPr>
          <p:nvPr/>
        </p:nvSpPr>
        <p:spPr bwMode="auto">
          <a:xfrm>
            <a:off x="98425" y="-2127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4102" name="AutoShape 6" descr="https://encrypted-tbn2.gstatic.com/images?q=tbn:ANd9GcSU1-LAWRGyBe7WSd9_KzugmZyId2zEJtzzytEfHUKh0X1uru6HPA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4104" name="Picture 8" descr="https://encrypted-tbn2.gstatic.com/images?q=tbn:ANd9GcSU1-LAWRGyBe7WSd9_KzugmZyId2zEJtzzytEfHUKh0X1uru6HP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643050"/>
            <a:ext cx="2088201" cy="1357322"/>
          </a:xfrm>
          <a:prstGeom prst="rect">
            <a:avLst/>
          </a:prstGeom>
          <a:noFill/>
        </p:spPr>
      </p:pic>
      <p:sp>
        <p:nvSpPr>
          <p:cNvPr id="12" name="Rectangle 11"/>
          <p:cNvSpPr/>
          <p:nvPr/>
        </p:nvSpPr>
        <p:spPr>
          <a:xfrm>
            <a:off x="1857356" y="2928934"/>
            <a:ext cx="149726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u="sng" dirty="0">
                <a:hlinkClick r:id="rId3"/>
              </a:rPr>
              <a:t>www.painaidii.com</a:t>
            </a:r>
            <a:endParaRPr lang="th-TH" sz="1200" dirty="0"/>
          </a:p>
        </p:txBody>
      </p:sp>
      <p:pic>
        <p:nvPicPr>
          <p:cNvPr id="4106" name="Picture 10" descr="http://img1.sawadee.net/639501/restaurant02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40" y="1214422"/>
            <a:ext cx="1714512" cy="1143009"/>
          </a:xfrm>
          <a:prstGeom prst="rect">
            <a:avLst/>
          </a:prstGeom>
          <a:noFill/>
        </p:spPr>
      </p:pic>
      <p:sp>
        <p:nvSpPr>
          <p:cNvPr id="14" name="Rectangle 13"/>
          <p:cNvSpPr/>
          <p:nvPr/>
        </p:nvSpPr>
        <p:spPr>
          <a:xfrm>
            <a:off x="6715140" y="2357430"/>
            <a:ext cx="176497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u="sng" dirty="0">
                <a:hlinkClick r:id="rId5"/>
              </a:rPr>
              <a:t>www.bangkokpost.com</a:t>
            </a:r>
            <a:endParaRPr lang="th-TH" sz="1200" dirty="0"/>
          </a:p>
        </p:txBody>
      </p:sp>
      <p:pic>
        <p:nvPicPr>
          <p:cNvPr id="4110" name="Picture 14" descr="http://www.bloggang.com/data/bookkii/picture/123324662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0298" y="4357694"/>
            <a:ext cx="1357322" cy="1024778"/>
          </a:xfrm>
          <a:prstGeom prst="rect">
            <a:avLst/>
          </a:prstGeom>
          <a:noFill/>
        </p:spPr>
      </p:pic>
      <p:pic>
        <p:nvPicPr>
          <p:cNvPr id="4114" name="Picture 18" descr="http://www.oknation.net/blog/home/blog_data/578/19578/images/Tel/cellphone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00892" y="3929066"/>
            <a:ext cx="1214446" cy="1197901"/>
          </a:xfrm>
          <a:prstGeom prst="rect">
            <a:avLst/>
          </a:prstGeom>
          <a:noFill/>
        </p:spPr>
      </p:pic>
      <p:sp>
        <p:nvSpPr>
          <p:cNvPr id="20" name="Rectangle 19"/>
          <p:cNvSpPr/>
          <p:nvPr/>
        </p:nvSpPr>
        <p:spPr>
          <a:xfrm>
            <a:off x="6715140" y="5143512"/>
            <a:ext cx="144437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u="sng" dirty="0">
                <a:hlinkClick r:id="rId8"/>
              </a:rPr>
              <a:t>www.oknation.net</a:t>
            </a:r>
            <a:endParaRPr lang="th-TH" sz="1200" dirty="0"/>
          </a:p>
        </p:txBody>
      </p:sp>
      <p:sp>
        <p:nvSpPr>
          <p:cNvPr id="21" name="Rectangle 20"/>
          <p:cNvSpPr/>
          <p:nvPr/>
        </p:nvSpPr>
        <p:spPr>
          <a:xfrm>
            <a:off x="2428860" y="5429264"/>
            <a:ext cx="151810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u="sng" dirty="0">
                <a:hlinkClick r:id="rId9"/>
              </a:rPr>
              <a:t>www.bloggang.com</a:t>
            </a:r>
            <a:endParaRPr lang="th-TH" sz="12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mmthailand.com/mmnew/images/stories/MODERN2012/logistics_jan/logistics-modern9.jpg"/>
          <p:cNvPicPr>
            <a:picLocks noChangeAspect="1" noChangeArrowheads="1"/>
          </p:cNvPicPr>
          <p:nvPr/>
        </p:nvPicPr>
        <p:blipFill>
          <a:blip r:embed="rId2" cstate="print">
            <a:lum bright="1000" contrast="1000"/>
          </a:blip>
          <a:srcRect/>
          <a:stretch>
            <a:fillRect/>
          </a:stretch>
        </p:blipFill>
        <p:spPr bwMode="auto">
          <a:xfrm>
            <a:off x="2071670" y="3143248"/>
            <a:ext cx="4643470" cy="34202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500042"/>
            <a:ext cx="2714644" cy="928694"/>
          </a:xfrm>
        </p:spPr>
        <p:txBody>
          <a:bodyPr>
            <a:normAutofit/>
          </a:bodyPr>
          <a:lstStyle/>
          <a:p>
            <a:pPr algn="l"/>
            <a:r>
              <a:rPr lang="th-TH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การขนส่ง </a:t>
            </a:r>
            <a:endParaRPr lang="th-TH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7158" y="1000108"/>
            <a:ext cx="8286808" cy="2286016"/>
          </a:xfrm>
        </p:spPr>
        <p:txBody>
          <a:bodyPr>
            <a:normAutofit/>
          </a:bodyPr>
          <a:lstStyle/>
          <a:p>
            <a:pPr algn="l"/>
            <a:r>
              <a:rPr lang="th-TH" sz="3600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การขนส่งจึงเป็นสิ่งสำคัญในการนำนักท่องเที่ยวไปยังแหล่งท่องเที่ยวอย่างรวดเร็ว สะดวกสบายและปลอดภัยตลอดการเดินทาง ประหยัดเวลาในการเดินทาง </a:t>
            </a:r>
            <a:endParaRPr lang="th-TH" sz="3600" b="1" dirty="0">
              <a:solidFill>
                <a:srgbClr val="00206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428992" y="6519446"/>
            <a:ext cx="224683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u="sng" dirty="0">
                <a:hlinkClick r:id="rId3"/>
              </a:rPr>
              <a:t>www.mmthailand.com</a:t>
            </a:r>
            <a:endParaRPr lang="th-TH" sz="16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Custom 2">
      <a:dk1>
        <a:srgbClr val="90C6F6"/>
      </a:dk1>
      <a:lt1>
        <a:srgbClr val="99D2EC"/>
      </a:lt1>
      <a:dk2>
        <a:srgbClr val="B4ECFC"/>
      </a:dk2>
      <a:lt2>
        <a:srgbClr val="E4F4DF"/>
      </a:lt2>
      <a:accent1>
        <a:srgbClr val="A5E9FB"/>
      </a:accent1>
      <a:accent2>
        <a:srgbClr val="68B1F4"/>
      </a:accent2>
      <a:accent3>
        <a:srgbClr val="3ECCB4"/>
      </a:accent3>
      <a:accent4>
        <a:srgbClr val="10CF9B"/>
      </a:accent4>
      <a:accent5>
        <a:srgbClr val="7CCA62"/>
      </a:accent5>
      <a:accent6>
        <a:srgbClr val="20C8F7"/>
      </a:accent6>
      <a:hlink>
        <a:srgbClr val="387025"/>
      </a:hlink>
      <a:folHlink>
        <a:srgbClr val="0B9B74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292</TotalTime>
  <Words>424</Words>
  <Application>Microsoft Office PowerPoint</Application>
  <PresentationFormat>On-screen Show (4:3)</PresentationFormat>
  <Paragraphs>90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Opulent</vt:lpstr>
      <vt:lpstr>บทที่  5</vt:lpstr>
      <vt:lpstr>Slide 2</vt:lpstr>
      <vt:lpstr>Slide 3</vt:lpstr>
      <vt:lpstr>ความหมายทรัพยากรการท่องเที่ยว </vt:lpstr>
      <vt:lpstr>ประเภทของทรัพยากรการท่องเที่ยว </vt:lpstr>
      <vt:lpstr>องค์ประกอบของแหล่งท่องเที่ยว </vt:lpstr>
      <vt:lpstr>สิ่งดึงดูดใจ</vt:lpstr>
      <vt:lpstr>สิ่งอำนวยความสะดวก</vt:lpstr>
      <vt:lpstr>การขนส่ง </vt:lpstr>
      <vt:lpstr>การต้อนรับ</vt:lpstr>
      <vt:lpstr>ปัญหาเกี่ยวกับแหล่งท่องเที่ยว  </vt:lpstr>
      <vt:lpstr>Slide 12</vt:lpstr>
      <vt:lpstr>แนวทางการแก้ไขและดำเนินการ </vt:lpstr>
      <vt:lpstr>การอนุรักษ์แหล่งท่องเที่ยว </vt:lpstr>
      <vt:lpstr>Slide 15</vt:lpstr>
      <vt:lpstr>Slide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บทที่  5</dc:title>
  <dc:creator>Dell</dc:creator>
  <cp:lastModifiedBy>Dell</cp:lastModifiedBy>
  <cp:revision>32</cp:revision>
  <dcterms:created xsi:type="dcterms:W3CDTF">2013-08-19T00:56:45Z</dcterms:created>
  <dcterms:modified xsi:type="dcterms:W3CDTF">2013-08-26T17:06:13Z</dcterms:modified>
</cp:coreProperties>
</file>