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9" r:id="rId3"/>
    <p:sldId id="258" r:id="rId4"/>
    <p:sldId id="262" r:id="rId5"/>
    <p:sldId id="271" r:id="rId6"/>
    <p:sldId id="272" r:id="rId7"/>
    <p:sldId id="273" r:id="rId8"/>
    <p:sldId id="274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0BBAB57-B3E6-41F6-84F2-5424F22E3F2F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CA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CA" noProof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37CB4FE-F9C2-4DE4-A3B2-1EA672AE4D6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4</a:t>
            </a:fld>
            <a:endParaRPr lang="fr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34</a:t>
            </a:fld>
            <a:endParaRPr lang="fr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35</a:t>
            </a:fld>
            <a:endParaRPr lang="fr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36</a:t>
            </a:fld>
            <a:endParaRPr lang="fr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37</a:t>
            </a:fld>
            <a:endParaRPr lang="fr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38</a:t>
            </a:fld>
            <a:endParaRPr lang="fr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39</a:t>
            </a:fld>
            <a:endParaRPr lang="fr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56</a:t>
            </a:fld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10</a:t>
            </a:fld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11</a:t>
            </a:fld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13</a:t>
            </a:fld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29</a:t>
            </a:fld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30</a:t>
            </a:fld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31</a:t>
            </a:fld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32</a:t>
            </a:fld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A" smtClean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BDDF8-55AF-428A-A046-ACBCE0BC447C}" type="slidenum">
              <a:rPr lang="fr-CA"/>
              <a:pPr/>
              <a:t>33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EDBF1-40EC-48D6-B5A4-48F1BCFC18FC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E9C3D-1B0F-4F88-956C-B33DF8B98FE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D1A62-1F55-4AE9-B088-C2E3846F54BF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12EE3-BDB4-493F-BFB3-057AA7F9DD9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4FDDB-9B09-4149-B685-6BC0F78A92DA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D4F69-F6B0-42AE-B9ED-AB9E40C5784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A554-7CC4-4128-BD9B-E1B77A51A809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2F8E-7718-4001-99FB-47B5467B104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4F87C-91A3-48F3-8A8A-B25052D36BA9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F1F8-A08B-4464-B1FC-D9FC0347007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290F7-3F3C-493D-84C0-63A65A4C96DC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E0759-7B2F-45B4-A51F-7B8EDAF7600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10CD7-1E6F-466B-9996-8067886E9144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0EC03-9511-4503-AD96-848578C512B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F75D7-43E7-4E64-8AC3-916D182DCE53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68216-0167-44E4-A462-27983035084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4F5A8-4B34-43C5-B18A-A57028A5A398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60DA-C3EF-47B6-9867-435C4B13628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1E130-DEEA-4DC7-B15B-F4B348D17EFA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C0577-AC0F-40F7-BA2C-57A41F61EC3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D0618-2259-4F87-BE57-7A9823C06F0E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79EEB-1A48-4B7F-B0EA-D1A7FA67FAA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87C383-5DE3-4A2D-9D79-4E8DC59D6E07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D75737-CE7F-4A7B-B97B-1BE862A072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 rtlCol="0">
            <a:normAutofit/>
          </a:bodyPr>
          <a:lstStyle/>
          <a:p>
            <a:r>
              <a:rPr lang="th-TH" sz="7200" b="1" dirty="0" smtClean="0">
                <a:cs typeface="+mn-cs"/>
              </a:rPr>
              <a:t>หน่วยการเรียนรู้ที่   10</a:t>
            </a:r>
            <a:endParaRPr lang="en-US" sz="7200" dirty="0">
              <a:cs typeface="+mn-cs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85888" y="214312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400" b="1" dirty="0" smtClean="0">
                <a:solidFill>
                  <a:schemeClr val="tx1"/>
                </a:solidFill>
              </a:rPr>
              <a:t>การท่องเที่ยวกับอาเซียน</a:t>
            </a:r>
            <a:endParaRPr lang="en-US" sz="54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r-CA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th-TH" b="1" dirty="0" smtClean="0"/>
              <a:t>เปิดโอกาสสู่อาเซียน</a:t>
            </a:r>
            <a:r>
              <a:rPr lang="en-US" b="1" dirty="0" smtClean="0"/>
              <a:t>: </a:t>
            </a:r>
            <a:r>
              <a:rPr lang="th-TH" b="1" dirty="0" smtClean="0"/>
              <a:t>ความท้าทายทางวิชาชีพ (สาขาวิชาท่องเที่ยว)</a:t>
            </a:r>
            <a:endParaRPr lang="en-US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28625" y="1556792"/>
            <a:ext cx="8229600" cy="4897983"/>
          </a:xfrm>
        </p:spPr>
        <p:txBody>
          <a:bodyPr rtlCol="0">
            <a:normAutofit/>
          </a:bodyPr>
          <a:lstStyle/>
          <a:p>
            <a:pPr lvl="0"/>
            <a:r>
              <a:rPr lang="th-TH" dirty="0" smtClean="0"/>
              <a:t>กรอบมาตรฐานสมรรถนะพื้นฐานของบุคลากรทางวิชาชีพท่องเที่ยวแห่งอาเซียน </a:t>
            </a:r>
            <a:r>
              <a:rPr lang="en-US" dirty="0" smtClean="0"/>
              <a:t>(ASEAN Common Competency Standards Framework for Tourism Professionals: ACCSTP)</a:t>
            </a:r>
          </a:p>
          <a:p>
            <a:pPr lvl="0">
              <a:buNone/>
            </a:pPr>
            <a:r>
              <a:rPr lang="th-TH" dirty="0" smtClean="0"/>
              <a:t>	เป็นการระบุถึงสมรรถนะพื้นฐานขั้นต่ำของบุคลากรวิชาชีพท่องเที่ยวที่ต้องการทำงานด้านการท่องเที่ยวในอาเซียน โดยมาตรฐานที่กำหนดมีจุดมุ่งหมายเพื่อปรับปรุงคุณภาพการบริการการท่องเที่ยวและสนับสนุนการพัฒนาความร่วมมือทางด้าน </a:t>
            </a:r>
            <a:r>
              <a:rPr lang="en-US" dirty="0" smtClean="0"/>
              <a:t>MRA</a:t>
            </a:r>
            <a:r>
              <a:rPr lang="th-TH" dirty="0" smtClean="0"/>
              <a:t> ระหว่างประเทศสมาชิกอาเซียน </a:t>
            </a:r>
            <a:endParaRPr lang="en-US" dirty="0" smtClean="0"/>
          </a:p>
          <a:p>
            <a:pPr>
              <a:buNone/>
            </a:pP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th-TH" b="1" dirty="0" smtClean="0"/>
              <a:t>เปิดโอกาสสู่อาเซียน</a:t>
            </a:r>
            <a:r>
              <a:rPr lang="en-US" b="1" dirty="0" smtClean="0"/>
              <a:t>: </a:t>
            </a:r>
            <a:r>
              <a:rPr lang="th-TH" b="1" dirty="0" smtClean="0"/>
              <a:t>ความท้าทายทางวิชาชีพ (สาขาวิชาท่องเที่ยว)</a:t>
            </a:r>
            <a:endParaRPr lang="en-US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28625" y="1556792"/>
            <a:ext cx="8229600" cy="4897983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บุคลากรที่ได้รับประกาศนียบัตรฯ จากคณะอนุกรรมการรับรองบุคลากรวิชาชีพท่องเที่ยว </a:t>
            </a:r>
            <a:r>
              <a:rPr lang="en-US" dirty="0" smtClean="0"/>
              <a:t>(Tourism Professional Certification Board: TPCB) </a:t>
            </a:r>
            <a:r>
              <a:rPr lang="th-TH" dirty="0" smtClean="0"/>
              <a:t>ของประเทศใดประเทศหนึ่ง จะสามารถทำงานในประเทศสมาชิกอาเซียนอื่นๆ ได้ โดยสิทธิการทำงานจะอยู่ภายใต้กฎหมายและข้อบังคับของประเทศที่บุคคลผู้นั้นถูกจ้างงานโดยครอบคลุม 2 กลุ่ม ได้แก่ กลุ่มที่พักและกลุ่มการเดินทางโดยครอบคลุม 32 ตำแหน่งงาน ดังนี้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(1)  กลุ่มที่พัก (</a:t>
            </a:r>
            <a:r>
              <a:rPr lang="en-US" dirty="0" smtClean="0"/>
              <a:t>Hotel Services) </a:t>
            </a:r>
            <a:r>
              <a:rPr lang="th-TH" dirty="0" smtClean="0"/>
              <a:t>ครอบคลุม 23 ตำแหน่งงานใน 4 สาขาได้แก่</a:t>
            </a:r>
            <a:endParaRPr lang="en-US" dirty="0" smtClean="0"/>
          </a:p>
          <a:p>
            <a:pPr>
              <a:buNone/>
            </a:pP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4" descr="zzz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28625" y="404664"/>
            <a:ext cx="8229600" cy="6050111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en-US" dirty="0" smtClean="0"/>
              <a:t>(2)  </a:t>
            </a:r>
            <a:r>
              <a:rPr lang="th-TH" dirty="0" smtClean="0"/>
              <a:t>กลุ่มการเดินทาง </a:t>
            </a:r>
            <a:r>
              <a:rPr lang="en-US" dirty="0" smtClean="0"/>
              <a:t>(Travel Services) </a:t>
            </a:r>
            <a:r>
              <a:rPr lang="th-TH" dirty="0" smtClean="0"/>
              <a:t>ครอบคลุม 9 ตำแหน่งงานใน 2 สาขาได้แก่</a:t>
            </a:r>
            <a:endParaRPr lang="en-US" dirty="0" smtClean="0"/>
          </a:p>
          <a:p>
            <a:pPr>
              <a:buNone/>
            </a:pPr>
            <a:endParaRPr lang="en-US" u="sng" dirty="0"/>
          </a:p>
        </p:txBody>
      </p:sp>
      <p:pic>
        <p:nvPicPr>
          <p:cNvPr id="6" name="รูปภาพ 5" descr="ccc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060848"/>
            <a:ext cx="8136904" cy="374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616624"/>
          </a:xfrm>
        </p:spPr>
        <p:txBody>
          <a:bodyPr rtlCol="0">
            <a:normAutofit fontScale="92500"/>
          </a:bodyPr>
          <a:lstStyle/>
          <a:p>
            <a:pPr>
              <a:buNone/>
            </a:pPr>
            <a:r>
              <a:rPr lang="th-TH" b="1" dirty="0" smtClean="0"/>
              <a:t>ดร.</a:t>
            </a:r>
            <a:r>
              <a:rPr lang="th-TH" b="1" dirty="0" err="1" smtClean="0"/>
              <a:t>ณัฐ</a:t>
            </a:r>
            <a:r>
              <a:rPr lang="th-TH" b="1" dirty="0" smtClean="0"/>
              <a:t>พงศ์ </a:t>
            </a:r>
            <a:r>
              <a:rPr lang="th-TH" b="1" dirty="0" err="1" smtClean="0"/>
              <a:t>โชติก</a:t>
            </a:r>
            <a:r>
              <a:rPr lang="th-TH" b="1" dirty="0" smtClean="0"/>
              <a:t>เสถียร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รองคณบดีฝ่ายวิชาการ วิจัยและพัฒนา คณะอุตสาหกรรมการท่องเที่ยวและการบริการ มหาวิทยาลัยรังสิต</a:t>
            </a:r>
            <a:endParaRPr lang="en-US" dirty="0" smtClean="0"/>
          </a:p>
          <a:p>
            <a:pPr lvl="0"/>
            <a:r>
              <a:rPr lang="th-TH" dirty="0" smtClean="0"/>
              <a:t>ความสำคัญของภาคการท่องเที่ยว ... ต่อเศรษฐกิจไทย ภาคการท่องเที่ยวมีความสำคัญต่อเศรษฐกิจไทย โดยคิดเป็น 13.9</a:t>
            </a:r>
            <a:r>
              <a:rPr lang="en-US" dirty="0" smtClean="0"/>
              <a:t>%</a:t>
            </a:r>
            <a:r>
              <a:rPr lang="th-TH" dirty="0" smtClean="0"/>
              <a:t> ของ </a:t>
            </a:r>
            <a:r>
              <a:rPr lang="en-US" dirty="0" smtClean="0"/>
              <a:t>GDP</a:t>
            </a:r>
            <a:r>
              <a:rPr lang="th-TH" dirty="0" smtClean="0"/>
              <a:t> และทำให้เกิดการจ้างงานกว่า 4.1 ล้านคน หากแต่ไทยกลับมีความตื่นตัวที่ช้ามากในการเปิดเสรีด้านบริการการท่องเที่ยว</a:t>
            </a:r>
            <a:endParaRPr lang="en-US" dirty="0" smtClean="0"/>
          </a:p>
          <a:p>
            <a:pPr lvl="0"/>
            <a:r>
              <a:rPr lang="th-TH" dirty="0" smtClean="0"/>
              <a:t>การสร้างมาตรฐานร่วมกัน ... วิชาชีพท่องเที่ยว เพื่อให้สามารถบรรลุการเป็นตลาดและฐานการผลิตร่วมของอาเซียนตาม </a:t>
            </a:r>
            <a:r>
              <a:rPr lang="en-US" dirty="0" smtClean="0"/>
              <a:t>AEC</a:t>
            </a:r>
            <a:r>
              <a:rPr lang="th-TH" dirty="0" smtClean="0"/>
              <a:t> จึงมีการจัดทำกรอบการยอมรับร่วมและการรับรองสมรรถนะระหว่างกันตาม </a:t>
            </a:r>
            <a:r>
              <a:rPr lang="en-US" dirty="0" smtClean="0"/>
              <a:t>ACCSTP</a:t>
            </a:r>
            <a:r>
              <a:rPr lang="th-TH" dirty="0" smtClean="0"/>
              <a:t> เพื่ออำนวยความสะดวกในการเคลื่อนย้ายบุคลากรวิชาชีพท่องเที่ยว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568952" cy="6858000"/>
          </a:xfrm>
        </p:spPr>
        <p:txBody>
          <a:bodyPr rtlCol="0">
            <a:normAutofit/>
          </a:bodyPr>
          <a:lstStyle/>
          <a:p>
            <a:pPr lvl="0"/>
            <a:r>
              <a:rPr lang="en-US" dirty="0" smtClean="0"/>
              <a:t>MRA </a:t>
            </a:r>
            <a:r>
              <a:rPr lang="th-TH" dirty="0" smtClean="0"/>
              <a:t>... ภาคการท่องเที่ยว มีการกำหนดมาตรฐานสมรรถนะที่ครอบคลุม 32 ตำแหน่งงาน โดยแบ่งเป็น 9 ตำแหน่งในภาคการท่องเที่ยว และ 23 ตำแหน่งงานในภาคโรงแรมและการผลิตอาหาร โดยระบุว่าในแต่ละตำแหน่งงานจะต้องมีสมรรถนะ </a:t>
            </a:r>
            <a:r>
              <a:rPr lang="en-US" dirty="0" smtClean="0"/>
              <a:t>(Competency) </a:t>
            </a:r>
            <a:r>
              <a:rPr lang="th-TH" dirty="0" smtClean="0"/>
              <a:t>ใดบ้าง ซึ่งแบ่งออกเป็น 3 กลุ่ม คือ</a:t>
            </a:r>
          </a:p>
          <a:p>
            <a:pPr lvl="0">
              <a:buNone/>
            </a:pPr>
            <a:r>
              <a:rPr lang="th-TH" dirty="0" smtClean="0"/>
              <a:t> </a:t>
            </a:r>
            <a:r>
              <a:rPr lang="en-US" dirty="0" smtClean="0"/>
              <a:t>(1</a:t>
            </a:r>
            <a:r>
              <a:rPr lang="th-TH" dirty="0" smtClean="0"/>
              <a:t>) </a:t>
            </a:r>
            <a:r>
              <a:rPr lang="en-US" dirty="0" smtClean="0"/>
              <a:t>Core Competency </a:t>
            </a:r>
            <a:endParaRPr lang="th-TH" dirty="0" smtClean="0"/>
          </a:p>
          <a:p>
            <a:pPr lvl="0">
              <a:buNone/>
            </a:pPr>
            <a:r>
              <a:rPr lang="en-US" dirty="0" smtClean="0"/>
              <a:t>(2)</a:t>
            </a:r>
            <a:r>
              <a:rPr lang="th-TH" dirty="0" smtClean="0"/>
              <a:t> </a:t>
            </a:r>
            <a:r>
              <a:rPr lang="en-US" dirty="0" smtClean="0"/>
              <a:t>General Competency </a:t>
            </a:r>
          </a:p>
          <a:p>
            <a:pPr lvl="0">
              <a:buNone/>
            </a:pPr>
            <a:r>
              <a:rPr lang="en-US" dirty="0" smtClean="0"/>
              <a:t>(3) Functional Competency</a:t>
            </a:r>
          </a:p>
          <a:p>
            <a:pPr lvl="0"/>
            <a:r>
              <a:rPr lang="th-TH" dirty="0" smtClean="0"/>
              <a:t>การปรับตัวของภาคการศึกษาไทยในภาคการท่องเที่ยว ก่อนหน้านี้ หลักสูตรการศึกษาในภาคโรงแรมและการท่องเที่ยว ไม่สอดคล้องกับข้อตกลงฯ หลักสูตรการท่องเที่ยวอาเซียน </a:t>
            </a:r>
            <a:r>
              <a:rPr lang="en-US" dirty="0" smtClean="0"/>
              <a:t>(Common ASEAN Tourism Curriculum: CATC)</a:t>
            </a:r>
            <a:r>
              <a:rPr lang="th-TH" dirty="0" smtClean="0"/>
              <a:t> โดยเพิ่งมีการปรับหลักสูตรให้ตรงกับ </a:t>
            </a:r>
            <a:r>
              <a:rPr lang="en-US" dirty="0" smtClean="0"/>
              <a:t>CATC</a:t>
            </a:r>
            <a:r>
              <a:rPr lang="th-TH" dirty="0" smtClean="0"/>
              <a:t> เมื่อปี 2555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904656"/>
          </a:xfrm>
        </p:spPr>
        <p:txBody>
          <a:bodyPr rtlCol="0">
            <a:normAutofit/>
          </a:bodyPr>
          <a:lstStyle/>
          <a:p>
            <a:pPr lvl="0"/>
            <a:r>
              <a:rPr lang="en-US" dirty="0" smtClean="0"/>
              <a:t>AEC </a:t>
            </a:r>
            <a:r>
              <a:rPr lang="th-TH" dirty="0" smtClean="0"/>
              <a:t>... ท่องเที่ยว ...และการปรับตัวของไทย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ควรมีการพัฒนาด้านการศึกษา ด้านภาษา และด้านประวัติศาสตร์และวัฒนธรรม โดยควรมีการยอมรับประเทศเพื่อนบ้านมากขึ้น ควรพัฒนาตนเองอย่างต่อเนื่อง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ภาคบริการการท่องเที่ยวไทยควรสร้างเป็นมาตรฐานและให้ผู้ประกอบการในทุกภาคส่วนต้องได้มาตรฐานนั้น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616624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	คุณอุดมศรี ศรีมหา</a:t>
            </a:r>
            <a:r>
              <a:rPr lang="th-TH" b="1" dirty="0" err="1" smtClean="0"/>
              <a:t>โช</a:t>
            </a:r>
            <a:r>
              <a:rPr lang="th-TH" b="1" dirty="0" smtClean="0"/>
              <a:t>ตะ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ที่ปรึกษากิตติมศักดิ์สมาคมโรงแรมไทย</a:t>
            </a:r>
            <a:endParaRPr lang="en-US" dirty="0" smtClean="0"/>
          </a:p>
          <a:p>
            <a:pPr lvl="0"/>
            <a:r>
              <a:rPr lang="th-TH" dirty="0" smtClean="0"/>
              <a:t>บุคลากรด้านท่องเที่ยว ... เข้ามาทำงานในไทย ในด้านการเคลื่อนย้ายแรงงานก็ยังมีข้อจำกัดคือ ไทยอนุญาตให้แรงงานต่างชาติเข้ามาทำงานในไทยได้เฉพาะที่เป็นการเคลื่อนย้ายแรงงานระหว่างบริษัทในเครือเท่านั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เพราะฉะนั้น คนไทยอย่าเพิ่งหวาดกลัวว่า การเปิด </a:t>
            </a:r>
            <a:r>
              <a:rPr lang="en-US" dirty="0" smtClean="0"/>
              <a:t>AEC </a:t>
            </a:r>
            <a:r>
              <a:rPr lang="th-TH" dirty="0" smtClean="0"/>
              <a:t>จะทำให้คนต่างชาติจากประเทศในอาเซียนเข้ามาแย่งงานในไทยเป็นจำนวนมาก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408712"/>
          </a:xfrm>
        </p:spPr>
        <p:txBody>
          <a:bodyPr rtlCol="0">
            <a:normAutofit fontScale="92500"/>
          </a:bodyPr>
          <a:lstStyle/>
          <a:p>
            <a:pPr lvl="0"/>
            <a:r>
              <a:rPr lang="th-TH" dirty="0" smtClean="0"/>
              <a:t>ปัญหาที่เกิดขึ้นในภาคการท่องเที่ยว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การขาดแคลนแรงงงานในระดับปฏิบัติการ เช่น แม่บ้าน ช่างเทคนิค พนักงานเสิร์ฟ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มีการแข่งขันค่อนข้างสูงในภาคการโรงแรม เกิดการแข่งขันด้านราคาอย่างรุนแรง เมื่อราคาห้องพักลดลงก็จะทำให้คุณภาพการบริการด้อยลง เนื่องจากไม่สามารถจ้างแรงงานที่มีคุณภาพมาให้บริการได้ และไม่มีเงินทุนหมุนเวียน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ผู้ประกอบการประสบปัญหา </a:t>
            </a:r>
            <a:r>
              <a:rPr lang="en-US" dirty="0" smtClean="0"/>
              <a:t>Cash Flow </a:t>
            </a:r>
            <a:r>
              <a:rPr lang="th-TH" dirty="0" smtClean="0"/>
              <a:t>อย่างสูง เนื่องจากนักท่องเที่ยวที่ลดลงใน 3-4 ปีที่ผ่านมา </a:t>
            </a:r>
            <a:r>
              <a:rPr lang="en-US" dirty="0" smtClean="0"/>
              <a:t>(Over Supply)</a:t>
            </a:r>
            <a:r>
              <a:rPr lang="th-TH" dirty="0" smtClean="0"/>
              <a:t> และมีโรงแรมที่ผิดกฎหมาย และผิด </a:t>
            </a:r>
            <a:r>
              <a:rPr lang="th-TH" dirty="0" err="1" smtClean="0"/>
              <a:t>พรบ.</a:t>
            </a:r>
            <a:r>
              <a:rPr lang="th-TH" dirty="0" smtClean="0"/>
              <a:t> โรงแรม เช่น </a:t>
            </a:r>
            <a:r>
              <a:rPr lang="en-US" dirty="0" smtClean="0"/>
              <a:t>Service Apartment</a:t>
            </a:r>
            <a:r>
              <a:rPr lang="th-TH" dirty="0" smtClean="0"/>
              <a:t> และ </a:t>
            </a:r>
            <a:r>
              <a:rPr lang="en-US" dirty="0" smtClean="0"/>
              <a:t>Condominium </a:t>
            </a:r>
            <a:r>
              <a:rPr lang="th-TH" dirty="0" smtClean="0"/>
              <a:t>มาขายแข่งกับโรงแรมที่ถูกกฎหมาย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ผู้ประกอบและภาครัฐ ขาดความใส่ใจในประเด็นเรื่องการรักษาทรัพยากรธรรมชาติ และสิ่งแวดล้อมในแหล่งท่องเที่ยวสำคัญต่างๆ ให้คงอยู่อย่างยั่งยืน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 fontScale="92500"/>
          </a:bodyPr>
          <a:lstStyle/>
          <a:p>
            <a:pPr>
              <a:buNone/>
            </a:pPr>
            <a:r>
              <a:rPr lang="th-TH" b="1" dirty="0" smtClean="0"/>
              <a:t>	</a:t>
            </a:r>
            <a:r>
              <a:rPr lang="th-TH" dirty="0" smtClean="0"/>
              <a:t>แนวทางการแก้ปัญหา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  </a:t>
            </a:r>
            <a:r>
              <a:rPr lang="th-TH" dirty="0" smtClean="0"/>
              <a:t>เน้นพัฒนาแรงงานให้มี </a:t>
            </a:r>
            <a:r>
              <a:rPr lang="en-US" dirty="0" smtClean="0"/>
              <a:t>Service Mind </a:t>
            </a:r>
            <a:r>
              <a:rPr lang="th-TH" dirty="0" smtClean="0"/>
              <a:t>และ </a:t>
            </a:r>
            <a:r>
              <a:rPr lang="en-US" dirty="0" smtClean="0"/>
              <a:t>Sense of Owner </a:t>
            </a:r>
            <a:r>
              <a:rPr lang="th-TH" dirty="0" smtClean="0"/>
              <a:t>และเพิ่มประสิทธิภาพในการทำงาน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จัดการเรียนการสอนหลักสูตรอบรมพิเศษเฉพาะในสาขาต่างๆ ที่ขาดแคลน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ร่วมมือกับสำนักงานคณะกรรมการอาชีวศึกษา โดยให้นักเรียนจากอาชีวะมาช่วยในการฝึกงาน แบบ </a:t>
            </a:r>
            <a:r>
              <a:rPr lang="en-US" dirty="0" smtClean="0"/>
              <a:t>On the Job Training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th-TH" dirty="0" smtClean="0"/>
              <a:t>ร่วมมือกับสถาบันการศึกษาระดับปริญญาตรี โดยให้มีการขยายระยะเวลาการฝึกงาน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ภาครัฐควรสนับสนุนงบประมาณต่างๆ เช่น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ในการฝึกอบรม พัฒนาทั้งผู้ประกอบการและพนักงานในระดับต่างๆ ให้มาก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  ในด้านการตลาดภายในประเทศและต่างประเทศ และตลาด </a:t>
            </a:r>
            <a:r>
              <a:rPr lang="en-US" dirty="0" smtClean="0"/>
              <a:t>Online </a:t>
            </a:r>
            <a:r>
              <a:rPr lang="th-TH" dirty="0" smtClean="0"/>
              <a:t>เพื่อให้เกิดการตลาดแบบ </a:t>
            </a:r>
            <a:r>
              <a:rPr lang="en-US" dirty="0" smtClean="0"/>
              <a:t>Networking</a:t>
            </a:r>
          </a:p>
          <a:p>
            <a:pPr>
              <a:buNone/>
            </a:pPr>
            <a:r>
              <a:rPr lang="th-TH" dirty="0" smtClean="0"/>
              <a:t>	3.  แหล่งเงินกู้สำหรับผู้ประกอบการที่ให้ระยะเวลาการผ่อนชำระนานกว่าปกติ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50"/>
          </a:xfrm>
        </p:spPr>
        <p:txBody>
          <a:bodyPr rtlCol="0">
            <a:normAutofit/>
          </a:bodyPr>
          <a:lstStyle/>
          <a:p>
            <a:r>
              <a:rPr lang="th-TH" sz="4800" dirty="0" smtClean="0"/>
              <a:t>สาระการเรียนรู้</a:t>
            </a:r>
            <a:endParaRPr lang="en-US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625" y="1917700"/>
            <a:ext cx="8229600" cy="4511675"/>
          </a:xfrm>
        </p:spPr>
        <p:txBody>
          <a:bodyPr rtlCol="0">
            <a:normAutofit/>
          </a:bodyPr>
          <a:lstStyle/>
          <a:p>
            <a:pPr lvl="0"/>
            <a:r>
              <a:rPr lang="th-TH" sz="3600" dirty="0" smtClean="0"/>
              <a:t>ประวัติความเป็นมาประชาคมเศรษฐกิจอาเซียน (</a:t>
            </a:r>
            <a:r>
              <a:rPr lang="en-US" sz="3600" dirty="0" smtClean="0"/>
              <a:t>AEC)</a:t>
            </a:r>
          </a:p>
          <a:p>
            <a:pPr lvl="0"/>
            <a:r>
              <a:rPr lang="th-TH" sz="3600" dirty="0" smtClean="0"/>
              <a:t>จุดอ่อน จุดแข็งของประเทศไทยในอาเซียน</a:t>
            </a:r>
            <a:endParaRPr lang="en-US" sz="3600" dirty="0" smtClean="0"/>
          </a:p>
          <a:p>
            <a:pPr lvl="0"/>
            <a:r>
              <a:rPr lang="th-TH" sz="3600" dirty="0" smtClean="0"/>
              <a:t>แนวความคิดของนักวิชาการด้านการท่องเที่ยว</a:t>
            </a:r>
            <a:endParaRPr lang="en-US" sz="3600" dirty="0" smtClean="0"/>
          </a:p>
          <a:p>
            <a:pPr lvl="0"/>
            <a:r>
              <a:rPr lang="th-TH" sz="3600" dirty="0" smtClean="0"/>
              <a:t>แนวโน้มและทิศทางการท่องเที่ยว</a:t>
            </a:r>
            <a:endParaRPr lang="en-US" sz="3600" dirty="0" smtClean="0"/>
          </a:p>
          <a:p>
            <a:pPr lvl="0"/>
            <a:r>
              <a:rPr lang="en-US" sz="3600" dirty="0" smtClean="0"/>
              <a:t>SWOT </a:t>
            </a:r>
            <a:r>
              <a:rPr lang="th-TH" sz="3600" dirty="0" smtClean="0"/>
              <a:t>ของอุตสาหกรรมท่องเที่ยวของประเทศไทย</a:t>
            </a: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คุณวิโรจน์ สิตประเสริฐ</a:t>
            </a:r>
            <a:r>
              <a:rPr lang="th-TH" b="1" dirty="0" err="1" smtClean="0"/>
              <a:t>นันท์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นายกสมาคมมัคคุเทศก์อาชีพแห่งประเทศไทย</a:t>
            </a:r>
            <a:endParaRPr lang="en-US" dirty="0" smtClean="0"/>
          </a:p>
          <a:p>
            <a:pPr lvl="0"/>
            <a:r>
              <a:rPr lang="th-TH" dirty="0" smtClean="0"/>
              <a:t>มัคคุเทศก์ ... </a:t>
            </a:r>
            <a:r>
              <a:rPr lang="en-US" dirty="0" smtClean="0"/>
              <a:t>MRA </a:t>
            </a:r>
            <a:r>
              <a:rPr lang="th-TH" dirty="0" smtClean="0"/>
              <a:t>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อาชีพมัคคุเทศก์เป็นหัวใจของการท่องเที่ยว แต่กลับไม่ได้รับการเหลียวแลหรือให้ความสำคัญจากภาครัฐอย่างจริงจังและต่อเนื่อง นับตั้งแต่มีพระราชบัญญัติธุรกิจนำเที่ยวและมัคคุเทศก์ พ.ศ.2535 ซึ่งเป็นกฎหมายเพื่อควบคุมดูแลบริษัทนำเที่ยวและมัคคุเทศก์เป็นครั้งแรก ที่อยู่ภายใต้การกำกับดูแลของ </a:t>
            </a:r>
            <a:r>
              <a:rPr lang="th-TH" dirty="0" err="1" smtClean="0"/>
              <a:t>ททท.</a:t>
            </a:r>
            <a:r>
              <a:rPr lang="th-TH" dirty="0" smtClean="0"/>
              <a:t> ก็เหมือนเป็นภารกิจส่วนเกิน เพราะ </a:t>
            </a:r>
            <a:r>
              <a:rPr lang="th-TH" dirty="0" err="1" smtClean="0"/>
              <a:t>ททท.</a:t>
            </a:r>
            <a:r>
              <a:rPr lang="th-TH" dirty="0" smtClean="0"/>
              <a:t> เน้นภารกิจหลักด้านการตลาดมากกว่าการให้ความสำคัญกับการพัฒนามัคคุเทศก์ และมีพระราชบัญญัติธุรกิจนำเที่ยวและมัคคุเทศก์ฉลับใหม่ พ.ศ.2551 โอนถ่ายภารกิจมาให้กรมการท่องเที่ยว แต่ก็เป็นเพียงการย้ายสังกัดการควบคุมดูแลเท่านั้น เพราะไม่ได้ช่วยให้เกิดการเปลี่ยนแปลงการพัฒนามัคคุเทศก์ในทางที่ดี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5472608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		ต่อมา เมื่อได้มีการประชุมเพื่อเตรียมความพร้อมก่อนเข้าสู่ </a:t>
            </a:r>
            <a:r>
              <a:rPr lang="en-US" dirty="0" smtClean="0"/>
              <a:t>AEC </a:t>
            </a:r>
            <a:r>
              <a:rPr lang="th-TH" dirty="0" smtClean="0"/>
              <a:t>ก็ไม่ได้นำอาชีพมัคคุเทศก์ไปเจรจาที่จะทำ </a:t>
            </a:r>
            <a:r>
              <a:rPr lang="en-US" dirty="0" smtClean="0"/>
              <a:t>MRA</a:t>
            </a:r>
            <a:r>
              <a:rPr lang="th-TH" dirty="0" smtClean="0"/>
              <a:t> ไว้ก่อนเหมือนอาชีพบริการท่องเที่ยวสาขาอื่นๆ ดังนั้นเพื่อแก้ไขปัญหาและสร้างภูมิคุ้มกันให้กับผู้ประกอบอาชีพมัคคุเทศก์ให้ทันกับการเข้าสู่ </a:t>
            </a:r>
            <a:r>
              <a:rPr lang="en-US" dirty="0" smtClean="0"/>
              <a:t>AEC</a:t>
            </a:r>
            <a:r>
              <a:rPr lang="th-TH" dirty="0" smtClean="0"/>
              <a:t> คือการเร่งให้มีการออกแบบออกกฎหมายเพื่อให้มีสภาวิชาชีพมัคคุเทศก์โดยเร็วหรืออย่างช้าภายใน 2 ปี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 lvl="0" algn="ctr">
              <a:buNone/>
            </a:pPr>
            <a:r>
              <a:rPr lang="th-TH" dirty="0" smtClean="0"/>
              <a:t>จุดอ่อนของการท่องเที่ยวไทย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</a:t>
            </a:r>
            <a:r>
              <a:rPr lang="th-TH" dirty="0" smtClean="0"/>
              <a:t> ในปัจจุบันยังมีกฎหมายอีกมากที่ยังไม่ได้แก้ไขให้สอดคล้องกับ </a:t>
            </a:r>
            <a:r>
              <a:rPr lang="en-US" dirty="0" smtClean="0"/>
              <a:t>AEC </a:t>
            </a:r>
          </a:p>
          <a:p>
            <a:pPr>
              <a:buNone/>
            </a:pPr>
            <a:r>
              <a:rPr lang="en-US" dirty="0" smtClean="0"/>
              <a:t>-</a:t>
            </a:r>
            <a:r>
              <a:rPr lang="th-TH" dirty="0" smtClean="0"/>
              <a:t>การบังคับใช้กฎหมายไม่มีประสิทธิภาพ ทำให้เกิดปัญหาเรื่องไกด์เถื่อนหรือทัวร์ศูนย์เหรียญ จึงควรมีสภาวิชาชีพมัคคุเทศก์ขึ้น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</a:t>
            </a:r>
            <a:r>
              <a:rPr lang="th-TH" dirty="0" smtClean="0"/>
              <a:t>ภาพลักษณ์การท่องเที่ยวยังไม่ดี โดยเฉพาะปัญหาความปลอดภัยในชีวิตและทรัพย์สิน ที่กระทบต่อจำนวนนักท่องเที่ยวที่เข้ามา</a:t>
            </a:r>
            <a:endParaRPr lang="en-US" dirty="0" smtClean="0"/>
          </a:p>
          <a:p>
            <a:pPr>
              <a:buFontTx/>
              <a:buChar char="-"/>
            </a:pPr>
            <a:r>
              <a:rPr lang="th-TH" dirty="0" smtClean="0"/>
              <a:t>มีการแข่งขันที่รุนแรงในการทำธุรกิจทัวร์ และกระทบถึงธุรกิจโรงแรม ที่มีการแข่งขันกันตัดราคา ทำให้มีรายได้ต่ำลง ค่าจ้างแรงงานต่ำ ทำให้คุณภาพการให้บริการต่ำลง</a:t>
            </a:r>
          </a:p>
          <a:p>
            <a:pPr>
              <a:buFontTx/>
              <a:buChar char="-"/>
            </a:pPr>
            <a:r>
              <a:rPr lang="th-TH" dirty="0" smtClean="0"/>
              <a:t>ควรเน้นการประกอบการที่ส่งเสริมให้นักท่องเที่ยวมาเที่ยวอย่างมีคุณภาพมากกว่าปล่อยปะละเลยอย่างในปัจจุบัน ซึ่งผลเสียต่อทรัพยากรการท่องเที่ยวและสิ่งแวดล้อม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 lvl="0" algn="ctr">
              <a:buNone/>
            </a:pPr>
            <a:r>
              <a:rPr lang="th-TH" dirty="0" smtClean="0"/>
              <a:t>สรุปแนวทางการปรับตัวของการท่องเที่ยวไทย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ควรเน้นที่การท่องเที่ยวเชิงคุณภาพ โดยส่งเสริมการทำธุรกิจและอาชีพอย่างมีจรรยาบรรณ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ควรมีสภาวิชาชีพมัคคุเทศก์ รวมถึงการเตรียมจัดทำ </a:t>
            </a:r>
            <a:r>
              <a:rPr lang="en-US" dirty="0" smtClean="0"/>
              <a:t>MRA (Mutual Recognition Arrangement) </a:t>
            </a:r>
            <a:r>
              <a:rPr lang="th-TH" dirty="0" smtClean="0"/>
              <a:t>และการมีส่วนร่วมที่จะกำกับดูแลการเปิดเสรีในวิชาชีพ </a:t>
            </a:r>
            <a:r>
              <a:rPr lang="en-US" dirty="0" smtClean="0"/>
              <a:t>(PRA) </a:t>
            </a:r>
            <a:r>
              <a:rPr lang="th-TH" dirty="0" smtClean="0"/>
              <a:t>เพื่อเตรียมความพร้อมก่อนเข้าสู่ </a:t>
            </a:r>
            <a:r>
              <a:rPr lang="en-US" dirty="0" smtClean="0"/>
              <a:t>AEC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th-TH" dirty="0" smtClean="0"/>
              <a:t>ควรมีการบังคับใช้กฎหมายอย่างเข้มงวด เพื่อให้มีการบริหารจัดการด้านการท่องเที่ยวที่ดี และส่งผลต่อผู้ประกอบการนำเที่ยวและมัคคุเทศก์ให้มีมาตรฐานการบริการ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การส่งเสริมการท่องเที่ยวควรคำนึงถึงความสมดุลในความสามารถที่จะรองรับนักท่องเที่ยวได้อย่างมีประสิทธิภาพของแหล่งท่องเที่ยวสาธารณูปโภค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คุณสุวดี ปาจรียาง</a:t>
            </a:r>
            <a:r>
              <a:rPr lang="th-TH" b="1" dirty="0" err="1" smtClean="0"/>
              <a:t>กูร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กรรมการกลางสมาคมไทยธุรกิจการท่องเที่ยว (</a:t>
            </a:r>
            <a:r>
              <a:rPr lang="th-TH" dirty="0" err="1" smtClean="0"/>
              <a:t>แอตต้า</a:t>
            </a:r>
            <a:r>
              <a:rPr lang="th-TH" dirty="0" smtClean="0"/>
              <a:t>)</a:t>
            </a:r>
            <a:endParaRPr lang="en-US" dirty="0" smtClean="0"/>
          </a:p>
          <a:p>
            <a:pPr lvl="0"/>
            <a:r>
              <a:rPr lang="th-TH" dirty="0" smtClean="0"/>
              <a:t>ภาคบริการท่องเที่ยวมีความสำคัญต่อประเทศไทย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ธุรกิจบริการเป็นภาคที่มีความสำคัญมากขึ้นในปัจจุบัน ส่วนหนึ่งเนื่องจากภาคการส่งออกสินค้าของไทยมีความสำคัญลดลง ดังนั้น ภาคบริการจึงเป็นยุทธศาสตร์ที่ประเทศไทยควรให้ความสำคัญทั้งในเวทีระดับอาเซียน และ </a:t>
            </a:r>
            <a:r>
              <a:rPr lang="en-US" dirty="0" smtClean="0"/>
              <a:t>ASEAN+3 </a:t>
            </a:r>
            <a:r>
              <a:rPr lang="th-TH" dirty="0" smtClean="0"/>
              <a:t>และ </a:t>
            </a:r>
            <a:r>
              <a:rPr lang="en-US" dirty="0" smtClean="0"/>
              <a:t>ASEAN+6</a:t>
            </a:r>
          </a:p>
          <a:p>
            <a:pPr lvl="0"/>
            <a:r>
              <a:rPr lang="en-US" dirty="0" smtClean="0"/>
              <a:t>MRA</a:t>
            </a:r>
            <a:r>
              <a:rPr lang="th-TH" dirty="0" smtClean="0"/>
              <a:t> 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เป็นสิ่งที่เกิดขึ้นจากความตกลงระหว่างประเทศสมาชิกอาเซียน โดยจะมีส่วนช่วยในการปรับปรุงคุณภาพการบริการนักท่องเที่ยว โดยบุคลากรที่ได้รับประกาศนียบัตรฯ ของประเทศใดประเทศหนึ่ง จะสามารถทำงานในประเทศสมาชิกอาเซียนอื่นๆ ได้ด้วย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496944" cy="6480720"/>
          </a:xfrm>
        </p:spPr>
        <p:txBody>
          <a:bodyPr rtlCol="0">
            <a:normAutofit/>
          </a:bodyPr>
          <a:lstStyle/>
          <a:p>
            <a:pPr lvl="0"/>
            <a:r>
              <a:rPr lang="th-TH" dirty="0" smtClean="0"/>
              <a:t>ปัจจัยสู่ความสำเร็จของธุรกิจท่องเที่ยว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สิ่งที่สำคัญที่สุดของธุรกิจท่องเที่ยว คือเครือข่ายของการท่องเที่ยวบุคลากร และความสัมพันธ์ที่ดีกับลูกค้า รวมถึงความรู้เรื่องเทคโนโลยี</a:t>
            </a:r>
            <a:endParaRPr lang="en-US" dirty="0" smtClean="0"/>
          </a:p>
          <a:p>
            <a:pPr lvl="0"/>
            <a:r>
              <a:rPr lang="th-TH" dirty="0" smtClean="0"/>
              <a:t>การเตรียมความพร้อมก้าวสู่ </a:t>
            </a:r>
            <a:r>
              <a:rPr lang="en-US" dirty="0" smtClean="0"/>
              <a:t>AEC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th-TH" dirty="0" smtClean="0"/>
              <a:t>ธุรกิจไทยต้องมีการพัฒนาตัวเองทั้งในด้านความรู้ความสามารถและฝีมือเพื่อรองรับการมี </a:t>
            </a:r>
            <a:r>
              <a:rPr lang="en-US" dirty="0" smtClean="0"/>
              <a:t>AEC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th-TH" dirty="0" smtClean="0"/>
              <a:t>ธุรกิจไทยต้องส่งสัญญาณให้รัฐบาลเห็นถึงความสำคัญของภาคบริการท่องเที่ยว และต้องให้ความสำคัญต่อการสร้างเครือข่าย </a:t>
            </a:r>
            <a:r>
              <a:rPr lang="en-US" dirty="0" smtClean="0"/>
              <a:t>(Network) </a:t>
            </a:r>
            <a:r>
              <a:rPr lang="th-TH" dirty="0" smtClean="0"/>
              <a:t>และการพัฒนาทรัพยากรมนุษย์ </a:t>
            </a:r>
            <a:r>
              <a:rPr lang="en-US" dirty="0" smtClean="0"/>
              <a:t>(Human Resource) </a:t>
            </a:r>
            <a:r>
              <a:rPr lang="th-TH" dirty="0" smtClean="0"/>
              <a:t>มากขึ้น เพื่อให้มีความสามารถทัดเทียมและสามารถแข่งขันกับประเทศอื่นๆ ในอาเซียนได้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88640"/>
            <a:ext cx="8496944" cy="6480720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th-TH" b="1" dirty="0" smtClean="0"/>
              <a:t>คุณพรต </a:t>
            </a:r>
            <a:r>
              <a:rPr lang="th-TH" b="1" dirty="0" err="1" smtClean="0"/>
              <a:t>เสต</a:t>
            </a:r>
            <a:r>
              <a:rPr lang="th-TH" b="1" dirty="0" smtClean="0"/>
              <a:t>สุวรรณ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President (Board of Airlines Representative (BAR) of Thailand)</a:t>
            </a:r>
            <a:r>
              <a:rPr lang="th-TH" dirty="0" smtClean="0"/>
              <a:t> และรองผู้อำนวยการใหญ่ฝ่ายการตลาด บริษัท การบินกรุงเทพ จำกัด</a:t>
            </a:r>
            <a:endParaRPr lang="en-US" dirty="0" smtClean="0"/>
          </a:p>
          <a:p>
            <a:pPr lvl="0"/>
            <a:r>
              <a:rPr lang="th-TH" dirty="0" smtClean="0"/>
              <a:t>ธุรกิจการบินที่มีความสำคัญของประเทศ โดยอยู่ในวาระการประชุมของอาเซียนมาตั้งแต่แรก เนื่องจากเกี่ยวข้องกับอธิปไตยของแต่ละประเทศ โดยการบินถูกควบคุมโดย 3 หน่วยงาน คือ </a:t>
            </a:r>
            <a:r>
              <a:rPr lang="en-US" dirty="0" smtClean="0"/>
              <a:t>ICAO (International Civil Aviation Organization) </a:t>
            </a:r>
            <a:r>
              <a:rPr lang="th-TH" dirty="0" smtClean="0"/>
              <a:t>ควบคุมความปลอดภัย </a:t>
            </a:r>
            <a:r>
              <a:rPr lang="en-US" dirty="0" smtClean="0"/>
              <a:t>IATA (International Air Transport Association)</a:t>
            </a:r>
            <a:r>
              <a:rPr lang="th-TH" dirty="0" smtClean="0"/>
              <a:t> ควบคุมเชิงพาณิชย์ และ </a:t>
            </a:r>
            <a:r>
              <a:rPr lang="en-US" dirty="0" smtClean="0"/>
              <a:t>FAA (Federal Aviation Administration) </a:t>
            </a:r>
            <a:r>
              <a:rPr lang="th-TH" dirty="0" smtClean="0"/>
              <a:t>ควบคุมมาตรฐาน โดยหากไม่ผ่าน โดยหากไม่ผ่าน สายการบินหรือนักบินจะถูกปลดออกจากสมาชิก จึงกล่าวได้ว่าในสายอาชีพการบินได้อยู่ในกรอบของ </a:t>
            </a:r>
            <a:r>
              <a:rPr lang="en-US" dirty="0" smtClean="0"/>
              <a:t>MRA </a:t>
            </a:r>
            <a:r>
              <a:rPr lang="th-TH" dirty="0" smtClean="0"/>
              <a:t>มาแล้วกว่า 40 ปี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88640"/>
            <a:ext cx="8496944" cy="6480720"/>
          </a:xfrm>
        </p:spPr>
        <p:txBody>
          <a:bodyPr rtlCol="0">
            <a:normAutofit lnSpcReduction="10000"/>
          </a:bodyPr>
          <a:lstStyle/>
          <a:p>
            <a:pPr lvl="0"/>
            <a:r>
              <a:rPr lang="th-TH" dirty="0" smtClean="0"/>
              <a:t>โครงสร้างของธุรกิจการบินและการท่องเที่ยว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ในภาคการบินและท่องเที่ยวมีโครงสร้างที่สำคัญ 3 ส่วน คือ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1.  </a:t>
            </a:r>
            <a:r>
              <a:rPr lang="en-US" dirty="0" smtClean="0"/>
              <a:t>Hardware </a:t>
            </a:r>
            <a:r>
              <a:rPr lang="th-TH" dirty="0" smtClean="0"/>
              <a:t>สนามบินเป็นส่วนหนึ่งที่สำคัญ โดยเปรียบเสมือนประตูบ้านของการท่องเที่ยว โดยสนามบินของไทยยังขาดการพัฒนา จึงควรมีการปรับปรุง โดยรัฐบาลควรเข้ามาส่งเสริมพัฒนา เช่น ซื้อสิ่งที่ขาดให้ หรือหาแหล่งเงินทุนให้ รวมถึงสำนักงานคณะกรรมการส่งเสริมการลงทุน </a:t>
            </a:r>
            <a:r>
              <a:rPr lang="en-US" dirty="0" smtClean="0"/>
              <a:t>(The Board of Investment of Thailand: BOI) </a:t>
            </a:r>
            <a:r>
              <a:rPr lang="th-TH" dirty="0" smtClean="0"/>
              <a:t>ที่ควรจะให้สิทธิประโยชน์ในการส่งเสริมการลงทุนแก่สายการบินต่างๆ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  </a:t>
            </a:r>
            <a:r>
              <a:rPr lang="en-US" dirty="0" smtClean="0"/>
              <a:t>Software </a:t>
            </a:r>
            <a:r>
              <a:rPr lang="th-TH" dirty="0" smtClean="0"/>
              <a:t>ควรพัฒนาเทคโนโลยีให้มีความทันสมัย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3.  </a:t>
            </a:r>
            <a:r>
              <a:rPr lang="en-US" dirty="0" smtClean="0"/>
              <a:t>Human Resource </a:t>
            </a:r>
            <a:r>
              <a:rPr lang="th-TH" dirty="0" smtClean="0"/>
              <a:t>ควรพัฒนาทรัพยากรมนุษย์ โดยเฉพาะด้านภาษา เนื่องจากเราคงสู้เรื่องภาษาอังกฤษกับประเทศเพื่อนบ้าน เช่น สิงคโปร์ และมาเลเซียไม่ได้ และกำลังจะแพ้เวียดนาม ภาครัฐควรสร้างหลักสูตรฝึกพัฒนา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620688"/>
            <a:ext cx="8496944" cy="6048672"/>
          </a:xfrm>
        </p:spPr>
        <p:txBody>
          <a:bodyPr rtlCol="0">
            <a:normAutofit/>
          </a:bodyPr>
          <a:lstStyle/>
          <a:p>
            <a:pPr lvl="0"/>
            <a:r>
              <a:rPr lang="th-TH" dirty="0" smtClean="0"/>
              <a:t>บทบาทของภาครัฐในการท่องเที่ยว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อยากให้ภาครัฐมีบุคลากรที่มีคุณภาพและมีความรู้ความเข้าใจในภาคการท่องเที่ยวเข้ามาดูแล และอยากให้ภาครัฐเปลี่ยนจากบทบาทของ </a:t>
            </a:r>
            <a:r>
              <a:rPr lang="th-TH" b="1" dirty="0" smtClean="0"/>
              <a:t>“การกำกับดูแล” เป็น “การดูแลและให้การสนับสนุน”</a:t>
            </a:r>
            <a:r>
              <a:rPr lang="th-TH" dirty="0" smtClean="0"/>
              <a:t> เพื่อให้อุตสาหกรรมมีการพัฒนามากขึ้น</a:t>
            </a:r>
            <a:endParaRPr lang="en-US" dirty="0" smtClean="0"/>
          </a:p>
          <a:p>
            <a:pPr lvl="0"/>
            <a:r>
              <a:rPr lang="th-TH" dirty="0" smtClean="0"/>
              <a:t>การเตรียมการสำหรับการเปิดเสรีในอาเซียน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ภาครัฐควรมีบทบาทในการดูแลสนับสนุนภาคเอกชนในการดำเนินธุรกิจและพัฒนาศักยภาพของอุตสาหกรรม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-  ควรเน้นที่การพัฒนาตนเองอย่างต่อเนื่อง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สถานการณ์การท่องเที่ยวไทยและการปรับตัวสู่ </a:t>
            </a:r>
            <a:r>
              <a:rPr lang="en-US" b="1" dirty="0" smtClean="0"/>
              <a:t>AEC</a:t>
            </a:r>
            <a:endParaRPr lang="en-US" dirty="0" smtClean="0"/>
          </a:p>
          <a:p>
            <a:pPr>
              <a:buNone/>
            </a:pPr>
            <a:r>
              <a:rPr lang="th-TH" b="1" dirty="0" smtClean="0"/>
              <a:t>แนวโน้มและทิศทางการท่องเที่ยว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b="1" u="sng" dirty="0" smtClean="0"/>
              <a:t>สถานการณ์ระดับโลก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การท่องเที่ยวมีแนวโน้มเติบโตอย่างต่อเนื่อง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ถึงแม้ว่าสถานการณ์ความไม่แต่แนวโน้มของจำนวนนักท่องเที่ยวจากทั่วโลกยังคงเพิ่มขึ้นอย่างต่อเนื่อง องค์การการท่องเที่ยวโลก (</a:t>
            </a:r>
            <a:r>
              <a:rPr lang="en-US" dirty="0" smtClean="0"/>
              <a:t>World Tourism Organization: UNWTO</a:t>
            </a:r>
            <a:r>
              <a:rPr lang="th-TH" dirty="0" smtClean="0"/>
              <a:t>) คาดการณ์ว่าจะมีจำนวนนักท่องเที่ยวที่เดินทางระหว่างประเทศทั่วโลก รวมทั้งสิ้นประมาณ 900-920 ล้านคน เพิ่มขึ้นร้อยละ 3-4 ในทุกปี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329362" cy="1143000"/>
          </a:xfrm>
        </p:spPr>
        <p:txBody>
          <a:bodyPr rtlCol="0">
            <a:normAutofit/>
          </a:bodyPr>
          <a:lstStyle/>
          <a:p>
            <a:pPr algn="l"/>
            <a:r>
              <a:rPr lang="th-TH" dirty="0" smtClean="0"/>
              <a:t>ผลการเรียนรู้ที่คาดหวัง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57438" y="1196752"/>
            <a:ext cx="6329362" cy="4929411"/>
          </a:xfrm>
        </p:spPr>
        <p:txBody>
          <a:bodyPr rtlCol="0">
            <a:normAutofit fontScale="77500" lnSpcReduction="20000"/>
          </a:bodyPr>
          <a:lstStyle/>
          <a:p>
            <a:pPr lvl="0"/>
            <a:r>
              <a:rPr lang="th-TH" sz="4100" dirty="0" smtClean="0"/>
              <a:t>ผู้เรียนเข้าใจประวัติความเป็นมาประชาคมเศรษฐกิจอาเซียน</a:t>
            </a:r>
            <a:endParaRPr lang="en-US" sz="4100" dirty="0" smtClean="0"/>
          </a:p>
          <a:p>
            <a:pPr lvl="0"/>
            <a:r>
              <a:rPr lang="th-TH" sz="4100" dirty="0" smtClean="0"/>
              <a:t>ผู้เรียนทราบถึงจุดอ่อน จุดแข็งของประเทศไทย</a:t>
            </a:r>
            <a:endParaRPr lang="en-US" sz="4100" dirty="0" smtClean="0"/>
          </a:p>
          <a:p>
            <a:pPr lvl="0"/>
            <a:r>
              <a:rPr lang="th-TH" sz="4100" dirty="0" smtClean="0"/>
              <a:t>ผู้เรียนได้รับประโยชน์จากนักวิชาการที่ให้คำแนะนำเกี่ยวกับอาเซียน</a:t>
            </a:r>
            <a:endParaRPr lang="en-US" sz="4100" dirty="0" smtClean="0"/>
          </a:p>
          <a:p>
            <a:pPr lvl="0"/>
            <a:r>
              <a:rPr lang="th-TH" sz="4100" dirty="0" smtClean="0"/>
              <a:t>ผู้เรียนได้รู้แนวโน้มที่จะเกิดขึ้นของการท่องเที่ยวเมื่อเปิดอาเซียน</a:t>
            </a:r>
            <a:endParaRPr lang="en-US" sz="4100" dirty="0" smtClean="0"/>
          </a:p>
          <a:p>
            <a:pPr lvl="0"/>
            <a:r>
              <a:rPr lang="th-TH" sz="4100" dirty="0" smtClean="0"/>
              <a:t>ผู้เรียนสามารถอธิบาย </a:t>
            </a:r>
            <a:r>
              <a:rPr lang="en-US" sz="4100" dirty="0" smtClean="0"/>
              <a:t>SWOT  </a:t>
            </a:r>
            <a:r>
              <a:rPr lang="th-TH" sz="4100" dirty="0" smtClean="0"/>
              <a:t>ของอุตสาหกรรมท่องเที่ยวของประเทศไทยได้</a:t>
            </a:r>
            <a:endParaRPr lang="en-US" sz="4100" dirty="0" smtClean="0"/>
          </a:p>
          <a:p>
            <a:pPr lvl="0"/>
            <a:r>
              <a:rPr lang="th-TH" sz="4100" dirty="0" smtClean="0"/>
              <a:t>ผู้เรียนเข้าใจและสามารถนำไปใช้เมื่อเปิดประเทศอาเซียนแล้ว</a:t>
            </a:r>
            <a:endParaRPr lang="en-US" sz="4100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2.  การเปลี่ยนแปลงพฤติกรรมของนักท่องเที่ยว 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พฤติกรรมผู้บริโภคปรับเปลี่ยนไปตามสภาพเศรษฐกิจที่ตกต่ำ ส่งผลให้นักท่องเที่ยวใช้จ่ายด้านการท่องเที่ยวอย่างระมัดระวัง โดยคำนึงถึงความคุ้มค่ามากขึ้น นักท่องเที่ยวยังมีแนวโน้มที่สนใจการท่องเที่ยวในความสนใจพิเศษ เช่น การท่องเที่ยวเชิงนิเวศการท่องเที่ยวเชิงสุขภาพ การท่องเที่ยวเชิงผจญภัย การท่องเที่ยวเชิงวัฒนธรรม การท่องเที่ยวเชิงศาสนาและการท่องเที่ยวเชิงกีฬามากขึ้น ส่งผลให้การท่องเที่ยวในความสนใจพิเศษมีแนวโน้มขยายตัว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3.  ความร่วมมือระหว่างประเทศ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การจัดทำข้อตกลงระหว่างประเทศและพันธกรณีต่างๆ และการขยายตลาดนักท่องเที่ยวได้เพิ่มมากขึ้นโดยเฉพาะการเปิดเสรีประชาคมเศรษฐกิจอาเซียน </a:t>
            </a:r>
            <a:r>
              <a:rPr lang="en-US" dirty="0" smtClean="0"/>
              <a:t>(AEC)</a:t>
            </a:r>
            <a:r>
              <a:rPr lang="th-TH" dirty="0" smtClean="0"/>
              <a:t> ในปี 2558 จะช่วยเพิ่มโอกาสในอุตสาหกรรมท่องเที่ยวให้แก่ประเทศไทย ขณะเดียวกันก็อาจะเกิดผลกระทบต่อไทยหากไม่สามารถเตรียมความพร้อมรองรับการเปิดเสรีที่ดีพอ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  การเปลี่ยนแปลงของภูมิอากาศโลก และผลกระทบจากสภาวะโลกร้อน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เริ่มแสดงให้เห็นชัดเจนจากภัยธรรมชาติที่เกิดขึ้นอย่างรุนแรงครอบคลุมไปทุกภูมิภาคในโลก การเปลี่ยนแปลงเหล่านี้ทำให้ต้องมีการเปลี่ยนแปลงจุดขาย เส้นทาง ตลอดจนฤดูกาลท่องเที่ยวในระยะยาว และอาจจะต้องมีการวางแผนการลงทุนที่จะลดความเสี่ยงจากการแปรปรวนของอากาศในอนาคต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3.  ความร่วมมือระหว่างประเทศ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การจัดทำข้อตกลงระหว่างประเทศและพันธกรณีต่างๆ และการขยายตลาดนักท่องเที่ยวได้เพิ่มมากขึ้นโดยเฉพาะการเปิดเสรีประชาคมเศรษฐกิจอาเซียน </a:t>
            </a:r>
            <a:r>
              <a:rPr lang="en-US" dirty="0" smtClean="0"/>
              <a:t>(AEC)</a:t>
            </a:r>
            <a:r>
              <a:rPr lang="th-TH" dirty="0" smtClean="0"/>
              <a:t> ในปี 2558 จะช่วยเพิ่มโอกาสในอุตสาหกรรมท่องเที่ยวให้แก่ประเทศไทย ขณะเดียวกันก็อาจะเกิดผลกระทบต่อไทยหากไม่สามารถเตรียมความพร้อมรองรับการเปิดเสรีที่ดีพอ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  การเปลี่ยนแปลงของภูมิอากาศโลก และผลกระทบจากสภาวะโลกร้อน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เริ่มแสดงให้เห็นชัดเจนจากภัยธรรมชาติที่เกิดขึ้นอย่างรุนแรงครอบคลุมไปทุกภูมิภาคในโลก การเปลี่ยนแปลงเหล่านี้ทำให้ต้องมีการเปลี่ยนแปลงจุดขาย เส้นทาง ตลอดจนฤดูกาลท่องเที่ยวในระยะยาว และอาจจะต้องมีการวางแผนการลงทุนที่จะลดความเสี่ยงจากการแปรปรวนของอากาศในอนาคต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th-TH" dirty="0" smtClean="0"/>
              <a:t>5.  ความเสี่ยงของโรคระบาดมีเพิ่มขึ้น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การเปลี่ยนแปลงอุณหภูมิของโลกที่สูงขึ้นก่อให้เกิดสภาพแวดล้อมที่เหมาสมแก่การฟักตัวของเชื้อโรคและศัตรูพืชที่เป็นอาหารของมนุษย์บางชนิด จึงควรให้ความสำคัญต่อการจัดทำแผนการป้องกันและควบคุมโรคระบาดของประเทศให้พร้อมรับและตอบสนองเหตุการณ์ระบาดที่อาจเกิดขึ้นได้อย่างทันท่วงที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6.  ความไม่แน่นอนของสภาวะเศรษฐกิจโลก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อาจส่งผลกระทบต่อจำนวนนักท่องเที่ยวในอนาคตความไม่สมดุลทางด้านเศรษฐกิจและการเงินโลกที่มีมากขึ้น ความไม่แน่นอนของสภาวะเศรษฐกิจโลกส่งผลต่อพฤติกรรมของนักท่องเที่ยว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47404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7.  การแข่งขันด้านการท่องเที่ยวสูงขึ้น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การทวีบทบาทสำคัญของตลาดเกิดใหม่ ซึ่งตลาดเหล่านี้ส่วนใหญ่จะอยู่ภายในทวีปเอเชีย เช่น สิงคโปร์ได้ปรับปรุงกลยุทธ์จากการสนับสนุนสายการบินแห่งชาติมาเป็นกลยุทธ์สนับสนุนศูนย์กลางการบิน เวียดนามกำลังจะลงทุน 7 พันล้านดอลลาร์สหรัฐฯ เพื่อสร้างสนามบินใหม่ โดยจะรับผู้โดยสารได้ถึง 100 ล้านคน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en-US" sz="2800" b="1" dirty="0" smtClean="0"/>
              <a:t>SWOT </a:t>
            </a:r>
            <a:r>
              <a:rPr lang="th-TH" sz="2800" b="1" dirty="0" smtClean="0"/>
              <a:t>ของอุตสาหกรรมท่องเที่ยวของประเทศไทย</a:t>
            </a:r>
            <a:endParaRPr lang="en-US" sz="2800" dirty="0" smtClean="0"/>
          </a:p>
          <a:p>
            <a:pPr>
              <a:buNone/>
            </a:pPr>
            <a:r>
              <a:rPr lang="th-TH" sz="2800" b="1" dirty="0" smtClean="0"/>
              <a:t>จุดแข็ง  (</a:t>
            </a:r>
            <a:r>
              <a:rPr lang="en-US" sz="2800" b="1" dirty="0" smtClean="0"/>
              <a:t>Strengths)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1.  ประเทศไทยมีสินค้าและบริการท่องเที่ยวที่หลากหลายรูปแบบ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2.  ประเทศไทยมีแหล่งท่องเที่ยวที่เป็นที่รู้จักของนักท่องเที่ยวต่างประเทศด้านชายทะเลและโบราณสถานที่สวยงาม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3.  ประเทศไทยมีเอกลักษณ์วัฒนธรรม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4.  ค่าใช้จ่ายในประเทศไทยค่อนข้างต่ำ เมื่อเปรียบเทียบกับคุณภาพสินค้าละบริการ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5.  ประเทศไทยมีอาหารไทยที่เป็นเอกลักษณ์และเป็นที่นิยมของชาวต่างประเทศ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6.  การศึกษานานาชาติในประเทศเป็นที่นิยมของนักเรียน นักศึกษา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7.  ประเทศไทยมีทรัพยากรท่องเที่ยวอยู่หลากหลายประเภท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8.  คนไทยมีนิสัยโอบอ้อมอารี เอื้อเฟื้อและเป็นมิตรทำให้เกิดภาพลักษณ์ที่เป็นเอกลักษณ์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9.  เป็นศูนย์กลางทางภูมิศาสตร์ของเอเชียตะวันออกเฉียงใต้ สะดวกในการเดินทาง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b="1" dirty="0" smtClean="0"/>
              <a:t>จุดอ่อน </a:t>
            </a:r>
            <a:r>
              <a:rPr lang="en-US" b="1" dirty="0" smtClean="0"/>
              <a:t>(Weakness) 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.กระทรวงการท่องเที่ยวและกีฬาได้งบประมาณน้อยทำให้การพัฒนาการท่องเที่ยวดำเนินการไปค่อนข้างล่าช้า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 บุคลากรของหน่วยงานภาครัฐที่มีความเชี่ยวชาญด้านการท่องเที่ยวยังมีจำนวนจำกัด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3. ยังขาดการวางแผนพัฒนาสินค้าด้านการท่องเที่ยวอย่างชัดเจน ไม่เป็นระบบ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 ปัจจุบันภาครัฐยังไม่สามารถสร้างระบบการคัดกรองบริษัทนำเที่ยว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5. ยังขาดการพัฒนาบุคลากรเพื่อรองรับด้านการท่องเที่ยว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6. ในปัจจุบันยังมีปัญหาด้านการหลอกลวงนักท่องเที่ยวในการซื้อสินค้าและบริการในราคาที่สูงเกินจริง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7. การกำกับ ติดตาม และประเมินผล ของหน่วยงานภาครัฐด้านการท่องเที่ยวยังไม่ชัดเจน และขาดความต่อเนื่องที่เพียงพอ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b="1" dirty="0" smtClean="0"/>
              <a:t>จุดอ่อน </a:t>
            </a:r>
            <a:r>
              <a:rPr lang="en-US" b="1" dirty="0" smtClean="0"/>
              <a:t>(Weakness) 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8.  ฐานข้อมูลเพื่อการบริหารจัดการด้านการท่องเที่ยวยังมีจำกัด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9.  โครงสร้างองค์กรในหน่วยงานรับผิดชอบด้านการพัฒนาการท่องเที่ยว ยังไม่เอื้อต่อการดำเนินการตามหน้าที่ความรับผิดชอบ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10. ยังไม่มีการจัดทำแผนแม่บทพัฒนาการท่องเที่ยวแห่งชาติเพื่อเป็นยุทธศาสตร์การพัฒนาท่องเที่ยวของประเทศ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11. การวางแผนพัฒนาแหล่งท่องเที่ยว และสินค้าด้านการท่องเที่ยวใหม่ๆ ไม่ได้ตอบสนองความต้องการของกลุ่มนักท่องเที่ยวเป้าหมายเป็นหลัก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12. การส่งเสริมการพัฒนาด้านการท่องเที่ยวยังมีลักษณะไปตามกระแส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13. จำนวนบุคลากรของกรทรวงการท่องเที่ยวและกีฬามีจำกัด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14. การบังคับใช้กฎหมายในอุตสาหกรรมท่องเที่ยวยังไม่ชัดเจน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15. การแข่งขันภายในประเทศด้านราคาสูง เกิดการตัดราคากัน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b="1" dirty="0" smtClean="0"/>
              <a:t>โอกาส </a:t>
            </a:r>
            <a:r>
              <a:rPr lang="en-US" b="1" dirty="0" smtClean="0"/>
              <a:t>(Opportunities)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1.  การมีสายการบินต้นทุนต่ำจำนวนมากทั้งในประเทศและระหว่างประเทศ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  ความร่วมมือระหว่างประเทศที่ประเทศไทยเป็นสมาชิก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3.  การท่องเที่ยวทางวัฒนธรรมและธรรมชาติกำลังเป็นที่นิยม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  การเปิดเส้นทางเชื่ออนุภูมิภาคกลุ่มแม่น้ำโขง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5.  ความตกลงว่าด้วยการค้าบริการระหว่างอาเซียน-เกาหลี ที่เกี่ยวข้องกับอุตสาหกรรมท่องเที่ยวได้กำหนดข้อตกลงไว้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6.  ผลกระทบจาก </a:t>
            </a:r>
            <a:r>
              <a:rPr lang="en-US" dirty="0" smtClean="0"/>
              <a:t>FTA </a:t>
            </a:r>
            <a:r>
              <a:rPr lang="th-TH" dirty="0" smtClean="0"/>
              <a:t>ต่อบริการท่องเที่ยวด้านบวก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7.  รัฐบาลให้ความสนใจกับการพัฒนาด้านการท่องเที่ยวมากขึ้น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8.  ประเทศในกรอบอาเซียนกำหนดที่จะรวมตัวกันเป็นประชาคมเศรษฐกิจอาเซียน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9.  มีการก่อสร้างเส้นทางต่อเชื่อมระห่างประเทศในภูมิภาค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b="1" dirty="0" smtClean="0"/>
              <a:t>อุปสรรค </a:t>
            </a:r>
            <a:r>
              <a:rPr lang="en-US" b="1" dirty="0" smtClean="0"/>
              <a:t>(Threats)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th-TH" sz="2800" dirty="0" smtClean="0"/>
              <a:t>1. วิกฤตเศรษฐกิจโลกส่งผลกระทบต่อการเดินทางท่องเที่ยว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2.  การระบาดของโรคอุบัติใหม่ๆ </a:t>
            </a:r>
          </a:p>
          <a:p>
            <a:pPr>
              <a:buNone/>
            </a:pPr>
            <a:r>
              <a:rPr lang="th-TH" sz="2800" dirty="0" smtClean="0"/>
              <a:t>3.  สถานการณ์โลกราคาน้ำมันอยู่ในระดับสูง มีแนวโน้มปรับเพิ่มขึ้น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4.  ประเทศเพื่อนบ้านให้ความสำคัญกับการพัฒนาอุตสาหกรรมท่องเที่ยว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5.  นักลงทุนต่างชาติเข้ามาลงทุนในประเทศไทยมากขึ้น หากผู้ประกอบการไทยยังไม่สามารถพัฒนาประสิทธิภาพ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6.  กรอบความร่วมมือของอาเซียนด้านการรับรองมาตรฐานอาชีพในธุรกิจท่องเที่ยวการเปิดเสรีตลาดแรงงาน ทำให้เกิดการแข่งขันด้าน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7.  ผู้ประกอบการด้านธุรกิจท่องเที่ยวส่วนใหญ่เป็นผู้ประกอบการราย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8. ผู้ประกอบการยังขาดความรู้และการเตรียมพร้อมการรองรับประชาคมอาเซียน</a:t>
            </a:r>
            <a:endParaRPr lang="en-US" sz="2800" dirty="0" smtClean="0"/>
          </a:p>
          <a:p>
            <a:pPr>
              <a:buNone/>
            </a:pPr>
            <a:r>
              <a:rPr lang="th-TH" sz="2800" dirty="0" smtClean="0"/>
              <a:t>9.  ขาดระบบฐานข้อมูลด้านการท่องเที่ยวอย่างเป็นระบบ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th-TH" dirty="0" smtClean="0"/>
              <a:t>ประวัติความเป็นมาประชาคมเศรษฐกิจอาเซียน (</a:t>
            </a:r>
            <a:r>
              <a:rPr lang="en-US" dirty="0" smtClean="0"/>
              <a:t>AEC)</a:t>
            </a:r>
            <a:endParaRPr lang="en-US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28625" y="1412776"/>
            <a:ext cx="8229600" cy="504199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sz="2800" b="1" dirty="0" smtClean="0"/>
              <a:t>AEC</a:t>
            </a:r>
            <a:r>
              <a:rPr lang="en-US" sz="2800" dirty="0" smtClean="0"/>
              <a:t> </a:t>
            </a:r>
            <a:r>
              <a:rPr lang="th-TH" sz="2800" dirty="0" smtClean="0"/>
              <a:t>เป็นการพัฒนามาจากการเป็น สมาคมประชาชาติแห่งเอเชียตะวันออกเฉียงใต้ (</a:t>
            </a:r>
            <a:r>
              <a:rPr lang="en-US" sz="2800" dirty="0" smtClean="0"/>
              <a:t>The Association of South East Asian Nations : </a:t>
            </a:r>
            <a:r>
              <a:rPr lang="en-US" sz="2800" b="1" dirty="0" smtClean="0"/>
              <a:t>ASEAN</a:t>
            </a:r>
            <a:r>
              <a:rPr lang="en-US" sz="2800" dirty="0" smtClean="0"/>
              <a:t>) </a:t>
            </a:r>
            <a:r>
              <a:rPr lang="th-TH" sz="2800" dirty="0" smtClean="0"/>
              <a:t>ก่อตั้งขึ้นตามปฏิญญากรุงเทพฯ (</a:t>
            </a:r>
            <a:r>
              <a:rPr lang="en-US" sz="2800" dirty="0" smtClean="0"/>
              <a:t>Bangkok Declaration) </a:t>
            </a:r>
            <a:r>
              <a:rPr lang="th-TH" sz="2800" dirty="0" smtClean="0"/>
              <a:t>เมื่อ </a:t>
            </a:r>
            <a:r>
              <a:rPr lang="en-US" sz="2800" dirty="0" smtClean="0"/>
              <a:t>8 </a:t>
            </a:r>
            <a:r>
              <a:rPr lang="th-TH" sz="2800" dirty="0" smtClean="0"/>
              <a:t>สิงหาคม </a:t>
            </a:r>
            <a:r>
              <a:rPr lang="en-US" sz="2800" dirty="0" smtClean="0"/>
              <a:t>2510 </a:t>
            </a:r>
            <a:r>
              <a:rPr lang="th-TH" sz="2800" dirty="0" smtClean="0"/>
              <a:t>โดยมีประเทศผู้ก่อตั้งแรกเริ่ม </a:t>
            </a:r>
            <a:r>
              <a:rPr lang="en-US" sz="2800" dirty="0" smtClean="0"/>
              <a:t>5 </a:t>
            </a:r>
            <a:r>
              <a:rPr lang="th-TH" sz="2800" dirty="0" smtClean="0"/>
              <a:t>ประเทศ คือ อินโดนีเซีย มาเลเซีย ฟิลิปปินส์ สิงคโปร์ และไทย ต่อมาในปี </a:t>
            </a:r>
            <a:r>
              <a:rPr lang="en-US" sz="2800" dirty="0" smtClean="0"/>
              <a:t>2527 </a:t>
            </a:r>
            <a:r>
              <a:rPr lang="th-TH" sz="2800" dirty="0" smtClean="0"/>
              <a:t>บรูไน ก็ได้เข้าเป็นสมาชิก ตามด้วย </a:t>
            </a:r>
            <a:r>
              <a:rPr lang="en-US" sz="2800" dirty="0" smtClean="0"/>
              <a:t>2538 </a:t>
            </a:r>
            <a:r>
              <a:rPr lang="th-TH" sz="2800" dirty="0" smtClean="0"/>
              <a:t>เวียดนาม ก็เข้าร่วมเป็นสมาชิก ต่อมา </a:t>
            </a:r>
            <a:r>
              <a:rPr lang="en-US" sz="2800" dirty="0" smtClean="0"/>
              <a:t>2540 </a:t>
            </a:r>
            <a:r>
              <a:rPr lang="th-TH" sz="2800" dirty="0" smtClean="0"/>
              <a:t>ลาวและพม่า เข้าร่วม และปี </a:t>
            </a:r>
            <a:r>
              <a:rPr lang="en-US" sz="2800" dirty="0" smtClean="0"/>
              <a:t>2542 </a:t>
            </a:r>
            <a:r>
              <a:rPr lang="th-TH" sz="2800" dirty="0" smtClean="0"/>
              <a:t>กัมพูชา ก็ได้เข้าร่วมเป็นสมาชิกลำดับที่ </a:t>
            </a:r>
            <a:r>
              <a:rPr lang="en-US" sz="2800" dirty="0" smtClean="0"/>
              <a:t>10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รูปภาพ 3" descr="Asean Economic Community-AEC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81128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476672"/>
            <a:ext cx="7715200" cy="5649491"/>
          </a:xfrm>
        </p:spPr>
        <p:txBody>
          <a:bodyPr rtlCol="0">
            <a:normAutofit lnSpcReduction="10000"/>
          </a:bodyPr>
          <a:lstStyle/>
          <a:p>
            <a:pPr algn="ctr">
              <a:buNone/>
            </a:pPr>
            <a:r>
              <a:rPr lang="th-TH" b="1" dirty="0" smtClean="0"/>
              <a:t> การเตรียมความพร้อมรับ </a:t>
            </a:r>
            <a:r>
              <a:rPr lang="en-US" b="1" dirty="0" smtClean="0"/>
              <a:t>AEC</a:t>
            </a:r>
            <a:r>
              <a:rPr lang="th-TH" b="1" dirty="0" smtClean="0"/>
              <a:t> ของผู้ประกอบการการท่องเที่ยว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ในปี 2558 ประเทศไทยกำลังจะก้าวเข้าสู่ประชาคมอาเซียน จึงไม่อาจปฏิเสธได้ว่าคนไทยและภาคธุรกิจทุกแขนง ต้องตื่นตัว และเรียนรู้ภาษา วัฒนธรรม ตลอดจนวิธีชีวิตความเป็นอยู่ของเพื่อนบ้านในกลุ่มอาเซียนด้วยกันให้มากขึ้น เพื่อเป็นการเปิดโลกกว้าง และเป็นจุดเริ่มต้นการเตรียมความพร้อมก้าวเข้าสู่ประชาคมอาเซียนในอนาคต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โอกาสและข้อได้เปรียบเพื่อนบ้านในกลุ่มอาเซียนด้วยกันโดยเฉพาะการท่องเที่ยวไทย ที่เห็นได้ชัดคือ การใช้ข้อได้เปรียบในการเป็นประตูสู่ภูมิภาค </a:t>
            </a:r>
            <a:r>
              <a:rPr lang="en-US" dirty="0" smtClean="0"/>
              <a:t>(Gateway to ASEAN)</a:t>
            </a:r>
            <a:r>
              <a:rPr lang="th-TH" dirty="0" smtClean="0"/>
              <a:t> ของ </a:t>
            </a:r>
            <a:r>
              <a:rPr lang="en-US" dirty="0" smtClean="0"/>
              <a:t>AEC </a:t>
            </a:r>
            <a:r>
              <a:rPr lang="th-TH" dirty="0" smtClean="0"/>
              <a:t>ประชาคมเศรษฐกิจอาเซียน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260648"/>
            <a:ext cx="7715200" cy="6264696"/>
          </a:xfrm>
        </p:spPr>
        <p:txBody>
          <a:bodyPr rtlCol="0">
            <a:normAutofit fontScale="85000" lnSpcReduction="10000"/>
          </a:bodyPr>
          <a:lstStyle/>
          <a:p>
            <a:pPr>
              <a:buNone/>
            </a:pPr>
            <a:r>
              <a:rPr lang="th-TH" sz="3300" b="1" dirty="0" smtClean="0"/>
              <a:t>ไทยลงนาม </a:t>
            </a:r>
            <a:r>
              <a:rPr lang="en-US" sz="3300" b="1" dirty="0" smtClean="0"/>
              <a:t>MRA</a:t>
            </a:r>
            <a:r>
              <a:rPr lang="th-TH" sz="3300" b="1" dirty="0" smtClean="0"/>
              <a:t> วิชาชีพการท่องเที่ยวเพื่อเสรีเคลื่อนย้ายแรงงานท่องเที่ยวใน </a:t>
            </a:r>
            <a:r>
              <a:rPr lang="en-US" sz="3300" b="1" dirty="0" smtClean="0"/>
              <a:t>AEC</a:t>
            </a:r>
            <a:endParaRPr lang="en-US" sz="3300" dirty="0" smtClean="0"/>
          </a:p>
          <a:p>
            <a:pPr>
              <a:buNone/>
            </a:pPr>
            <a:r>
              <a:rPr lang="th-TH" sz="3300" dirty="0" smtClean="0"/>
              <a:t>1.  การลงนามข้อตกลงของไทยล่าช้าเพราะมีการเปลี่ยนแปลงทางการเมืองในช่วงที่ผ่านมา</a:t>
            </a:r>
            <a:endParaRPr lang="en-US" sz="3300" dirty="0" smtClean="0"/>
          </a:p>
          <a:p>
            <a:pPr>
              <a:buNone/>
            </a:pPr>
            <a:r>
              <a:rPr lang="th-TH" sz="3300" dirty="0" smtClean="0"/>
              <a:t>2.  เป็นโอกาสเคลื่อนย้ายแรงงาน 32 ตำแหน่งงาน ใน 2 สาขาวิชาชีพ คือ สาขาที่พัก และสาขาการเดินทาง</a:t>
            </a:r>
            <a:endParaRPr lang="en-US" sz="3300" dirty="0" smtClean="0"/>
          </a:p>
          <a:p>
            <a:pPr>
              <a:buNone/>
            </a:pPr>
            <a:r>
              <a:rPr lang="th-TH" sz="3300" dirty="0" smtClean="0"/>
              <a:t>3.  การลงนามของไทยทำให้ </a:t>
            </a:r>
            <a:r>
              <a:rPr lang="en-US" sz="3300" dirty="0" smtClean="0"/>
              <a:t>MRA</a:t>
            </a:r>
            <a:r>
              <a:rPr lang="th-TH" sz="3300" dirty="0" smtClean="0"/>
              <a:t> สาขาท่องเที่ยวนี้มีการลงนามครบทุกประเทศ คือ</a:t>
            </a:r>
            <a:endParaRPr lang="en-US" sz="3300" dirty="0" smtClean="0"/>
          </a:p>
          <a:p>
            <a:pPr>
              <a:buNone/>
            </a:pPr>
            <a:r>
              <a:rPr lang="en-US" sz="3300" dirty="0" smtClean="0"/>
              <a:t>	-</a:t>
            </a:r>
            <a:r>
              <a:rPr lang="th-TH" sz="3300" dirty="0" smtClean="0"/>
              <a:t>คณะกรรมการวิชาชีพการท่องเที่ยวแห่งชาติ</a:t>
            </a:r>
            <a:endParaRPr lang="en-US" sz="3300" dirty="0" smtClean="0"/>
          </a:p>
          <a:p>
            <a:pPr>
              <a:buNone/>
            </a:pPr>
            <a:r>
              <a:rPr lang="en-US" sz="3300" dirty="0" smtClean="0"/>
              <a:t>	-</a:t>
            </a:r>
            <a:r>
              <a:rPr lang="th-TH" sz="3300" dirty="0" smtClean="0"/>
              <a:t> คณะกรรมการรับรองคุณวุฒิวิชาชีพการท่องเที่ยวแห่งชาติ</a:t>
            </a:r>
            <a:endParaRPr lang="en-US" sz="3300" dirty="0" smtClean="0"/>
          </a:p>
          <a:p>
            <a:pPr>
              <a:buNone/>
            </a:pPr>
            <a:r>
              <a:rPr lang="en-US" sz="3300" dirty="0" smtClean="0"/>
              <a:t>	-</a:t>
            </a:r>
            <a:r>
              <a:rPr lang="th-TH" sz="3300" dirty="0" smtClean="0"/>
              <a:t>คณะกรรมการติดตามตรวจสอบวิชาชีพการท่องเที่ยวอาเซียน</a:t>
            </a:r>
            <a:endParaRPr lang="en-US" sz="3300" dirty="0" smtClean="0"/>
          </a:p>
          <a:p>
            <a:pPr>
              <a:buNone/>
            </a:pPr>
            <a:r>
              <a:rPr lang="th-TH" sz="3300" dirty="0" smtClean="0"/>
              <a:t>4.  มีความเสี่ยงที่แรงงานในสาขาท่องเที่ยวจะเลือกไปทำงานในประเทศอาเซียนมากขึ้น โดยเฉพาะสิงคโปร์ที่ค่าตอบแทนสูงกว่า</a:t>
            </a:r>
            <a:endParaRPr lang="en-US" sz="3300" dirty="0" smtClean="0"/>
          </a:p>
          <a:p>
            <a:pPr>
              <a:buNone/>
            </a:pPr>
            <a:r>
              <a:rPr lang="th-TH" sz="3300" dirty="0" smtClean="0"/>
              <a:t>5.  เป็นโอกาสธุรกิจพัฒนาฝีมือแรงงานในไทยโดยเฉพาะโรงเรียนสอนภาษา</a:t>
            </a:r>
            <a:endParaRPr lang="en-US" sz="3300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60648"/>
            <a:ext cx="8280920" cy="6264696"/>
          </a:xfrm>
        </p:spPr>
        <p:txBody>
          <a:bodyPr rtlCol="0">
            <a:normAutofit fontScale="92500"/>
          </a:bodyPr>
          <a:lstStyle/>
          <a:p>
            <a:pPr>
              <a:buNone/>
            </a:pPr>
            <a:r>
              <a:rPr lang="th-TH" b="1" dirty="0" smtClean="0"/>
              <a:t>แนวทางการพัฒนาฝีมือแรงงานไทยใน 32 ตำแหน่งงาน สาขาการท่องเที่ยว	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ข้อตกลงร่วมว่าด้วยการยอมรับคุณสมบัติบุคลากรวิชาชีพด้านการท่องเที่ยวอาเซียน </a:t>
            </a:r>
            <a:r>
              <a:rPr lang="en-US" dirty="0" smtClean="0"/>
              <a:t>(ASEAN Mutual Recognition Arrangement on Tourism Professionals: ASEAN MRA)</a:t>
            </a:r>
          </a:p>
          <a:p>
            <a:pPr>
              <a:buNone/>
            </a:pPr>
            <a:r>
              <a:rPr lang="th-TH" dirty="0" smtClean="0"/>
              <a:t>1. เป็นการยอมรับคุณสมบัติเพื่ออำนวยความสะดวกในการเตรียมความพร้อม การเคลื่อนย้ายแรงงานฝีมือเสรีในอาเซียน และการขอใบอนุญาตโดยลดขั้นตอนการตรวจสอบ รับรองคุณวุฒิการศึกษาหรือความรู้ทางวิชาชีพ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  การเป็นประชาคมอาเซียนมีผลให้แรงงานจากทั้ง 10 ประเทศ มีโอกาสในการแข่งขันและเคลื่อนย้ายระหว่างประเทศอย่างสูง ประเทศไทยจำเป็นจะต้องพัฒนาแรงงานให้มีสมรรถนะที่สูงสุด ตามที่อาเซียนได้กำหนดไว้ร่วมกัน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60648"/>
            <a:ext cx="8280920" cy="626469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sz="3600" b="1" dirty="0" smtClean="0"/>
              <a:t>วัตถุประสงค์ของ </a:t>
            </a:r>
            <a:r>
              <a:rPr lang="en-US" sz="3600" b="1" dirty="0" smtClean="0"/>
              <a:t>ASEAN MRA</a:t>
            </a:r>
            <a:r>
              <a:rPr lang="th-TH" sz="3600" b="1" dirty="0" smtClean="0"/>
              <a:t> </a:t>
            </a:r>
            <a:endParaRPr lang="en-US" sz="3600" dirty="0" smtClean="0"/>
          </a:p>
          <a:p>
            <a:pPr>
              <a:buNone/>
            </a:pPr>
            <a:r>
              <a:rPr lang="th-TH" sz="3600" dirty="0" smtClean="0"/>
              <a:t>	1.  เพื่ออำนวยความสะดวกในการเคลื่อนย้ายบุคลากรวิชาชีพท่องเที่ยวในอาเซียน</a:t>
            </a:r>
            <a:endParaRPr lang="en-US" sz="3600" dirty="0" smtClean="0"/>
          </a:p>
          <a:p>
            <a:pPr>
              <a:buNone/>
            </a:pPr>
            <a:r>
              <a:rPr lang="th-TH" sz="3600" dirty="0" smtClean="0"/>
              <a:t>	2.  เพื่อแลกเปลี่ยนข้อมูลการปฏิบัติที่เป็นเลิศ </a:t>
            </a:r>
            <a:r>
              <a:rPr lang="en-US" sz="3600" dirty="0" smtClean="0"/>
              <a:t>(Best practices) </a:t>
            </a:r>
            <a:r>
              <a:rPr lang="th-TH" sz="3600" dirty="0" smtClean="0"/>
              <a:t>ในการสอนและฝึกอบรมบุคลากรวิชาชีพท่องเที่ยว โดยใช้สมรรถนะเป็นหลัก </a:t>
            </a:r>
            <a:r>
              <a:rPr lang="en-US" sz="3600" dirty="0" smtClean="0"/>
              <a:t>(Competency-based</a:t>
            </a:r>
            <a:r>
              <a:rPr lang="th-TH" sz="3600" dirty="0" smtClean="0"/>
              <a:t>) ทั้งนี้เพื่อร่วมมือและเสริมสร้างความสามารถในหมู่สมาชิกอาเซียน</a:t>
            </a: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60648"/>
            <a:ext cx="8280920" cy="6264696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th-TH" sz="3600" dirty="0" smtClean="0"/>
              <a:t>กลไกหลักภายใต้ </a:t>
            </a:r>
            <a:r>
              <a:rPr lang="en-US" sz="3600" dirty="0" smtClean="0"/>
              <a:t>ASEAN MRA</a:t>
            </a:r>
          </a:p>
          <a:p>
            <a:pPr>
              <a:buNone/>
            </a:pPr>
            <a:r>
              <a:rPr lang="th-TH" sz="3600" dirty="0" smtClean="0"/>
              <a:t>	ตามข้อตกลงร่วมว่าด้วยการยอมรับคุณสมบัติบุคลากรวิชาชีพด้านการท่องเที่ยวอาเซียน </a:t>
            </a:r>
            <a:r>
              <a:rPr lang="en-US" sz="3600" dirty="0" smtClean="0"/>
              <a:t>(ASEAN MRA) </a:t>
            </a:r>
            <a:r>
              <a:rPr lang="th-TH" sz="3600" dirty="0" smtClean="0"/>
              <a:t>กำหนดให้มีคณะกรรมการ 3 ชุด คือ</a:t>
            </a:r>
            <a:endParaRPr lang="en-US" sz="3600" dirty="0" smtClean="0"/>
          </a:p>
          <a:p>
            <a:pPr>
              <a:buNone/>
            </a:pPr>
            <a:r>
              <a:rPr lang="th-TH" sz="3600" dirty="0" smtClean="0"/>
              <a:t>1.  คณะกรรมการวิชาชีพการท่องเที่ยวแห่งชาติ (</a:t>
            </a:r>
            <a:r>
              <a:rPr lang="en-US" sz="3600" dirty="0" smtClean="0"/>
              <a:t>National Tourism Professional Board: NTPB)</a:t>
            </a:r>
          </a:p>
          <a:p>
            <a:pPr>
              <a:buNone/>
            </a:pPr>
            <a:r>
              <a:rPr lang="th-TH" sz="3600" dirty="0" smtClean="0"/>
              <a:t>2.  คณะกรรมการรับรองคุณวุฒิวิชาชีพการท่องเที่ยว </a:t>
            </a:r>
            <a:r>
              <a:rPr lang="en-US" sz="3600" dirty="0" smtClean="0"/>
              <a:t>(Tourism Professional Certification Board: TPCB)</a:t>
            </a:r>
          </a:p>
          <a:p>
            <a:pPr>
              <a:buNone/>
            </a:pPr>
            <a:r>
              <a:rPr lang="th-TH" sz="3600" dirty="0" smtClean="0"/>
              <a:t>3. คณะกรรมการติดตามตรวจสอบวิชาชีพการท่องเที่ยวอาเซียน </a:t>
            </a:r>
            <a:r>
              <a:rPr lang="en-US" sz="3600" dirty="0" smtClean="0"/>
              <a:t>(ASEAN Tourism Professional Monitoring Committee: ATPMC)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60648"/>
            <a:ext cx="8280920" cy="6264696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th-TH" sz="3600" dirty="0" smtClean="0"/>
              <a:t>กลไกหลักภายใต้ </a:t>
            </a:r>
            <a:r>
              <a:rPr lang="en-US" sz="3600" dirty="0" smtClean="0"/>
              <a:t>ASEAN MRA</a:t>
            </a:r>
          </a:p>
          <a:p>
            <a:pPr>
              <a:buNone/>
            </a:pPr>
            <a:r>
              <a:rPr lang="th-TH" sz="3600" dirty="0" smtClean="0"/>
              <a:t>	ตามข้อตกลงร่วมว่าด้วยการยอมรับคุณสมบัติบุคลากรวิชาชีพด้านการท่องเที่ยวอาเซียน </a:t>
            </a:r>
            <a:r>
              <a:rPr lang="en-US" sz="3600" dirty="0" smtClean="0"/>
              <a:t>(ASEAN MRA) </a:t>
            </a:r>
            <a:r>
              <a:rPr lang="th-TH" sz="3600" dirty="0" smtClean="0"/>
              <a:t>กำหนดให้มีคณะกรรมการ 3 ชุด คือ</a:t>
            </a:r>
            <a:endParaRPr lang="en-US" sz="3600" dirty="0" smtClean="0"/>
          </a:p>
          <a:p>
            <a:pPr>
              <a:buNone/>
            </a:pPr>
            <a:r>
              <a:rPr lang="th-TH" sz="3600" dirty="0" smtClean="0"/>
              <a:t>1.  คณะกรรมการวิชาชีพการท่องเที่ยวแห่งชาติ (</a:t>
            </a:r>
            <a:r>
              <a:rPr lang="en-US" sz="3600" dirty="0" smtClean="0"/>
              <a:t>National Tourism Professional Board: NTPB)</a:t>
            </a:r>
          </a:p>
          <a:p>
            <a:pPr>
              <a:buNone/>
            </a:pPr>
            <a:r>
              <a:rPr lang="th-TH" sz="3600" dirty="0" smtClean="0"/>
              <a:t>2.  คณะกรรมการรับรองคุณวุฒิวิชาชีพการท่องเที่ยว </a:t>
            </a:r>
            <a:r>
              <a:rPr lang="en-US" sz="3600" dirty="0" smtClean="0"/>
              <a:t>(Tourism Professional Certification Board: TPCB)</a:t>
            </a:r>
          </a:p>
          <a:p>
            <a:pPr>
              <a:buNone/>
            </a:pPr>
            <a:r>
              <a:rPr lang="th-TH" sz="3600" dirty="0" smtClean="0"/>
              <a:t>3. คณะกรรมการติดตามตรวจสอบวิชาชีพการท่องเที่ยวอาเซียน </a:t>
            </a:r>
            <a:r>
              <a:rPr lang="en-US" sz="3600" dirty="0" smtClean="0"/>
              <a:t>(ASEAN Tourism Professional Monitoring Committee: ATPMC)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60648"/>
            <a:ext cx="8280920" cy="6264696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th-TH" dirty="0" smtClean="0"/>
              <a:t>แต่ละตำแหน่งต้องมีมาตรฐานสมรรถนะ </a:t>
            </a:r>
            <a:r>
              <a:rPr lang="en-US" dirty="0" smtClean="0"/>
              <a:t>Competency Standard </a:t>
            </a:r>
            <a:r>
              <a:rPr lang="th-TH" dirty="0" smtClean="0"/>
              <a:t>3 ด้าน คือ </a:t>
            </a:r>
            <a:r>
              <a:rPr lang="en-US" dirty="0" smtClean="0"/>
              <a:t>core, generic </a:t>
            </a:r>
            <a:r>
              <a:rPr lang="th-TH" dirty="0" smtClean="0"/>
              <a:t>และ </a:t>
            </a:r>
            <a:r>
              <a:rPr lang="en-US" dirty="0" smtClean="0"/>
              <a:t>functional </a:t>
            </a:r>
            <a:r>
              <a:rPr lang="th-TH" dirty="0" smtClean="0"/>
              <a:t>ทั้งนี้ การรับรองมาตรฐานสมรรถนะ จะแบ่งเป็น 5 ระดับ คือ </a:t>
            </a:r>
            <a:r>
              <a:rPr lang="en-US" dirty="0" smtClean="0"/>
              <a:t>Certificate </a:t>
            </a:r>
            <a:r>
              <a:rPr lang="th-TH" dirty="0" smtClean="0"/>
              <a:t>2 , 3, 4 และ </a:t>
            </a:r>
            <a:r>
              <a:rPr lang="en-US" dirty="0" smtClean="0"/>
              <a:t>Diploma </a:t>
            </a:r>
            <a:r>
              <a:rPr lang="th-TH" dirty="0" smtClean="0"/>
              <a:t>1, 2 หน่วย</a:t>
            </a:r>
            <a:r>
              <a:rPr lang="th-TH" dirty="0" err="1" smtClean="0"/>
              <a:t>กิต</a:t>
            </a:r>
            <a:r>
              <a:rPr lang="th-TH" dirty="0" smtClean="0"/>
              <a:t>ที่เรียน/อบรม สามารถเทียบโอนระหว่างตำแหน่งงานที่ต่างกันได้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-  </a:t>
            </a:r>
            <a:r>
              <a:rPr lang="en-US" dirty="0" smtClean="0"/>
              <a:t>Certificate 2 </a:t>
            </a:r>
            <a:r>
              <a:rPr lang="th-TH" dirty="0" smtClean="0"/>
              <a:t>มีทักษะพื้นฐานที่ทำเป็นประจำ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-  </a:t>
            </a:r>
            <a:r>
              <a:rPr lang="en-US" dirty="0" smtClean="0"/>
              <a:t>Certificate 3 </a:t>
            </a:r>
            <a:r>
              <a:rPr lang="th-TH" dirty="0" smtClean="0"/>
              <a:t>มีทักษะที่กว้างขึ้นและความรับผิดชอบของผู้นำทีม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-  </a:t>
            </a:r>
            <a:r>
              <a:rPr lang="en-US" dirty="0" smtClean="0"/>
              <a:t>Certificate 4 </a:t>
            </a:r>
            <a:r>
              <a:rPr lang="th-TH" dirty="0" smtClean="0"/>
              <a:t>มีสมรรถนะทางเทคนิคมากขึ้นและมีทักษะให้คำแนะนำ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-  </a:t>
            </a:r>
            <a:r>
              <a:rPr lang="en-US" dirty="0" smtClean="0"/>
              <a:t>Diploma 1 </a:t>
            </a:r>
            <a:r>
              <a:rPr lang="th-TH" dirty="0" smtClean="0"/>
              <a:t>มีสมรรถนะเฉพาะทางและทักษะในการจัดการ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-  </a:t>
            </a:r>
            <a:r>
              <a:rPr lang="en-US" dirty="0" smtClean="0"/>
              <a:t>Diploma 2  </a:t>
            </a:r>
            <a:r>
              <a:rPr lang="th-TH" dirty="0" smtClean="0"/>
              <a:t>มีสมรรถนะเฉพาะทางที่กว้างขึ้นและทักษะสูงในการจัดการ</a:t>
            </a: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b="1" dirty="0" smtClean="0"/>
              <a:t>แนวโน้มสถานการณ์ท่องเที่ยวโลก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การเพิ่มขึ้นของนักท่องเที่ยวองค์การการท่องเที่ยว </a:t>
            </a:r>
            <a:r>
              <a:rPr lang="en-US" dirty="0" smtClean="0"/>
              <a:t>UNWTO </a:t>
            </a:r>
            <a:r>
              <a:rPr lang="th-TH" dirty="0" smtClean="0"/>
              <a:t>ได้พยากรณ์ว่า เมื่อถึงปี พ.ศ.2563 จะมีนักท่องเที่ยวระหว่างประเทศจำนวน 1,600 ล้านคน โดยเป็นนักท่องเที่ยวแถบเอเชียแปซิฟิกถึง 400 ล้านคน ภูมิภาคที่มีแนวโน้มเป็นแหล่งท่องเที่ยวยอดนิยมคือ ภูมิภาคเอเชียตะวันออก และแปซิฟิก และกลุ่มประเทศในเอเชียตะวันออกเฉียงใต้ การท่องเที่ยวในแถบอาเซียนยังมีแนวโน้มเติบโตขึ้นอีกมาก ประเทศสมาชิกอาเซียนหลายๆ ประเทศก็เริ่มตื่นตัวและให้ความสำคัญกับการพัฒนาอุตสาหกรรมการท่องเที่ยว มีแนวโน้มว่าจะมีนักท่องเที่ยวเข้ามาท่องเที่ยวในประเทศแถบอาเซียนมากขึ้น และยังเป็นการรองรับการก้าวเข้าไปสู่การเป็น </a:t>
            </a:r>
            <a:r>
              <a:rPr lang="en-US" dirty="0" smtClean="0"/>
              <a:t>AEC </a:t>
            </a:r>
            <a:r>
              <a:rPr lang="th-TH" dirty="0" smtClean="0"/>
              <a:t>อย่างเต็มรูปแบบในปีพ.ศ. 2558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1.  </a:t>
            </a:r>
            <a:r>
              <a:rPr lang="th-TH" b="1" dirty="0" smtClean="0"/>
              <a:t>สถานการณ์ทั่วไปด้านสาขาการท่องเที่ยว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1.1  สถานการณ์พัฒนากำลังคนด้านท่องเที่ยวในปัจจุบัน (ด้านการศึกษาและการพัฒนาแรงงานในสถานประกอบกิจการ)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ปัจจุบันมีหน่วยงานภาคการศึกษาและพัฒนาฝีมือแรงงานทั้งภาครัฐ ภาคเอกชน ให้ความร่วมมือกัน ทั้งในระบบทวิภาคี </a:t>
            </a:r>
            <a:r>
              <a:rPr lang="th-TH" dirty="0" err="1" smtClean="0"/>
              <a:t>สห</a:t>
            </a:r>
            <a:r>
              <a:rPr lang="th-TH" dirty="0" smtClean="0"/>
              <a:t>กิจศึกษา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การพัฒนาทักษะฝีมือแรงงานทั้งในและนอกสถานประกอบกิจการ ได้แก่ กระทรวงการท่องเที่ยวและกีฬา กรมการท่องเที่ยว กระทรวงแรงงาน กรมพัฒนาฝีมือแรงงาน กระทรวงศึกษาธิการ สมาคมวิชาชีพ สมาคมโรงแรม สภาอุตสาหกรรมท่องเที่ยวแห่งประเทศไทย สถานศึกษา มหาวิทยาลัย และหน่วยงานอื่นๆ ที่เกี่ยวข้องร่วมมือกันดำเนินการพัฒนากำลังคนสาขาการท่องเที่ยวอย่างต่อเนื่อง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dirty="0" smtClean="0"/>
              <a:t>1.2  ความร่วมมือระหว่างภาครัฐและเอกชน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สมาคมโรงแรมไทย ร่วมมือกับ “อาชีวศึกษาทวิภาคี สาขาวิชาการโรงแรม” สอศ. มีข้อตกลงร่วมกันว่า จะร่วมจัดทำหลักสูตรที่ตรงกับความต้องการของสถานประกอบการและตรงกับความพร้อมของวิทยาลัยในสังกัด สอศ.จะจับคู่กับโรงแรมในเครือสมาคมฯ ในการรับนักเรียนตั้งแต่ระดับประกาศนียบัตรวิชาชีพ (</a:t>
            </a:r>
            <a:r>
              <a:rPr lang="th-TH" dirty="0" err="1" smtClean="0"/>
              <a:t>ปวช.</a:t>
            </a:r>
            <a:r>
              <a:rPr lang="th-TH" dirty="0" smtClean="0"/>
              <a:t>) 2 เข้าฝึกปฏิบัติงาน 2 แผนกขึ้นไป พร้อมจ่ายค่าตอบแทนให้นักเรียนเป็นเงินอย่างน้อย 50</a:t>
            </a:r>
            <a:r>
              <a:rPr lang="en-US" dirty="0" smtClean="0"/>
              <a:t>%</a:t>
            </a:r>
            <a:r>
              <a:rPr lang="th-TH" dirty="0" smtClean="0"/>
              <a:t> ของค่าแรงขั้นต่ำ พร้อมสวัสดิการพื้นฐาน ที่สำคัญโรงแรมตกลงจะบรรจุนักเรียนเป็นพนักงานประจำเมื่อจบระดับ </a:t>
            </a:r>
            <a:r>
              <a:rPr lang="th-TH" dirty="0" err="1" smtClean="0"/>
              <a:t>ปวช.</a:t>
            </a:r>
            <a:r>
              <a:rPr lang="th-TH" dirty="0" smtClean="0"/>
              <a:t>แล้ว แต่ทั้งนี้ต้องผ่านเกณฑ์การประเมินเข้าร่วมโครงการ ไม่มีความประพฤติเสียหาย และอยู่ในโครงการทวิภาคีไม่น้อยกว่า 2 ภาคเรียน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4511675"/>
          </a:xfrm>
        </p:spPr>
        <p:txBody>
          <a:bodyPr rtlCol="0">
            <a:normAutofit fontScale="92500"/>
          </a:bodyPr>
          <a:lstStyle/>
          <a:p>
            <a:pPr>
              <a:buNone/>
            </a:pPr>
            <a:r>
              <a:rPr lang="th-TH" dirty="0" smtClean="0"/>
              <a:t>		ปัจจุบันอาเซียนเป็นกลุ่มเศรษฐกิจภูมิภาคขนาดใหญ่ มีประชากร รวมกันเกือบ </a:t>
            </a:r>
            <a:r>
              <a:rPr lang="en-US" dirty="0" smtClean="0"/>
              <a:t>500 </a:t>
            </a:r>
            <a:r>
              <a:rPr lang="th-TH" dirty="0" smtClean="0"/>
              <a:t>ล้านคน</a:t>
            </a:r>
            <a:r>
              <a:rPr lang="en-US" dirty="0" smtClean="0"/>
              <a:t>   </a:t>
            </a:r>
            <a:r>
              <a:rPr lang="th-TH" dirty="0" smtClean="0"/>
              <a:t>จากนั้นในการประชุมสุดยอดอาเซียนครั้งที่  </a:t>
            </a:r>
            <a:r>
              <a:rPr lang="en-US" dirty="0" smtClean="0"/>
              <a:t>9 </a:t>
            </a:r>
            <a:r>
              <a:rPr lang="th-TH" dirty="0" smtClean="0"/>
              <a:t>ที่อินโดนีเซีย เมื่อ </a:t>
            </a:r>
            <a:r>
              <a:rPr lang="en-US" dirty="0" smtClean="0"/>
              <a:t>7 </a:t>
            </a:r>
            <a:r>
              <a:rPr lang="th-TH" dirty="0" smtClean="0"/>
              <a:t>ต.ค.  </a:t>
            </a:r>
            <a:r>
              <a:rPr lang="en-US" dirty="0" smtClean="0"/>
              <a:t>2546  </a:t>
            </a:r>
            <a:r>
              <a:rPr lang="th-TH" dirty="0" smtClean="0"/>
              <a:t>ผู้นำประเทศสมาชิกอาเซียนได้ตกลงกันที่จะจัดตั้งประชาคมอาเซียน (</a:t>
            </a:r>
            <a:r>
              <a:rPr lang="en-US" dirty="0" smtClean="0"/>
              <a:t>ASEAN Community) </a:t>
            </a:r>
            <a:r>
              <a:rPr lang="th-TH" dirty="0" smtClean="0"/>
              <a:t>ซึ่งประกอบด้วย</a:t>
            </a:r>
            <a:r>
              <a:rPr lang="en-US" dirty="0" smtClean="0"/>
              <a:t>3 </a:t>
            </a:r>
            <a:r>
              <a:rPr lang="th-TH" dirty="0" smtClean="0"/>
              <a:t>เสาหลัก คือ</a:t>
            </a: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	1.</a:t>
            </a:r>
            <a:r>
              <a:rPr lang="th-TH" dirty="0" smtClean="0"/>
              <a:t>ประชาคมเศรษฐกิจอาเซียน (</a:t>
            </a:r>
            <a:r>
              <a:rPr lang="en-US" dirty="0" err="1" smtClean="0"/>
              <a:t>Asean</a:t>
            </a:r>
            <a:r>
              <a:rPr lang="en-US" dirty="0" smtClean="0"/>
              <a:t> Economic </a:t>
            </a:r>
            <a:r>
              <a:rPr lang="en-US" dirty="0" err="1" smtClean="0"/>
              <a:t>Community:AEC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2.</a:t>
            </a:r>
            <a:r>
              <a:rPr lang="th-TH" dirty="0" smtClean="0"/>
              <a:t>ประชาคมสังคมและวัฒนธรรมอาเซียน (</a:t>
            </a:r>
            <a:r>
              <a:rPr lang="en-US" dirty="0" smtClean="0"/>
              <a:t>Socio-Cultural Pillar)</a:t>
            </a:r>
            <a:br>
              <a:rPr lang="en-US" dirty="0" smtClean="0"/>
            </a:br>
            <a:r>
              <a:rPr lang="en-US" dirty="0" smtClean="0"/>
              <a:t>3.</a:t>
            </a:r>
            <a:r>
              <a:rPr lang="th-TH" dirty="0" smtClean="0"/>
              <a:t>ประชาคมความมั่นคงอาเซียน (</a:t>
            </a:r>
            <a:r>
              <a:rPr lang="en-US" dirty="0" smtClean="0"/>
              <a:t>Political and Security Pillar)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dirty="0" smtClean="0"/>
              <a:t>1.3  ปัญหาการขาดแคลนแรงงานในสาขาโรงแรม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โรงแรมมีการขยายตัว 3-5</a:t>
            </a:r>
            <a:r>
              <a:rPr lang="en-US" dirty="0" smtClean="0"/>
              <a:t>%</a:t>
            </a:r>
            <a:r>
              <a:rPr lang="th-TH" dirty="0" smtClean="0"/>
              <a:t> ต่อปี ทำให้บุคลากรในการทำงานขาดแคลน ซึ่งนักศึกษาจบใหม่สาขาการโรงแรมในแต่ละปีก็มีจำนวนน้อยกว่า 10,000 คน แต่เข้าสู่ธุรกิจโรงแรมไม่ถึง 50</a:t>
            </a:r>
            <a:r>
              <a:rPr lang="en-US" dirty="0" smtClean="0"/>
              <a:t>%</a:t>
            </a:r>
            <a:r>
              <a:rPr lang="th-TH" dirty="0" smtClean="0"/>
              <a:t> ทำให้เกิดวิกฤตในด้านแรงงาน ซึ่งแต่ละโรงแรมก็ได้มีการแก้ปัญหาโดยการจ้างแรงงานต่างด้าวเข้ามาทำงาน ซึ่งบางส่วนก็ผิดกฎหมายและไม่ได้มาตรฐาน และอีกด้านที่ต้องการเน้นคือการพัฒนาด้านภาษา โดยตลาดหลักๆ ในตอนนี้คือ ภาษาจีน ญี่ปุ่น เกาหลี รัสเซีย และภาษาบาซ่าก็เป็นอีกภาษาที่สำคัญเพื่อให้เราสามารถขยายตัวในตลาดอาเซียนได้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2.  ความต้องการพัฒนาฝีมือแรงงาน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2.1 เชิงปริมาณต่อปี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รายงานโรงแรมทั้งประเทศที่จดทะเบียนกับกระทรวงมหาดไทย ณ เดือนพฤษภาคม 2556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th-TH" dirty="0" smtClean="0"/>
              <a:t>จำนวนห้องพักทั้งประเทศที่เปิดการขาย จาก </a:t>
            </a:r>
            <a:r>
              <a:rPr lang="en-US" dirty="0" smtClean="0"/>
              <a:t>website</a:t>
            </a:r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395536" y="2276872"/>
          <a:ext cx="8496944" cy="1562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โรงแรม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</a:rPr>
                        <a:t>ห้อง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7,069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354,337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ประมาณการณ์อัตรากำลังคิด 1.5 คน/ห้อง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531,505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323528" y="5013176"/>
          <a:ext cx="8640960" cy="1410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473578"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ห้อง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THA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ประมาณการณ์เพิ่ม 3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ในอีก 5 ปี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63269"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500,000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515,000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3578"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ประมาณการณ์อัตรากำลังคิด 1.5 คน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ห้อง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ประมาณการณ์อัตรากำลังคิด 1.5 คน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th-TH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ห้อง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50825" y="1790722"/>
            <a:ext cx="864165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2.2  </a:t>
            </a: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เชิงคุณภาพ ทักษะ สมรรถนะ ที่แรงงานไทยสาขาที่พัก ท่องเที่ยวจำเป็นต้องพัฒนาโดยเร่งด่วน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		1.  ทักษะการคิดวิเคราะห์และแก้ไขปัญหา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		2.  ทักษะด้านภาษาอาเซียนและการสื่อสาร	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		3.  ทักษะการทำงานร่วมกับแรงงานต่างชาติรองรับการเคลื่อนย้ายแรงงานฝีมือ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Outbound-Inbound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		4.  </a:t>
            </a: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ทักษะด้านเทคโนโลยีสารสนเทศ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(IT</a:t>
            </a: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 เพื่อรองรับการขยายตัวของระบบออนไลน์ด้านการท่องเที่ยว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	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0"/>
            <a:ext cx="8496944" cy="7173416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b="1" dirty="0" smtClean="0"/>
              <a:t>3.  รายชื่อหลักสูตร รูปแบบการฝึกที่เหมาะสม (แบ่งตามระดับโรงแรม 3-5 ดาว)</a:t>
            </a:r>
            <a:endParaRPr lang="en-US" dirty="0" smtClean="0"/>
          </a:p>
          <a:p>
            <a:pPr>
              <a:buNone/>
            </a:pPr>
            <a:r>
              <a:rPr lang="th-TH" b="1" dirty="0" smtClean="0"/>
              <a:t>แผนกต้อนรับ </a:t>
            </a:r>
            <a:r>
              <a:rPr lang="en-US" b="1" dirty="0" smtClean="0"/>
              <a:t>(Front Office)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th-TH" dirty="0" smtClean="0"/>
              <a:t>พนักงานต้อนรับ </a:t>
            </a:r>
            <a:r>
              <a:rPr lang="en-US" dirty="0" smtClean="0"/>
              <a:t>(Receptionist)</a:t>
            </a:r>
          </a:p>
          <a:p>
            <a:pPr>
              <a:buNone/>
            </a:pPr>
            <a:r>
              <a:rPr lang="th-TH" u="sng" dirty="0" smtClean="0"/>
              <a:t>หลักสูตร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</a:t>
            </a:r>
            <a:r>
              <a:rPr lang="en-US" dirty="0" smtClean="0"/>
              <a:t>1.</a:t>
            </a:r>
            <a:r>
              <a:rPr lang="th-TH" dirty="0" smtClean="0"/>
              <a:t>  การรับลงทะเบียนเข้าพัก </a:t>
            </a:r>
            <a:r>
              <a:rPr lang="en-US" dirty="0" smtClean="0"/>
              <a:t>(Handling Guest Registration)</a:t>
            </a:r>
          </a:p>
          <a:p>
            <a:pPr>
              <a:buNone/>
            </a:pPr>
            <a:r>
              <a:rPr lang="en-US" dirty="0" smtClean="0"/>
              <a:t>	2.  </a:t>
            </a:r>
            <a:r>
              <a:rPr lang="th-TH" dirty="0" smtClean="0"/>
              <a:t>การให้การต้อนรับเมื่อแขกมาถึงที่พัก </a:t>
            </a:r>
            <a:r>
              <a:rPr lang="en-US" dirty="0" smtClean="0"/>
              <a:t>(Welcoming New Arrivals)</a:t>
            </a:r>
          </a:p>
          <a:p>
            <a:pPr>
              <a:buNone/>
            </a:pPr>
            <a:r>
              <a:rPr lang="en-US" dirty="0" smtClean="0"/>
              <a:t>	3.  </a:t>
            </a:r>
            <a:r>
              <a:rPr lang="th-TH" dirty="0" smtClean="0"/>
              <a:t>การสร้างความประทับใจที่ดี </a:t>
            </a:r>
            <a:r>
              <a:rPr lang="en-US" dirty="0" smtClean="0"/>
              <a:t>(Creating First Impression)</a:t>
            </a:r>
          </a:p>
          <a:p>
            <a:pPr>
              <a:buNone/>
            </a:pPr>
            <a:r>
              <a:rPr lang="en-US" dirty="0" smtClean="0"/>
              <a:t>	4.  </a:t>
            </a:r>
            <a:r>
              <a:rPr lang="th-TH" dirty="0" smtClean="0"/>
              <a:t>ภาษาอังกฤษสำหรับงานรับลงทะเบียนเข้าพัก </a:t>
            </a:r>
            <a:r>
              <a:rPr lang="en-US" dirty="0" smtClean="0"/>
              <a:t>(English for Guest Registration)</a:t>
            </a:r>
          </a:p>
          <a:p>
            <a:pPr>
              <a:buNone/>
            </a:pPr>
            <a:r>
              <a:rPr lang="en-US" dirty="0" smtClean="0"/>
              <a:t>	5.  </a:t>
            </a:r>
            <a:r>
              <a:rPr lang="th-TH" dirty="0" smtClean="0"/>
              <a:t>การรับข้อร้องเรียนจากแขก </a:t>
            </a:r>
            <a:r>
              <a:rPr lang="en-US" dirty="0" smtClean="0"/>
              <a:t>(Dealing with Guest Complaints)</a:t>
            </a:r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b="1" dirty="0" smtClean="0"/>
              <a:t>แผนกอาหารและเครื่องดื่ม </a:t>
            </a:r>
            <a:r>
              <a:rPr lang="en-US" b="1" dirty="0" smtClean="0"/>
              <a:t>(Food and Beverage Service)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th-TH" dirty="0" smtClean="0"/>
              <a:t>พนักงาน</a:t>
            </a:r>
            <a:r>
              <a:rPr lang="th-TH" dirty="0" err="1" smtClean="0"/>
              <a:t>บริกร</a:t>
            </a:r>
            <a:r>
              <a:rPr lang="th-TH" dirty="0" smtClean="0"/>
              <a:t> </a:t>
            </a:r>
            <a:r>
              <a:rPr lang="en-US" dirty="0" smtClean="0"/>
              <a:t>(Waiter)</a:t>
            </a:r>
          </a:p>
          <a:p>
            <a:pPr>
              <a:buNone/>
            </a:pPr>
            <a:r>
              <a:rPr lang="th-TH" u="sng" dirty="0" smtClean="0"/>
              <a:t>หลักสูตร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ความรู้เบื้องต้นเกี่ยวกับงานบริการอาหารและเครื่องดื่ม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  ความรู้เกี่ยวกับอาหารและมื้ออาหาร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3.  ความรู้เกี่ยวกับเครื่องดื่มและการบริการ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4.  ทักษะในการให้บริการอาหารและเครื่องดื่ม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5.  อุปกรณ์เครื่องมือเครื่องใช้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6.  รูปแบบการบริการอาหารและเครื่องดื่ม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0"/>
            <a:ext cx="8496944" cy="7173416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b="1" dirty="0" smtClean="0"/>
              <a:t>แผนกแม่บ้าน </a:t>
            </a:r>
            <a:r>
              <a:rPr lang="en-US" b="1" dirty="0" smtClean="0"/>
              <a:t>(House Keeping)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	พนักงานดูแลห้องพัก </a:t>
            </a:r>
            <a:r>
              <a:rPr lang="en-US" dirty="0" smtClean="0"/>
              <a:t>(Room Attendant)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th-TH" dirty="0" smtClean="0"/>
              <a:t>พนักงานทำความสะอาด </a:t>
            </a:r>
            <a:r>
              <a:rPr lang="en-US" dirty="0" smtClean="0"/>
              <a:t>(Public Area Cleaner)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th-TH" u="sng" dirty="0" smtClean="0"/>
              <a:t>หลักสูตร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ความหมายของงานแม่บ้านโรงแรม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  มาตรฐานงานแม่บ้านโรงแรม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3.  หน้าที่และความรับผิดชอบของบุคลากรในงานแม่บ้านโรงแรม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4.  คุณสมบัติของพนักงานแม่บ้านโรงแรม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5.  การป้องกันอุบัติเหตุ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6.  ข้อปฏิบัติเมื่อเกิดเพลิงไหม้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7.  ข้อควรระมัดระวังเกี่ยวกับความปลอดภัย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8580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b="1" dirty="0" smtClean="0"/>
              <a:t>4.  ข้อเสนอแนะที่เป็นประโยชน์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4.1  การปรับทัศนคติ ทักษะแรงงานไทยให้เป็นแรงงานฝีมือพูดภาษาอาเซียน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4.2  พัฒนาฝีมือแรงงานที่สอดคล้องกับความต้องการของภาคเอกชน โรงแร</a:t>
            </a:r>
          </a:p>
          <a:p>
            <a:pPr>
              <a:buNone/>
            </a:pPr>
            <a:r>
              <a:rPr lang="th-TH" dirty="0" smtClean="0"/>
              <a:t>4.3  การจัดตั้งหน่วยทดสอบทักษะฝีมือแรงงานภาคเอกชนสมาคมโรงแรมไทย ขึ้นทะเบียนจัดตั้งเป็นศูนย์ทดสอบมาตรฐานฝีมือแรงงานด้านการโรงแรม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4.4  การสนับสนุนด้านสิทธิประโยชน์แก่ภาคเอกชนที่มีความพร้อมและมีการพัฒนากำลังคนอย่างต่อเนื่องชัดเจนและเป็นประโยชน์ต่อแรงงานไท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4.5  แนวทางความร่วมมือภาครัฐและเอกชนเพื่อแก้ไขปัญหาการขาดแคลนแรงงานเนื่องจากปัญหาขาดแคลนแรงงานในภาคบริการเป็นปัญหาสำคัญและมีความจำเป็นเร่งด่วนที่จะต้องเร่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4511675"/>
          </a:xfrm>
        </p:spPr>
        <p:txBody>
          <a:bodyPr rtlCol="0">
            <a:normAutofit fontScale="92500"/>
          </a:bodyPr>
          <a:lstStyle/>
          <a:p>
            <a:pPr>
              <a:buNone/>
            </a:pPr>
            <a:r>
              <a:rPr lang="th-TH" dirty="0" smtClean="0"/>
              <a:t>		ปัจจุบันอาเซียนเป็นกลุ่มเศรษฐกิจภูมิภาคขนาดใหญ่ มีประชากร รวมกันเกือบ </a:t>
            </a:r>
            <a:r>
              <a:rPr lang="en-US" dirty="0" smtClean="0"/>
              <a:t>500 </a:t>
            </a:r>
            <a:r>
              <a:rPr lang="th-TH" dirty="0" smtClean="0"/>
              <a:t>ล้านคน</a:t>
            </a:r>
            <a:r>
              <a:rPr lang="en-US" dirty="0" smtClean="0"/>
              <a:t>   </a:t>
            </a:r>
            <a:r>
              <a:rPr lang="th-TH" dirty="0" smtClean="0"/>
              <a:t>จากนั้นในการประชุมสุดยอดอาเซียนครั้งที่  </a:t>
            </a:r>
            <a:r>
              <a:rPr lang="en-US" dirty="0" smtClean="0"/>
              <a:t>9 </a:t>
            </a:r>
            <a:r>
              <a:rPr lang="th-TH" dirty="0" smtClean="0"/>
              <a:t>ที่อินโดนีเซีย เมื่อ </a:t>
            </a:r>
            <a:r>
              <a:rPr lang="en-US" dirty="0" smtClean="0"/>
              <a:t>7 </a:t>
            </a:r>
            <a:r>
              <a:rPr lang="th-TH" dirty="0" smtClean="0"/>
              <a:t>ต.ค.  </a:t>
            </a:r>
            <a:r>
              <a:rPr lang="en-US" dirty="0" smtClean="0"/>
              <a:t>2546  </a:t>
            </a:r>
            <a:r>
              <a:rPr lang="th-TH" dirty="0" smtClean="0"/>
              <a:t>ผู้นำประเทศสมาชิกอาเซียนได้ตกลงกันที่จะจัดตั้งประชาคมอาเซียน (</a:t>
            </a:r>
            <a:r>
              <a:rPr lang="en-US" dirty="0" smtClean="0"/>
              <a:t>ASEAN Community) </a:t>
            </a:r>
            <a:r>
              <a:rPr lang="th-TH" dirty="0" smtClean="0"/>
              <a:t>ซึ่งประกอบด้วย</a:t>
            </a:r>
            <a:r>
              <a:rPr lang="en-US" dirty="0" smtClean="0"/>
              <a:t>3 </a:t>
            </a:r>
            <a:r>
              <a:rPr lang="th-TH" dirty="0" smtClean="0"/>
              <a:t>เสาหลัก คือ</a:t>
            </a: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	1.</a:t>
            </a:r>
            <a:r>
              <a:rPr lang="th-TH" dirty="0" smtClean="0"/>
              <a:t>ประชาคมเศรษฐกิจอาเซียน (</a:t>
            </a:r>
            <a:r>
              <a:rPr lang="en-US" dirty="0" err="1" smtClean="0"/>
              <a:t>Asean</a:t>
            </a:r>
            <a:r>
              <a:rPr lang="en-US" dirty="0" smtClean="0"/>
              <a:t> Economic </a:t>
            </a:r>
            <a:r>
              <a:rPr lang="en-US" dirty="0" err="1" smtClean="0"/>
              <a:t>Community:AEC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2.</a:t>
            </a:r>
            <a:r>
              <a:rPr lang="th-TH" dirty="0" smtClean="0"/>
              <a:t>ประชาคมสังคมและวัฒนธรรมอาเซียน (</a:t>
            </a:r>
            <a:r>
              <a:rPr lang="en-US" dirty="0" smtClean="0"/>
              <a:t>Socio-Cultural Pillar)</a:t>
            </a:r>
            <a:br>
              <a:rPr lang="en-US" dirty="0" smtClean="0"/>
            </a:br>
            <a:r>
              <a:rPr lang="en-US" dirty="0" smtClean="0"/>
              <a:t>3.</a:t>
            </a:r>
            <a:r>
              <a:rPr lang="th-TH" dirty="0" smtClean="0"/>
              <a:t>ประชาคมความมั่นคงอาเซียน (</a:t>
            </a:r>
            <a:r>
              <a:rPr lang="en-US" dirty="0" smtClean="0"/>
              <a:t>Political and Security Pillar)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476672"/>
            <a:ext cx="7715200" cy="5649491"/>
          </a:xfrm>
        </p:spPr>
        <p:txBody>
          <a:bodyPr rtlCol="0">
            <a:normAutofit/>
          </a:bodyPr>
          <a:lstStyle/>
          <a:p>
            <a:r>
              <a:rPr lang="th-TH" b="1" dirty="0" smtClean="0"/>
              <a:t>คำขวัญของอาเซียน คือ</a:t>
            </a:r>
            <a:r>
              <a:rPr lang="en-US" b="1" dirty="0" smtClean="0"/>
              <a:t> “ One Vision, One Identity, One Community.” </a:t>
            </a:r>
            <a:endParaRPr lang="en-US" dirty="0" smtClean="0"/>
          </a:p>
          <a:p>
            <a:r>
              <a:rPr lang="th-TH" b="1" dirty="0" smtClean="0"/>
              <a:t>หนึ่งวิสัยทัศน์    </a:t>
            </a:r>
            <a:r>
              <a:rPr lang="th-TH" b="1" dirty="0" err="1" smtClean="0"/>
              <a:t>หนึ่งอัต</a:t>
            </a:r>
            <a:r>
              <a:rPr lang="th-TH" b="1" dirty="0" smtClean="0"/>
              <a:t>ลักษณ์   หนึ่งประชาคม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เดิมกำหนดเป้าหมายที่จะตั้งขึ้นในปี </a:t>
            </a:r>
            <a:r>
              <a:rPr lang="en-US" dirty="0" smtClean="0"/>
              <a:t>2563 </a:t>
            </a:r>
            <a:r>
              <a:rPr lang="th-TH" dirty="0" smtClean="0"/>
              <a:t>แต่ต่อมาได้ตกลงกันเลื่อนกำหนดให้เร็วขึ้นเป็นปี </a:t>
            </a:r>
            <a:r>
              <a:rPr lang="en-US" dirty="0" smtClean="0"/>
              <a:t>2558 </a:t>
            </a:r>
            <a:r>
              <a:rPr lang="th-TH" dirty="0" smtClean="0"/>
              <a:t>และก้าวสำคัญต่อมาคือการจัดทำปฏิญญาอาเซียน (</a:t>
            </a:r>
            <a:r>
              <a:rPr lang="en-US" dirty="0" smtClean="0"/>
              <a:t>ASEAN Charter) </a:t>
            </a:r>
            <a:r>
              <a:rPr lang="th-TH" dirty="0" smtClean="0"/>
              <a:t>ซึ่งมีผลใช้บังคับแล้วตั้งแต่เดือนธันวาคม ปี </a:t>
            </a:r>
            <a:r>
              <a:rPr lang="en-US" dirty="0" smtClean="0"/>
              <a:t>2552 </a:t>
            </a:r>
            <a:r>
              <a:rPr lang="th-TH" dirty="0" smtClean="0"/>
              <a:t>นับเป็นการยกระดับความร่วมมือของอาเซียนเข้าสู่มิติใหม่ในการสร้างประชาคม โดยมีพื้นฐานที่แข็งแกร่งทางกฎหมายและมีองค์กรรองรับการดำเนินการเข้าสู่เป้าหมายดังกล่าวภายในปี </a:t>
            </a:r>
            <a:r>
              <a:rPr lang="en-US" dirty="0" smtClean="0"/>
              <a:t>2558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รูปภาพ 3" descr="http://www.thai-aec.com/wp-content/uploads/2012/02/220px-Flag_of_ASEAN.svg_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301208"/>
            <a:ext cx="20955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476672"/>
            <a:ext cx="7715200" cy="5649491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b="1" dirty="0" smtClean="0"/>
              <a:t>		ปัจจุบันประเทศสมาชิกอาเซียน</a:t>
            </a:r>
            <a:r>
              <a:rPr lang="en-US" b="1" dirty="0" smtClean="0"/>
              <a:t> </a:t>
            </a:r>
            <a:r>
              <a:rPr lang="th-TH" b="1" dirty="0" smtClean="0"/>
              <a:t>รวม </a:t>
            </a:r>
            <a:r>
              <a:rPr lang="en-US" b="1" dirty="0" smtClean="0"/>
              <a:t>10 </a:t>
            </a:r>
            <a:r>
              <a:rPr lang="th-TH" b="1" dirty="0" smtClean="0"/>
              <a:t>ประเทศได้แก่</a:t>
            </a:r>
            <a:r>
              <a:rPr lang="en-US" dirty="0" smtClean="0"/>
              <a:t>  </a:t>
            </a:r>
            <a:r>
              <a:rPr lang="th-TH" dirty="0" smtClean="0"/>
              <a:t>ไทย พม่า มาเลเซีย อินโดนีเซีย ฟิลิปปินส์ สิงคโปร์ เวียดนาม ลาว กัมพูชา บรูไน</a:t>
            </a:r>
            <a:r>
              <a:rPr lang="en-US" dirty="0" smtClean="0"/>
              <a:t>  </a:t>
            </a:r>
            <a:r>
              <a:rPr lang="th-TH" dirty="0" smtClean="0"/>
              <a:t>สำหรับเสาหลักการจัดตั้งประชาคมเศรษฐกิจอาเซียน (</a:t>
            </a:r>
            <a:r>
              <a:rPr lang="en-US" dirty="0" smtClean="0"/>
              <a:t>ASEAN Economic Community </a:t>
            </a:r>
            <a:r>
              <a:rPr lang="th-TH" dirty="0" smtClean="0"/>
              <a:t>หรือ </a:t>
            </a:r>
            <a:r>
              <a:rPr lang="en-US" dirty="0" smtClean="0"/>
              <a:t>AEC )</a:t>
            </a:r>
            <a:r>
              <a:rPr lang="th-TH" dirty="0" smtClean="0"/>
              <a:t>ภายในปี </a:t>
            </a:r>
            <a:r>
              <a:rPr lang="en-US" dirty="0" smtClean="0"/>
              <a:t>2558 </a:t>
            </a:r>
            <a:r>
              <a:rPr lang="th-TH" dirty="0" smtClean="0"/>
              <a:t>เพื่อให้อาเซียนมีการเคลื่อนย้ายสินค้า บริการ การลงทุน แรงงานฝีมือ อย่างเสรี และเงินทุนที่เสรีขึ้นต่อมาในปี </a:t>
            </a:r>
            <a:r>
              <a:rPr lang="en-US" dirty="0" smtClean="0"/>
              <a:t>2550 </a:t>
            </a:r>
            <a:endParaRPr lang="th-TH" dirty="0" smtClean="0"/>
          </a:p>
          <a:p>
            <a:pPr fontAlgn="auto">
              <a:spcAft>
                <a:spcPts val="0"/>
              </a:spcAft>
              <a:buNone/>
              <a:defRPr/>
            </a:pPr>
            <a:r>
              <a:rPr lang="th-TH" dirty="0" smtClean="0"/>
              <a:t>		ในอนาคต </a:t>
            </a:r>
            <a:r>
              <a:rPr lang="en-US" dirty="0" smtClean="0"/>
              <a:t>AEC </a:t>
            </a:r>
            <a:r>
              <a:rPr lang="th-TH" dirty="0" smtClean="0"/>
              <a:t>จะเป็นอาเซียน+</a:t>
            </a:r>
            <a:r>
              <a:rPr lang="en-US" dirty="0" smtClean="0"/>
              <a:t>3 </a:t>
            </a:r>
            <a:r>
              <a:rPr lang="th-TH" dirty="0" smtClean="0"/>
              <a:t>โดยจะเพิ่มประเทศ จีน เกาหลีใต้ และญี่ปุ่น เข้ามาอยู่ด้วย และต่อไปก็จะมีการเจรจา</a:t>
            </a:r>
            <a:r>
              <a:rPr lang="en-US" dirty="0" smtClean="0"/>
              <a:t> </a:t>
            </a:r>
            <a:r>
              <a:rPr lang="th-TH" dirty="0" smtClean="0"/>
              <a:t>อาเซียน+</a:t>
            </a:r>
            <a:r>
              <a:rPr lang="en-US" dirty="0" smtClean="0"/>
              <a:t>6 </a:t>
            </a:r>
            <a:r>
              <a:rPr lang="th-TH" dirty="0" smtClean="0"/>
              <a:t>จะมีประเทศ จีน เกาหลีใต้ ญี่ปุ่น ออสเตรเลีย นิวซีแลนด์ และ อินเดียต่อไป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6264696"/>
          </a:xfrm>
        </p:spPr>
        <p:txBody>
          <a:bodyPr rtlCol="0">
            <a:normAutofit fontScale="85000" lnSpcReduction="20000"/>
          </a:bodyPr>
          <a:lstStyle/>
          <a:p>
            <a:pPr algn="ctr">
              <a:buNone/>
            </a:pPr>
            <a:r>
              <a:rPr lang="th-TH" dirty="0" smtClean="0"/>
              <a:t>		</a:t>
            </a:r>
            <a:r>
              <a:rPr lang="th-TH" b="1" dirty="0" smtClean="0"/>
              <a:t>	ประเทศไทย</a:t>
            </a:r>
            <a:endParaRPr lang="en-US" dirty="0" smtClean="0"/>
          </a:p>
          <a:p>
            <a:pPr>
              <a:buNone/>
            </a:pPr>
            <a:r>
              <a:rPr lang="th-TH" b="1" u="sng" dirty="0" smtClean="0"/>
              <a:t>จุดแข็ง</a:t>
            </a:r>
            <a:endParaRPr lang="en-US" dirty="0" smtClean="0"/>
          </a:p>
          <a:p>
            <a:pPr lvl="0"/>
            <a:r>
              <a:rPr lang="th-TH" dirty="0" smtClean="0"/>
              <a:t>เป็นฐานการผลิตสินค้าอุตสาหกรรมและสินค้าเกษตรหลายรายการของโลก</a:t>
            </a:r>
            <a:endParaRPr lang="en-US" dirty="0" smtClean="0"/>
          </a:p>
          <a:p>
            <a:pPr lvl="0"/>
            <a:r>
              <a:rPr lang="th-TH" dirty="0" smtClean="0"/>
              <a:t>ที่ตั้งเอื้อต่อการเป็นศูนย์กลางโครงข่ายเชื่อมโยงคมนาคมด้านต่าง ๆ</a:t>
            </a:r>
            <a:endParaRPr lang="en-US" dirty="0" smtClean="0"/>
          </a:p>
          <a:p>
            <a:pPr lvl="0"/>
            <a:r>
              <a:rPr lang="th-TH" dirty="0" smtClean="0"/>
              <a:t>สาธารณูปโภคพื้นฐานทั่วถึง</a:t>
            </a:r>
            <a:endParaRPr lang="en-US" dirty="0" smtClean="0"/>
          </a:p>
          <a:p>
            <a:pPr lvl="0"/>
            <a:r>
              <a:rPr lang="th-TH" dirty="0" smtClean="0"/>
              <a:t>ระบบธนาคารค่อนข้างเข้มแข็ง</a:t>
            </a:r>
            <a:endParaRPr lang="en-US" dirty="0" smtClean="0"/>
          </a:p>
          <a:p>
            <a:pPr lvl="0"/>
            <a:r>
              <a:rPr lang="th-TH" dirty="0" smtClean="0"/>
              <a:t>มีแรงงานจำนวนมาก</a:t>
            </a:r>
            <a:endParaRPr lang="en-US" dirty="0" smtClean="0"/>
          </a:p>
          <a:p>
            <a:pPr>
              <a:buNone/>
            </a:pPr>
            <a:r>
              <a:rPr lang="th-TH" b="1" u="sng" dirty="0" smtClean="0"/>
              <a:t>จุดอ่อน</a:t>
            </a:r>
            <a:endParaRPr lang="en-US" dirty="0" smtClean="0"/>
          </a:p>
          <a:p>
            <a:pPr lvl="0"/>
            <a:r>
              <a:rPr lang="th-TH" dirty="0" smtClean="0"/>
              <a:t>แรงงานส่วนใหญ่ยังขาดทักษะ</a:t>
            </a:r>
            <a:endParaRPr lang="en-US" dirty="0" smtClean="0"/>
          </a:p>
          <a:p>
            <a:pPr lvl="0"/>
            <a:r>
              <a:rPr lang="th-TH" dirty="0" smtClean="0"/>
              <a:t>เทคโนโลยีการผลิตส่วนใหญ่ยังเป็นขั้นกลาง</a:t>
            </a:r>
            <a:endParaRPr lang="en-US" dirty="0" smtClean="0"/>
          </a:p>
          <a:p>
            <a:pPr>
              <a:buNone/>
            </a:pPr>
            <a:r>
              <a:rPr lang="th-TH" b="1" u="sng" dirty="0" smtClean="0"/>
              <a:t>ประเด็นที่น่าสนใจ</a:t>
            </a:r>
            <a:endParaRPr lang="en-US" dirty="0" smtClean="0"/>
          </a:p>
          <a:p>
            <a:pPr lvl="0"/>
            <a:r>
              <a:rPr lang="th-TH" dirty="0" smtClean="0"/>
              <a:t>ตั้งเป้าเป็นศูนย์กลางอาเซียนในหลายด้าน อาทิ </a:t>
            </a:r>
            <a:r>
              <a:rPr lang="th-TH" dirty="0" err="1" smtClean="0"/>
              <a:t>ศูนย์กลางโล</a:t>
            </a:r>
            <a:r>
              <a:rPr lang="th-TH" dirty="0" smtClean="0"/>
              <a:t>จิ</a:t>
            </a:r>
            <a:r>
              <a:rPr lang="th-TH" dirty="0" err="1" smtClean="0"/>
              <a:t>สติกส์</a:t>
            </a:r>
            <a:r>
              <a:rPr lang="th-TH" dirty="0" smtClean="0"/>
              <a:t> และศูนย์กลางการท่องเที่ยว</a:t>
            </a:r>
            <a:endParaRPr lang="en-US" dirty="0" smtClean="0"/>
          </a:p>
          <a:p>
            <a:pPr lvl="0"/>
            <a:r>
              <a:rPr lang="th-TH" dirty="0" smtClean="0"/>
              <a:t>ดำเนินงานตามแผนปรับตัวสู่ประชาคมเศรษฐกิจอาเซียนปี พ.ศ.2553-2554 ได้ 64</a:t>
            </a:r>
            <a:r>
              <a:rPr lang="en-US" dirty="0" smtClean="0"/>
              <a:t>%</a:t>
            </a:r>
            <a:r>
              <a:rPr lang="th-TH" dirty="0" smtClean="0"/>
              <a:t> สูงกว่าเกณฑ์เฉลี่ยของอาเซียนที่ 53</a:t>
            </a:r>
            <a:r>
              <a:rPr lang="en-US" dirty="0" smtClean="0"/>
              <a:t>%</a:t>
            </a:r>
            <a:r>
              <a:rPr lang="th-TH" dirty="0" smtClean="0"/>
              <a:t>สะท้อนการเตรียมพร้อมอย่างจริงจัง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80</Template>
  <TotalTime>153</TotalTime>
  <Words>2737</Words>
  <Application>Microsoft Office PowerPoint</Application>
  <PresentationFormat>On-screen Show (4:3)</PresentationFormat>
  <Paragraphs>319</Paragraphs>
  <Slides>56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80</vt:lpstr>
      <vt:lpstr>หน่วยการเรียนรู้ที่   10</vt:lpstr>
      <vt:lpstr>สาระการเรียนรู้</vt:lpstr>
      <vt:lpstr>ผลการเรียนรู้ที่คาดหวัง</vt:lpstr>
      <vt:lpstr>ประวัติความเป็นมาประชาคมเศรษฐกิจอาเซียน (AEC)</vt:lpstr>
      <vt:lpstr>Slide 5</vt:lpstr>
      <vt:lpstr>Slide 6</vt:lpstr>
      <vt:lpstr>Slide 7</vt:lpstr>
      <vt:lpstr>Slide 8</vt:lpstr>
      <vt:lpstr>Slide 9</vt:lpstr>
      <vt:lpstr>เปิดโอกาสสู่อาเซียน: ความท้าทายทางวิชาชีพ (สาขาวิชาท่องเที่ยว)</vt:lpstr>
      <vt:lpstr>เปิดโอกาสสู่อาเซียน: ความท้าทายทางวิชาชีพ (สาขาวิชาท่องเที่ยว)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หน่วยการเรียนรู้ที่   10</dc:title>
  <dc:creator>x</dc:creator>
  <cp:lastModifiedBy>Dell</cp:lastModifiedBy>
  <cp:revision>17</cp:revision>
  <dcterms:created xsi:type="dcterms:W3CDTF">2013-08-26T12:03:39Z</dcterms:created>
  <dcterms:modified xsi:type="dcterms:W3CDTF">2013-08-26T16:53:26Z</dcterms:modified>
</cp:coreProperties>
</file>