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24"/>
  </p:notesMasterIdLst>
  <p:sldIdLst>
    <p:sldId id="256" r:id="rId2"/>
    <p:sldId id="277" r:id="rId3"/>
    <p:sldId id="278" r:id="rId4"/>
    <p:sldId id="257" r:id="rId5"/>
    <p:sldId id="258" r:id="rId6"/>
    <p:sldId id="259" r:id="rId7"/>
    <p:sldId id="271" r:id="rId8"/>
    <p:sldId id="260" r:id="rId9"/>
    <p:sldId id="261" r:id="rId10"/>
    <p:sldId id="262" r:id="rId11"/>
    <p:sldId id="264" r:id="rId12"/>
    <p:sldId id="263" r:id="rId13"/>
    <p:sldId id="265" r:id="rId14"/>
    <p:sldId id="266" r:id="rId15"/>
    <p:sldId id="267" r:id="rId16"/>
    <p:sldId id="268" r:id="rId17"/>
    <p:sldId id="269" r:id="rId18"/>
    <p:sldId id="270" r:id="rId19"/>
    <p:sldId id="273" r:id="rId20"/>
    <p:sldId id="274" r:id="rId21"/>
    <p:sldId id="275" r:id="rId22"/>
    <p:sldId id="276" r:id="rId23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7950E6-1A7F-4CDE-AE05-7910595AF116}" type="datetimeFigureOut">
              <a:rPr lang="th-TH" smtClean="0"/>
              <a:pPr/>
              <a:t>26/08/56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8683DC-380C-402F-8CEF-8D1EFF6C9B54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83DC-380C-402F-8CEF-8D1EFF6C9B54}" type="slidenum">
              <a:rPr lang="th-TH" smtClean="0"/>
              <a:pPr/>
              <a:t>6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49837A-1DBA-40FB-BA9D-5019150F9109}" type="datetimeFigureOut">
              <a:rPr lang="th-TH" smtClean="0"/>
              <a:pPr/>
              <a:t>26/08/56</a:t>
            </a:fld>
            <a:endParaRPr lang="th-TH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47F5F2-D45C-45E2-BCB0-170195FAA01F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49837A-1DBA-40FB-BA9D-5019150F9109}" type="datetimeFigureOut">
              <a:rPr lang="th-TH" smtClean="0"/>
              <a:pPr/>
              <a:t>26/08/56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47F5F2-D45C-45E2-BCB0-170195FAA01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49837A-1DBA-40FB-BA9D-5019150F9109}" type="datetimeFigureOut">
              <a:rPr lang="th-TH" smtClean="0"/>
              <a:pPr/>
              <a:t>26/08/56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47F5F2-D45C-45E2-BCB0-170195FAA01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49837A-1DBA-40FB-BA9D-5019150F9109}" type="datetimeFigureOut">
              <a:rPr lang="th-TH" smtClean="0"/>
              <a:pPr/>
              <a:t>26/08/56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47F5F2-D45C-45E2-BCB0-170195FAA01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49837A-1DBA-40FB-BA9D-5019150F9109}" type="datetimeFigureOut">
              <a:rPr lang="th-TH" smtClean="0"/>
              <a:pPr/>
              <a:t>26/08/56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47F5F2-D45C-45E2-BCB0-170195FAA01F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49837A-1DBA-40FB-BA9D-5019150F9109}" type="datetimeFigureOut">
              <a:rPr lang="th-TH" smtClean="0"/>
              <a:pPr/>
              <a:t>26/08/56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47F5F2-D45C-45E2-BCB0-170195FAA01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49837A-1DBA-40FB-BA9D-5019150F9109}" type="datetimeFigureOut">
              <a:rPr lang="th-TH" smtClean="0"/>
              <a:pPr/>
              <a:t>26/08/56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47F5F2-D45C-45E2-BCB0-170195FAA01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49837A-1DBA-40FB-BA9D-5019150F9109}" type="datetimeFigureOut">
              <a:rPr lang="th-TH" smtClean="0"/>
              <a:pPr/>
              <a:t>26/08/56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47F5F2-D45C-45E2-BCB0-170195FAA01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49837A-1DBA-40FB-BA9D-5019150F9109}" type="datetimeFigureOut">
              <a:rPr lang="th-TH" smtClean="0"/>
              <a:pPr/>
              <a:t>26/08/56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47F5F2-D45C-45E2-BCB0-170195FAA01F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49837A-1DBA-40FB-BA9D-5019150F9109}" type="datetimeFigureOut">
              <a:rPr lang="th-TH" smtClean="0"/>
              <a:pPr/>
              <a:t>26/08/56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47F5F2-D45C-45E2-BCB0-170195FAA01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49837A-1DBA-40FB-BA9D-5019150F9109}" type="datetimeFigureOut">
              <a:rPr lang="th-TH" smtClean="0"/>
              <a:pPr/>
              <a:t>26/08/56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47F5F2-D45C-45E2-BCB0-170195FAA01F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1449837A-1DBA-40FB-BA9D-5019150F9109}" type="datetimeFigureOut">
              <a:rPr lang="th-TH" smtClean="0"/>
              <a:pPr/>
              <a:t>26/08/56</a:t>
            </a:fld>
            <a:endParaRPr lang="th-TH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th-TH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2347F5F2-D45C-45E2-BCB0-170195FAA01F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5786" y="1071546"/>
            <a:ext cx="7772400" cy="4786346"/>
          </a:xfrm>
        </p:spPr>
        <p:txBody>
          <a:bodyPr>
            <a:noAutofit/>
          </a:bodyPr>
          <a:lstStyle/>
          <a:p>
            <a:pPr algn="l"/>
            <a:r>
              <a:rPr lang="th-TH" sz="9600" b="1" dirty="0" smtClean="0">
                <a:solidFill>
                  <a:schemeClr val="tx1"/>
                </a:solidFill>
              </a:rPr>
              <a:t>         บท</a:t>
            </a:r>
            <a:r>
              <a:rPr lang="th-TH" sz="9600" b="1" dirty="0">
                <a:solidFill>
                  <a:schemeClr val="tx1"/>
                </a:solidFill>
              </a:rPr>
              <a:t>ที่ </a:t>
            </a:r>
            <a:r>
              <a:rPr lang="th-TH" sz="9600" b="1" dirty="0" smtClean="0">
                <a:solidFill>
                  <a:schemeClr val="tx1"/>
                </a:solidFill>
              </a:rPr>
              <a:t>1</a:t>
            </a:r>
            <a:r>
              <a:rPr lang="en-US" sz="9600" b="1" dirty="0" smtClean="0">
                <a:solidFill>
                  <a:schemeClr val="tx1"/>
                </a:solidFill>
              </a:rPr>
              <a:t/>
            </a:r>
            <a:br>
              <a:rPr lang="en-US" sz="9600" b="1" dirty="0" smtClean="0">
                <a:solidFill>
                  <a:schemeClr val="tx1"/>
                </a:solidFill>
              </a:rPr>
            </a:br>
            <a:r>
              <a:rPr lang="en-US" sz="3600" b="1" dirty="0" smtClean="0">
                <a:solidFill>
                  <a:schemeClr val="tx1"/>
                </a:solidFill>
              </a:rPr>
              <a:t/>
            </a:r>
            <a:br>
              <a:rPr lang="en-US" sz="3600" b="1" dirty="0" smtClean="0">
                <a:solidFill>
                  <a:schemeClr val="tx1"/>
                </a:solidFill>
              </a:rPr>
            </a:br>
            <a:r>
              <a:rPr lang="en-US" sz="800" b="1" dirty="0">
                <a:solidFill>
                  <a:schemeClr val="tx1"/>
                </a:solidFill>
              </a:rPr>
              <a:t/>
            </a:r>
            <a:br>
              <a:rPr lang="en-US" sz="800" b="1" dirty="0">
                <a:solidFill>
                  <a:schemeClr val="tx1"/>
                </a:solidFill>
              </a:rPr>
            </a:br>
            <a:r>
              <a:rPr lang="th-TH" sz="800" b="1" dirty="0" smtClean="0">
                <a:solidFill>
                  <a:schemeClr val="tx1"/>
                </a:solidFill>
              </a:rPr>
              <a:t>                                </a:t>
            </a:r>
            <a:br>
              <a:rPr lang="th-TH" sz="800" b="1" dirty="0" smtClean="0">
                <a:solidFill>
                  <a:schemeClr val="tx1"/>
                </a:solidFill>
              </a:rPr>
            </a:br>
            <a:r>
              <a:rPr lang="th-TH" sz="800" b="1" dirty="0" smtClean="0">
                <a:solidFill>
                  <a:schemeClr val="tx1"/>
                </a:solidFill>
              </a:rPr>
              <a:t/>
            </a:r>
            <a:br>
              <a:rPr lang="th-TH" sz="800" b="1" dirty="0" smtClean="0">
                <a:solidFill>
                  <a:schemeClr val="tx1"/>
                </a:solidFill>
              </a:rPr>
            </a:br>
            <a:r>
              <a:rPr lang="th-TH" sz="800" b="1" dirty="0" smtClean="0">
                <a:solidFill>
                  <a:schemeClr val="tx1"/>
                </a:solidFill>
              </a:rPr>
              <a:t/>
            </a:r>
            <a:br>
              <a:rPr lang="th-TH" sz="800" b="1" dirty="0" smtClean="0">
                <a:solidFill>
                  <a:schemeClr val="tx1"/>
                </a:solidFill>
              </a:rPr>
            </a:br>
            <a:r>
              <a:rPr lang="th-TH" sz="800" b="1" dirty="0" smtClean="0">
                <a:solidFill>
                  <a:schemeClr val="tx1"/>
                </a:solidFill>
              </a:rPr>
              <a:t>                                                                            </a:t>
            </a:r>
            <a:r>
              <a:rPr lang="th-TH" sz="8000" b="1" dirty="0" smtClean="0">
                <a:solidFill>
                  <a:schemeClr val="tx1"/>
                </a:solidFill>
              </a:rPr>
              <a:t>ความรู้เบื้องต้น</a:t>
            </a:r>
            <a:br>
              <a:rPr lang="th-TH" sz="8000" b="1" dirty="0" smtClean="0">
                <a:solidFill>
                  <a:schemeClr val="tx1"/>
                </a:solidFill>
              </a:rPr>
            </a:br>
            <a:r>
              <a:rPr lang="th-TH" sz="8000" b="1" dirty="0" smtClean="0">
                <a:solidFill>
                  <a:schemeClr val="tx1"/>
                </a:solidFill>
              </a:rPr>
              <a:t>    เกี่ยวกับ</a:t>
            </a:r>
            <a:r>
              <a:rPr lang="th-TH" sz="8000" b="1" dirty="0">
                <a:solidFill>
                  <a:schemeClr val="tx1"/>
                </a:solidFill>
              </a:rPr>
              <a:t>การท่องเที่ยว</a:t>
            </a:r>
            <a:endParaRPr lang="en-US" sz="8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571472" y="214290"/>
            <a:ext cx="8062912" cy="3214710"/>
          </a:xfrm>
        </p:spPr>
        <p:txBody>
          <a:bodyPr>
            <a:noAutofit/>
          </a:bodyPr>
          <a:lstStyle/>
          <a:p>
            <a:pPr algn="ctr"/>
            <a:r>
              <a:rPr lang="th-TH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วิวัฒนาการการท่องเที่ยว</a:t>
            </a:r>
            <a:br>
              <a:rPr lang="th-TH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h-TH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ของประเทศไทย</a:t>
            </a:r>
            <a:r>
              <a:rPr lang="en-US" sz="7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7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th-TH" sz="7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571472" y="2214554"/>
            <a:ext cx="8062912" cy="4357718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th-TH" sz="4800" b="1" dirty="0" smtClean="0"/>
              <a:t>สมัยสุโขทัย</a:t>
            </a:r>
            <a:r>
              <a:rPr lang="th-TH" sz="4000" b="1" dirty="0" smtClean="0"/>
              <a:t>        การเดินทางเป็นไปอย่าง</a:t>
            </a:r>
            <a:r>
              <a:rPr lang="th-TH" sz="4000" b="1" dirty="0" err="1" smtClean="0"/>
              <a:t>อิสระเสรี</a:t>
            </a:r>
            <a:r>
              <a:rPr lang="th-TH" sz="4000" b="1" dirty="0" smtClean="0"/>
              <a:t> ส่วนมากเป็นไปเพื่อการค้าขาย และทางศาสนาซึ่งส่วนมากจะเป็นการเดินทางภายในประเทศเท่านั้น</a:t>
            </a:r>
          </a:p>
          <a:p>
            <a:pPr algn="l"/>
            <a:r>
              <a:rPr lang="th-TH" sz="4800" b="1" dirty="0" smtClean="0"/>
              <a:t>สมัยอยุธยา</a:t>
            </a:r>
            <a:r>
              <a:rPr lang="th-TH" sz="4000" b="1" dirty="0" smtClean="0"/>
              <a:t>       ไม่มีอิสระในการเดินทางมากนัก นอกจากไปเพื่อการค้าเล็กๆ น้อย  ส่วนด้านการเดินทางเพื่อการพักผ่อนไม่ค่อยปรากฏ </a:t>
            </a:r>
            <a:r>
              <a:rPr lang="th-TH" sz="4300" b="1" dirty="0" smtClean="0"/>
              <a:t>กลุ่มคนที่มีการเดินทางในสมัยอยุธยา มักจะเป็นกลุ่มคนที่อยู่ในชนชั้นปกครอง</a:t>
            </a:r>
            <a:endParaRPr lang="en-US" sz="4300" b="1" dirty="0" smtClean="0"/>
          </a:p>
          <a:p>
            <a:pPr algn="l"/>
            <a:endParaRPr lang="th-TH" sz="4000" dirty="0"/>
          </a:p>
        </p:txBody>
      </p:sp>
      <p:sp>
        <p:nvSpPr>
          <p:cNvPr id="6" name="Right Arrow 5"/>
          <p:cNvSpPr/>
          <p:nvPr/>
        </p:nvSpPr>
        <p:spPr>
          <a:xfrm>
            <a:off x="2786050" y="2285992"/>
            <a:ext cx="428628" cy="428628"/>
          </a:xfrm>
          <a:prstGeom prst="rightArrow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Right Arrow 6"/>
          <p:cNvSpPr/>
          <p:nvPr/>
        </p:nvSpPr>
        <p:spPr>
          <a:xfrm>
            <a:off x="2786050" y="3714752"/>
            <a:ext cx="428628" cy="428628"/>
          </a:xfrm>
          <a:prstGeom prst="rightArrow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0544" y="500042"/>
            <a:ext cx="8062912" cy="5929354"/>
          </a:xfrm>
        </p:spPr>
        <p:txBody>
          <a:bodyPr>
            <a:normAutofit/>
          </a:bodyPr>
          <a:lstStyle/>
          <a:p>
            <a:pPr algn="l"/>
            <a:r>
              <a:rPr lang="th-TH" sz="4800" b="1" dirty="0" smtClean="0"/>
              <a:t>สมัย</a:t>
            </a:r>
            <a:r>
              <a:rPr lang="th-TH" sz="4800" b="1" dirty="0" err="1" smtClean="0"/>
              <a:t>รัตน</a:t>
            </a:r>
            <a:r>
              <a:rPr lang="th-TH" sz="4800" b="1" dirty="0" smtClean="0"/>
              <a:t>โกลิ</a:t>
            </a:r>
            <a:r>
              <a:rPr lang="th-TH" sz="4800" b="1" dirty="0" err="1" smtClean="0"/>
              <a:t>นทร์</a:t>
            </a:r>
            <a:r>
              <a:rPr lang="th-TH" sz="4800" b="1" dirty="0" smtClean="0"/>
              <a:t> </a:t>
            </a:r>
          </a:p>
          <a:p>
            <a:pPr algn="l"/>
            <a:r>
              <a:rPr lang="th-TH" sz="3600" dirty="0" smtClean="0"/>
              <a:t>	</a:t>
            </a:r>
            <a:r>
              <a:rPr lang="th-TH" sz="4000" b="1" dirty="0" smtClean="0"/>
              <a:t>ในสมัยรัตนโกสินทร์เริ่มมีการท่องเที่ยวในรัชกาลที่ 4 และปรากฏให้เห็นอย่างชัดเจนในรัชกาลที่ 5  อาจจะกล่าวได้ว่าการท่องเที่ยวเริ่มขึ้นหลังจากมีการ</a:t>
            </a:r>
            <a:r>
              <a:rPr lang="th-TH" sz="4000" b="1" dirty="0" err="1" smtClean="0"/>
              <a:t>เซ็นต์</a:t>
            </a:r>
            <a:r>
              <a:rPr lang="th-TH" sz="4000" b="1" dirty="0" smtClean="0"/>
              <a:t>สนธิสัญญาเบา</a:t>
            </a:r>
            <a:r>
              <a:rPr lang="th-TH" sz="4000" b="1" dirty="0" err="1" smtClean="0"/>
              <a:t>ริ่ง</a:t>
            </a:r>
            <a:r>
              <a:rPr lang="th-TH" sz="4000" b="1" dirty="0" smtClean="0"/>
              <a:t>  </a:t>
            </a:r>
            <a:endParaRPr lang="en-US" sz="4000" b="1" dirty="0" smtClean="0"/>
          </a:p>
          <a:p>
            <a:pPr algn="l"/>
            <a:r>
              <a:rPr lang="th-TH" sz="4000" dirty="0" smtClean="0"/>
              <a:t>	</a:t>
            </a:r>
            <a:r>
              <a:rPr lang="th-TH" sz="4000" b="1" dirty="0" smtClean="0"/>
              <a:t>ต่อมาในสมัย จอม</a:t>
            </a:r>
            <a:r>
              <a:rPr lang="th-TH" sz="4000" b="1" dirty="0" err="1" smtClean="0"/>
              <a:t>พลสฤษดิ์</a:t>
            </a:r>
            <a:r>
              <a:rPr lang="th-TH" sz="4000" b="1" dirty="0" smtClean="0"/>
              <a:t>  </a:t>
            </a:r>
            <a:r>
              <a:rPr lang="th-TH" sz="4000" b="1" dirty="0" err="1" smtClean="0"/>
              <a:t>ธนะรัชต์</a:t>
            </a:r>
            <a:r>
              <a:rPr lang="th-TH" sz="4000" b="1" dirty="0" smtClean="0"/>
              <a:t>   ได้ประกาศองค์การส่งเสริมการท่องเที่ยว  (</a:t>
            </a:r>
            <a:r>
              <a:rPr lang="th-TH" sz="4000" b="1" dirty="0" err="1" smtClean="0"/>
              <a:t>อ.ส.ท</a:t>
            </a:r>
            <a:r>
              <a:rPr lang="th-TH" sz="4000" b="1" dirty="0" smtClean="0"/>
              <a:t>) ขึ้น  เป็นการส่งเสริมการท่องเที่ยว  ทำให้การท่องเที่ยวเติบโตอย่างรวดเร็ว</a:t>
            </a:r>
            <a:endParaRPr lang="th-TH" sz="4000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571472" y="0"/>
            <a:ext cx="8062912" cy="1174767"/>
          </a:xfrm>
        </p:spPr>
        <p:txBody>
          <a:bodyPr>
            <a:normAutofit/>
          </a:bodyPr>
          <a:lstStyle/>
          <a:p>
            <a:pPr algn="ctr"/>
            <a:r>
              <a:rPr lang="th-TH" sz="6000" b="1" dirty="0" smtClean="0"/>
              <a:t>ความสำคัญของการท่องเที่ยว</a:t>
            </a:r>
            <a:r>
              <a:rPr lang="en-US" sz="6000" b="1" dirty="0" smtClean="0"/>
              <a:t> </a:t>
            </a:r>
            <a:endParaRPr lang="th-TH" sz="60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571472" y="1000108"/>
            <a:ext cx="8062912" cy="5500726"/>
          </a:xfrm>
        </p:spPr>
        <p:txBody>
          <a:bodyPr>
            <a:normAutofit/>
          </a:bodyPr>
          <a:lstStyle/>
          <a:p>
            <a:pPr algn="l"/>
            <a:r>
              <a:rPr lang="th-TH" sz="3600" b="1" dirty="0" smtClean="0">
                <a:cs typeface="+mj-cs"/>
              </a:rPr>
              <a:t>1.  ความสำคัญด้านเศรษฐกิจ</a:t>
            </a:r>
            <a:endParaRPr lang="en-US" sz="3600" b="1" dirty="0" smtClean="0">
              <a:cs typeface="+mj-cs"/>
            </a:endParaRPr>
          </a:p>
          <a:p>
            <a:pPr algn="l"/>
            <a:r>
              <a:rPr lang="en-US" sz="3600" b="1" dirty="0" smtClean="0">
                <a:cs typeface="+mj-cs"/>
              </a:rPr>
              <a:t>	</a:t>
            </a:r>
            <a:r>
              <a:rPr lang="th-TH" sz="3600" b="1" dirty="0" smtClean="0">
                <a:cs typeface="+mj-cs"/>
              </a:rPr>
              <a:t>1.1 </a:t>
            </a:r>
            <a:r>
              <a:rPr lang="en-US" sz="3600" b="1" dirty="0" smtClean="0">
                <a:cs typeface="+mj-cs"/>
              </a:rPr>
              <a:t>  </a:t>
            </a:r>
            <a:r>
              <a:rPr lang="th-TH" sz="3600" b="1" dirty="0" smtClean="0">
                <a:cs typeface="+mj-cs"/>
              </a:rPr>
              <a:t>การท่องเที่ยวก่อให้เกิดรายได้เป็นเงินตราต่างประเทศเข้าประเทศเป็นจำนวนมากเข้ามาช่วยทำให้ดุลชำระเงินของประเทศไทยเกินดุล</a:t>
            </a:r>
            <a:endParaRPr lang="en-US" sz="3600" b="1" dirty="0" smtClean="0">
              <a:cs typeface="+mj-cs"/>
            </a:endParaRPr>
          </a:p>
          <a:p>
            <a:pPr algn="l"/>
            <a:r>
              <a:rPr lang="th-TH" sz="3600" b="1" dirty="0" smtClean="0">
                <a:cs typeface="+mj-cs"/>
              </a:rPr>
              <a:t>	1.2  รายได้จากการท่องเที่ยวทำให้มีรายได้หมุนเวียนในระบบเศรษฐกิจเพิ่มมากขึ้นและกระจายรายได้ไปสู่ภูมิภาค</a:t>
            </a:r>
            <a:endParaRPr lang="en-US" sz="3600" b="1" dirty="0" smtClean="0">
              <a:cs typeface="+mj-cs"/>
            </a:endParaRPr>
          </a:p>
          <a:p>
            <a:pPr algn="l"/>
            <a:r>
              <a:rPr lang="th-TH" sz="3600" b="1" dirty="0" smtClean="0">
                <a:cs typeface="+mj-cs"/>
              </a:rPr>
              <a:t>	1.3  การท่องเที่ยวมีบทบาทในการกระตุ้นการผลิตให้เกิดการผลิตและนำเอาทรัพยากรในแต่ละภูมิภาคมาใช้</a:t>
            </a:r>
            <a:endParaRPr lang="th-TH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7158" y="357166"/>
            <a:ext cx="8572560" cy="6215106"/>
          </a:xfrm>
        </p:spPr>
        <p:txBody>
          <a:bodyPr/>
          <a:lstStyle/>
          <a:p>
            <a:pPr marL="770382" indent="-742950" algn="l">
              <a:buAutoNum type="arabicPeriod" startAt="2"/>
            </a:pPr>
            <a:r>
              <a:rPr lang="th-TH" sz="3600" b="1" dirty="0" smtClean="0"/>
              <a:t>ความสำคัญด้านสังคม</a:t>
            </a:r>
            <a:endParaRPr lang="en-US" sz="3600" b="1" dirty="0" smtClean="0"/>
          </a:p>
          <a:p>
            <a:pPr algn="l"/>
            <a:r>
              <a:rPr lang="th-TH" sz="3600" b="1" dirty="0" smtClean="0"/>
              <a:t>	2.1  การท่องเที่ยวส่งเสริมความสัมพันธ์ของมนุษยชาติ  ก่อให้เกิดสันติภาพและความสงบสุข</a:t>
            </a:r>
            <a:endParaRPr lang="en-US" sz="3600" b="1" dirty="0" smtClean="0"/>
          </a:p>
          <a:p>
            <a:pPr algn="l"/>
            <a:r>
              <a:rPr lang="th-TH" sz="3600" b="1" dirty="0" smtClean="0"/>
              <a:t>	2.2  พัฒนาสร้างความเจริญทางสังคมให้แก่ท้องถิ่น  เพื่อขจัดปัญหาความแตกต่างระหว่างเมืองกับชนบท</a:t>
            </a:r>
            <a:endParaRPr lang="en-US" sz="3600" b="1" dirty="0" smtClean="0"/>
          </a:p>
          <a:p>
            <a:pPr algn="l"/>
            <a:r>
              <a:rPr lang="th-TH" sz="3600" b="1" dirty="0" smtClean="0"/>
              <a:t>	2.3  การท่องเที่ยวก่อให้เกิดการอนุรักษ์ฟื้นฟูมรดกทางวัฒนธรรมและสิ่งแวดล้อม</a:t>
            </a:r>
            <a:endParaRPr lang="en-US" sz="3600" b="1" dirty="0" smtClean="0"/>
          </a:p>
          <a:p>
            <a:pPr algn="l"/>
            <a:endParaRPr lang="th-TH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540544" y="428604"/>
            <a:ext cx="8062912" cy="6143668"/>
          </a:xfrm>
        </p:spPr>
        <p:txBody>
          <a:bodyPr/>
          <a:lstStyle/>
          <a:p>
            <a:pPr algn="l"/>
            <a:r>
              <a:rPr lang="th-TH" sz="3600" b="1" dirty="0" smtClean="0"/>
              <a:t>3</a:t>
            </a:r>
            <a:r>
              <a:rPr lang="en-US" sz="3600" b="1" dirty="0" smtClean="0"/>
              <a:t>.  </a:t>
            </a:r>
            <a:r>
              <a:rPr lang="th-TH" sz="3600" b="1" dirty="0" smtClean="0"/>
              <a:t>ความสำคัญด้านการเมือง</a:t>
            </a:r>
            <a:endParaRPr lang="en-US" sz="3600" b="1" dirty="0" smtClean="0"/>
          </a:p>
          <a:p>
            <a:pPr algn="l"/>
            <a:r>
              <a:rPr lang="th-TH" sz="3600" b="1" dirty="0" smtClean="0"/>
              <a:t>	3.1  การเดินทางท่องเที่ยวก่อให้เกิดความรู้สึกถึงความมั่นคง  ปลอดภัย  เพราะหากนักท่องเที่ยวต้องการไปเที่ยวสถานที่ใด  ที่นั้นต้องมีความปลอดภัยเพียงพอ</a:t>
            </a:r>
            <a:endParaRPr lang="en-US" sz="3600" b="1" dirty="0" smtClean="0"/>
          </a:p>
          <a:p>
            <a:pPr algn="l"/>
            <a:r>
              <a:rPr lang="th-TH" sz="3600" b="1" dirty="0" smtClean="0"/>
              <a:t>	3.2  การท่องเที่ยวเป็นวิถีที่ทำให้มนุษย์ได้พบปะรู้จักกัน ส่วนการท่องเที่ยวระหว่างประเทศจะเป็นการแลกเปลี่ยนวัฒนธรรม  การเสริมสร้างความเข้าใจอันดีที่จะนำไปสู่ความเป็นเพื่อนร่วมโลกที่จะช่วยสร้างสัมพันธไมตรีและความสงบสุข</a:t>
            </a:r>
            <a:endParaRPr lang="en-US" sz="3600" b="1" dirty="0" smtClean="0"/>
          </a:p>
          <a:p>
            <a:pPr algn="l"/>
            <a:endParaRPr lang="th-TH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571736" y="285728"/>
            <a:ext cx="4286280" cy="114300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dirty="0" smtClean="0">
                <a:solidFill>
                  <a:schemeClr val="tx1"/>
                </a:solidFill>
              </a:rPr>
              <a:t>วัตถุประสงค์เดินทางการท่องเที่ยว</a:t>
            </a:r>
            <a:endParaRPr lang="th-TH" sz="3600" b="1" dirty="0">
              <a:solidFill>
                <a:schemeClr val="tx1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rot="16200000" flipH="1">
            <a:off x="2607455" y="3536157"/>
            <a:ext cx="4286280" cy="71438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286248" y="2000240"/>
            <a:ext cx="428628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4357686" y="3929066"/>
            <a:ext cx="428628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357686" y="5715016"/>
            <a:ext cx="428628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14876" y="3071810"/>
            <a:ext cx="428628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4786314" y="4857760"/>
            <a:ext cx="428628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642910" y="1714488"/>
            <a:ext cx="3643338" cy="78581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chemeClr val="tx1"/>
                </a:solidFill>
              </a:rPr>
              <a:t>เพื่อความ</a:t>
            </a:r>
            <a:r>
              <a:rPr lang="th-TH" b="1" dirty="0" smtClean="0">
                <a:solidFill>
                  <a:schemeClr val="tx1"/>
                </a:solidFill>
              </a:rPr>
              <a:t>เพลิดเพลิน</a:t>
            </a:r>
          </a:p>
          <a:p>
            <a:pPr algn="ctr"/>
            <a:r>
              <a:rPr lang="th-TH" b="1" dirty="0" smtClean="0">
                <a:solidFill>
                  <a:schemeClr val="tx1"/>
                </a:solidFill>
              </a:rPr>
              <a:t>สนุกสนาน</a:t>
            </a:r>
            <a:r>
              <a:rPr lang="th-TH" b="1" dirty="0">
                <a:solidFill>
                  <a:schemeClr val="tx1"/>
                </a:solidFill>
              </a:rPr>
              <a:t>และพักผ่อน</a:t>
            </a:r>
            <a:r>
              <a:rPr lang="en-US" dirty="0">
                <a:solidFill>
                  <a:schemeClr val="tx1"/>
                </a:solidFill>
              </a:rPr>
              <a:t>  </a:t>
            </a:r>
            <a:endParaRPr lang="th-TH" dirty="0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42910" y="3500438"/>
            <a:ext cx="3714776" cy="78581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chemeClr val="tx1"/>
                </a:solidFill>
              </a:rPr>
              <a:t>การท่องเที่ยวเพื่อทำธุรกิจ </a:t>
            </a:r>
            <a:endParaRPr lang="th-TH" dirty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42910" y="5214950"/>
            <a:ext cx="3714776" cy="78581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chemeClr val="tx1"/>
                </a:solidFill>
              </a:rPr>
              <a:t>การท่องเที่ยวเพื่อ</a:t>
            </a:r>
            <a:r>
              <a:rPr lang="th-TH" b="1" dirty="0" smtClean="0">
                <a:solidFill>
                  <a:schemeClr val="tx1"/>
                </a:solidFill>
              </a:rPr>
              <a:t>เป็น</a:t>
            </a:r>
          </a:p>
          <a:p>
            <a:pPr algn="ctr"/>
            <a:r>
              <a:rPr lang="th-TH" b="1" dirty="0" smtClean="0">
                <a:solidFill>
                  <a:schemeClr val="tx1"/>
                </a:solidFill>
              </a:rPr>
              <a:t>รางวัล</a:t>
            </a:r>
            <a:r>
              <a:rPr lang="th-TH" b="1" dirty="0">
                <a:solidFill>
                  <a:schemeClr val="tx1"/>
                </a:solidFill>
              </a:rPr>
              <a:t>จูงใจ</a:t>
            </a:r>
            <a:r>
              <a:rPr lang="en-US" dirty="0"/>
              <a:t>  </a:t>
            </a:r>
            <a:endParaRPr lang="th-TH" dirty="0"/>
          </a:p>
        </p:txBody>
      </p:sp>
      <p:sp>
        <p:nvSpPr>
          <p:cNvPr id="24" name="Rectangle 23"/>
          <p:cNvSpPr/>
          <p:nvPr/>
        </p:nvSpPr>
        <p:spPr>
          <a:xfrm>
            <a:off x="5143504" y="2643182"/>
            <a:ext cx="3143272" cy="78581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chemeClr val="tx1"/>
                </a:solidFill>
              </a:rPr>
              <a:t>การท่องเที่ยวเพื่อการกีฬา</a:t>
            </a:r>
            <a:endParaRPr lang="th-TH" dirty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214942" y="4500570"/>
            <a:ext cx="3786214" cy="78581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chemeClr val="tx1"/>
                </a:solidFill>
              </a:rPr>
              <a:t>การท่องเที่ยวเพื่อการประชุมสัมมนา </a:t>
            </a:r>
            <a:endParaRPr lang="th-TH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214678" y="428604"/>
            <a:ext cx="3500462" cy="107157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chemeClr val="tx1"/>
                </a:solidFill>
              </a:rPr>
              <a:t>ประเภทของการท่องเที่ยว</a:t>
            </a:r>
            <a:endParaRPr lang="th-TH" dirty="0">
              <a:solidFill>
                <a:schemeClr val="tx1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rot="5400000">
            <a:off x="2643174" y="1643050"/>
            <a:ext cx="928694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5400000">
            <a:off x="4005258" y="2495544"/>
            <a:ext cx="2000264" cy="95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16200000" flipH="1">
            <a:off x="6465107" y="1607331"/>
            <a:ext cx="928694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Oval 18"/>
          <p:cNvSpPr/>
          <p:nvPr/>
        </p:nvSpPr>
        <p:spPr>
          <a:xfrm>
            <a:off x="642910" y="2428868"/>
            <a:ext cx="2857520" cy="1928826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chemeClr val="tx1"/>
                </a:solidFill>
              </a:rPr>
              <a:t>การท่องเที่ยวภายในประเทศ</a:t>
            </a:r>
          </a:p>
        </p:txBody>
      </p:sp>
      <p:sp>
        <p:nvSpPr>
          <p:cNvPr id="20" name="Oval 19"/>
          <p:cNvSpPr/>
          <p:nvPr/>
        </p:nvSpPr>
        <p:spPr>
          <a:xfrm>
            <a:off x="3500430" y="3643314"/>
            <a:ext cx="2857520" cy="1928826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chemeClr val="tx1"/>
                </a:solidFill>
              </a:rPr>
              <a:t>การท่องเที่ยวเข้ามาในประเทศ</a:t>
            </a:r>
          </a:p>
        </p:txBody>
      </p:sp>
      <p:sp>
        <p:nvSpPr>
          <p:cNvPr id="21" name="Oval 20"/>
          <p:cNvSpPr/>
          <p:nvPr/>
        </p:nvSpPr>
        <p:spPr>
          <a:xfrm>
            <a:off x="6072198" y="2500306"/>
            <a:ext cx="2857520" cy="1928826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tx1"/>
                </a:solidFill>
              </a:rPr>
              <a:t>การท่องเที่ยว</a:t>
            </a:r>
          </a:p>
          <a:p>
            <a:pPr algn="ctr"/>
            <a:r>
              <a:rPr lang="th-TH" b="1" dirty="0" smtClean="0">
                <a:solidFill>
                  <a:schemeClr val="tx1"/>
                </a:solidFill>
              </a:rPr>
              <a:t>นอก</a:t>
            </a:r>
            <a:r>
              <a:rPr lang="th-TH" b="1" dirty="0">
                <a:solidFill>
                  <a:schemeClr val="tx1"/>
                </a:solidFill>
              </a:rPr>
              <a:t>ประเทศ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own Arrow Callout 3"/>
          <p:cNvSpPr/>
          <p:nvPr/>
        </p:nvSpPr>
        <p:spPr>
          <a:xfrm>
            <a:off x="2857488" y="285728"/>
            <a:ext cx="4357718" cy="2214578"/>
          </a:xfrm>
          <a:prstGeom prst="downArrowCallou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chemeClr val="tx1"/>
                </a:solidFill>
              </a:rPr>
              <a:t>ปัจจัยที่ส่งเสริมการขยายตัว</a:t>
            </a:r>
            <a:r>
              <a:rPr lang="th-TH" b="1" dirty="0" smtClean="0">
                <a:solidFill>
                  <a:schemeClr val="tx1"/>
                </a:solidFill>
              </a:rPr>
              <a:t>ของ</a:t>
            </a:r>
          </a:p>
          <a:p>
            <a:pPr algn="ctr"/>
            <a:r>
              <a:rPr lang="th-TH" b="1" dirty="0" smtClean="0">
                <a:solidFill>
                  <a:schemeClr val="tx1"/>
                </a:solidFill>
              </a:rPr>
              <a:t>การ</a:t>
            </a:r>
            <a:r>
              <a:rPr lang="th-TH" b="1" dirty="0">
                <a:solidFill>
                  <a:schemeClr val="tx1"/>
                </a:solidFill>
              </a:rPr>
              <a:t>ท่องเที่ยวในปัจจุบัน</a:t>
            </a:r>
            <a:endParaRPr lang="th-TH" dirty="0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1643042" y="1928802"/>
            <a:ext cx="2714644" cy="157163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tx1"/>
                </a:solidFill>
              </a:rPr>
              <a:t>ความเครียดจากการทำงาน</a:t>
            </a:r>
            <a:endParaRPr lang="th-TH" dirty="0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642910" y="3500438"/>
            <a:ext cx="2428860" cy="150019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tx1"/>
                </a:solidFill>
              </a:rPr>
              <a:t>รายได้ประชากรเพิ่มมากขึ้น</a:t>
            </a:r>
            <a:endParaRPr lang="th-TH" dirty="0">
              <a:solidFill>
                <a:schemeClr val="tx1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6500826" y="3500438"/>
            <a:ext cx="2500330" cy="150019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>
                <a:solidFill>
                  <a:schemeClr val="tx1"/>
                </a:solidFill>
              </a:rPr>
              <a:t>จำนวนประชากรเพิ่มขึ้น</a:t>
            </a:r>
          </a:p>
        </p:txBody>
      </p:sp>
      <p:sp>
        <p:nvSpPr>
          <p:cNvPr id="8" name="Oval 7"/>
          <p:cNvSpPr/>
          <p:nvPr/>
        </p:nvSpPr>
        <p:spPr>
          <a:xfrm>
            <a:off x="5643570" y="2000240"/>
            <a:ext cx="2571768" cy="142876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>
                <a:solidFill>
                  <a:schemeClr val="tx1"/>
                </a:solidFill>
              </a:rPr>
              <a:t>มีเวลาว่างเพิ่มมากขึ้น</a:t>
            </a:r>
          </a:p>
        </p:txBody>
      </p:sp>
      <p:sp>
        <p:nvSpPr>
          <p:cNvPr id="9" name="Oval 8"/>
          <p:cNvSpPr/>
          <p:nvPr/>
        </p:nvSpPr>
        <p:spPr>
          <a:xfrm>
            <a:off x="3357554" y="3286124"/>
            <a:ext cx="2928958" cy="185738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>
                <a:solidFill>
                  <a:schemeClr val="tx1"/>
                </a:solidFill>
              </a:rPr>
              <a:t>การพัฒนาคมนาคมให้</a:t>
            </a:r>
            <a:r>
              <a:rPr lang="th-TH" dirty="0" smtClean="0">
                <a:solidFill>
                  <a:schemeClr val="tx1"/>
                </a:solidFill>
              </a:rPr>
              <a:t>สะดวกและรวดเร็วขึ้น</a:t>
            </a:r>
            <a:endParaRPr lang="th-TH" dirty="0">
              <a:solidFill>
                <a:schemeClr val="tx1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4857752" y="5000636"/>
            <a:ext cx="3500462" cy="171451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>
                <a:solidFill>
                  <a:schemeClr val="tx1"/>
                </a:solidFill>
              </a:rPr>
              <a:t>ความร่วมมือระหว่างประเทศในการส่งเสริมการท่องเที่ยวโลก </a:t>
            </a:r>
          </a:p>
        </p:txBody>
      </p:sp>
      <p:sp>
        <p:nvSpPr>
          <p:cNvPr id="11" name="Oval 10"/>
          <p:cNvSpPr/>
          <p:nvPr/>
        </p:nvSpPr>
        <p:spPr>
          <a:xfrm>
            <a:off x="1928794" y="5000636"/>
            <a:ext cx="2571768" cy="1643074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>
                <a:solidFill>
                  <a:schemeClr val="tx1"/>
                </a:solidFill>
              </a:rPr>
              <a:t>การพัฒนาด้านการตลาด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034" y="1285860"/>
            <a:ext cx="8143932" cy="5143536"/>
          </a:xfrm>
        </p:spPr>
        <p:txBody>
          <a:bodyPr/>
          <a:lstStyle/>
          <a:p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นักท่องเที่ยว </a:t>
            </a:r>
            <a:r>
              <a:rPr lang="en-US" sz="3200" b="1" dirty="0" smtClean="0">
                <a:latin typeface="Angsana New" pitchFamily="18" charset="-34"/>
                <a:cs typeface="Angsana New" pitchFamily="18" charset="-34"/>
              </a:rPr>
              <a:t> (Tourists) 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 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หมายถึง ผู้ที่เดินทางไปอยู่ในสถานที่อันมิใช่ที่พำนักถาวรของตน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  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ซึ่งเป็นการเดินทางไปอยู่ชั่วคราวตั้งแต่ 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24 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ชั่วโมงขึ้นไป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  (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มีการค้างคืนอย่างน้อย 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1 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คืน) 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 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แต่ไม่เกิน 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90 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วัน </a:t>
            </a:r>
            <a:r>
              <a:rPr lang="en-US" sz="2800" dirty="0" smtClean="0"/>
              <a:t> </a:t>
            </a:r>
          </a:p>
          <a:p>
            <a:endParaRPr lang="th-TH" sz="800" dirty="0" smtClean="0"/>
          </a:p>
          <a:p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นักทัศนาจร </a:t>
            </a:r>
            <a:r>
              <a:rPr lang="en-US" sz="3200" b="1" dirty="0" smtClean="0">
                <a:latin typeface="Angsana New" pitchFamily="18" charset="-34"/>
                <a:cs typeface="Angsana New" pitchFamily="18" charset="-34"/>
              </a:rPr>
              <a:t> (Excursionists) 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 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หมายถึง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  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ผู้ที่เดินทางไปอยู่ในสถานที่อันมิใช่ที่พำนักถาวรของตน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  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ซึ่งเป็นการเดินทางไปอยู่ชั่วคราวในระยะเวลาสั้นๆไม่ถึง 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24 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ชั่วโมง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  (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ไม่ได้ค้างคืน)</a:t>
            </a:r>
          </a:p>
          <a:p>
            <a:endParaRPr lang="th-TH" sz="800" dirty="0" smtClean="0">
              <a:latin typeface="Angsana New" pitchFamily="18" charset="-34"/>
              <a:cs typeface="Angsana New" pitchFamily="18" charset="-34"/>
            </a:endParaRPr>
          </a:p>
          <a:p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ผู้มาเยือน</a:t>
            </a:r>
            <a:r>
              <a:rPr lang="en-US" sz="3200" b="1" dirty="0" smtClean="0">
                <a:latin typeface="Angsana New" pitchFamily="18" charset="-34"/>
                <a:cs typeface="Angsana New" pitchFamily="18" charset="-34"/>
              </a:rPr>
              <a:t> (Visitors)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  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หมายถึง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  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ผู้ที่เดินทางเข้ามาในประเทศ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  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ใช้เรียกนักท่องเที่ยวจากประเทศอื่นที่เข้ามาในประเทศของตน</a:t>
            </a:r>
          </a:p>
          <a:p>
            <a:endParaRPr lang="en-US" sz="2800" dirty="0" smtClean="0"/>
          </a:p>
          <a:p>
            <a:endParaRPr lang="en-US" sz="800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th-TH" dirty="0"/>
          </a:p>
        </p:txBody>
      </p:sp>
      <p:sp>
        <p:nvSpPr>
          <p:cNvPr id="5" name="Rectangle 4"/>
          <p:cNvSpPr/>
          <p:nvPr/>
        </p:nvSpPr>
        <p:spPr>
          <a:xfrm>
            <a:off x="1071538" y="357166"/>
            <a:ext cx="6874415" cy="92869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th-TH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นิยามคำศัพท์ด้านการท่องเที่ยว</a:t>
            </a:r>
            <a:endParaRPr lang="en-US" sz="5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0100" y="1357298"/>
            <a:ext cx="7839100" cy="5000660"/>
          </a:xfrm>
        </p:spPr>
        <p:txBody>
          <a:bodyPr/>
          <a:lstStyle/>
          <a:p>
            <a:pPr marL="541782" indent="-514350"/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1.  พัฒนาสิ่งอำนวยความสะดวกเพื่อการท่องเที่ยว</a:t>
            </a:r>
          </a:p>
          <a:p>
            <a:pPr marL="541782" indent="-514350"/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2.   อนุรักษ์วัฒนธรรมและประเพณีที่ดีงามไว้</a:t>
            </a:r>
          </a:p>
          <a:p>
            <a:pPr marL="541782" indent="-514350"/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3.   ส่งเสริมการมีส่วนร่วมและความภาคภูมิใจของชุมชน</a:t>
            </a:r>
          </a:p>
          <a:p>
            <a:pPr marL="541782" indent="-514350"/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4.    ประโยชน์ทางด้านเศรษฐกิจ</a:t>
            </a:r>
          </a:p>
          <a:p>
            <a:pPr marL="541782" indent="-514350">
              <a:buFont typeface="Wingdings" pitchFamily="2" charset="2"/>
              <a:buChar char="Ø"/>
            </a:pPr>
            <a:r>
              <a:rPr lang="th-TH" sz="3200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-  รายได้เข้าภาครัฐเพิ่มมากขึ้น</a:t>
            </a:r>
          </a:p>
          <a:p>
            <a:pPr marL="541782" indent="-514350">
              <a:buFont typeface="Wingdings" pitchFamily="2" charset="2"/>
              <a:buChar char="Ø"/>
            </a:pPr>
            <a:r>
              <a:rPr lang="th-TH" sz="3200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-  เงินตราต่างประเทศไหลเข้าประเทศ</a:t>
            </a:r>
          </a:p>
          <a:p>
            <a:pPr marL="541782" indent="-514350">
              <a:buFont typeface="Wingdings" pitchFamily="2" charset="2"/>
              <a:buChar char="Ø"/>
            </a:pPr>
            <a:r>
              <a:rPr lang="th-TH" sz="3200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-  เกิดการจ้างงานเพิ่มมากขึ้น</a:t>
            </a:r>
          </a:p>
          <a:p>
            <a:pPr marL="541782" indent="-514350">
              <a:buFont typeface="Wingdings" pitchFamily="2" charset="2"/>
              <a:buChar char="Ø"/>
            </a:pPr>
            <a:r>
              <a:rPr lang="th-TH" sz="3200" dirty="0" smtClean="0"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-  ชุมชนและองค์กรส่วนท้องถิ่นมีรายได้จากกิจกรรมการท่องเที่ยว</a:t>
            </a:r>
          </a:p>
          <a:p>
            <a:pPr marL="541782" indent="-514350">
              <a:buAutoNum type="arabicPeriod"/>
            </a:pP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57290" y="357166"/>
            <a:ext cx="57326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ประโยชน์จากการท่องเที่ยว</a:t>
            </a:r>
            <a:endParaRPr 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2560" y="357166"/>
            <a:ext cx="7406640" cy="6072230"/>
          </a:xfrm>
        </p:spPr>
        <p:txBody>
          <a:bodyPr/>
          <a:lstStyle/>
          <a:p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สาระการเรียนรู้</a:t>
            </a:r>
            <a:endParaRPr lang="en-US" sz="3200" b="1" dirty="0" smtClean="0">
              <a:latin typeface="Angsana New" pitchFamily="18" charset="-34"/>
              <a:cs typeface="Angsana New" pitchFamily="18" charset="-34"/>
            </a:endParaRPr>
          </a:p>
          <a:p>
            <a:pPr lvl="0"/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- ความหมาย</a:t>
            </a: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ของการท่องเที่ยว</a:t>
            </a:r>
            <a:endParaRPr lang="en-US" sz="3200" b="1" dirty="0" smtClean="0">
              <a:latin typeface="Angsana New" pitchFamily="18" charset="-34"/>
              <a:cs typeface="Angsana New" pitchFamily="18" charset="-34"/>
            </a:endParaRPr>
          </a:p>
          <a:p>
            <a:pPr lvl="0"/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- ความสำคัญ</a:t>
            </a: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ของการท่องเที่ยว</a:t>
            </a:r>
            <a:endParaRPr lang="en-US" sz="3200" b="1" dirty="0" smtClean="0">
              <a:latin typeface="Angsana New" pitchFamily="18" charset="-34"/>
              <a:cs typeface="Angsana New" pitchFamily="18" charset="-34"/>
            </a:endParaRPr>
          </a:p>
          <a:p>
            <a:pPr lvl="0"/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- วัตถุประสงค์</a:t>
            </a: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ของการท่องเที่ยว</a:t>
            </a:r>
            <a:endParaRPr lang="en-US" sz="3200" b="1" dirty="0" smtClean="0">
              <a:latin typeface="Angsana New" pitchFamily="18" charset="-34"/>
              <a:cs typeface="Angsana New" pitchFamily="18" charset="-34"/>
            </a:endParaRPr>
          </a:p>
          <a:p>
            <a:pPr lvl="0"/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- วิวัฒนาการ</a:t>
            </a: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ของการท่องเที่ยว</a:t>
            </a:r>
            <a:endParaRPr lang="en-US" sz="3200" b="1" dirty="0" smtClean="0">
              <a:latin typeface="Angsana New" pitchFamily="18" charset="-34"/>
              <a:cs typeface="Angsana New" pitchFamily="18" charset="-34"/>
            </a:endParaRPr>
          </a:p>
          <a:p>
            <a:pPr lvl="0"/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- ประเภท</a:t>
            </a: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ของการท่องเที่ยว</a:t>
            </a:r>
            <a:endParaRPr lang="en-US" sz="3200" b="1" dirty="0" smtClean="0">
              <a:latin typeface="Angsana New" pitchFamily="18" charset="-34"/>
              <a:cs typeface="Angsana New" pitchFamily="18" charset="-34"/>
            </a:endParaRPr>
          </a:p>
          <a:p>
            <a:pPr lvl="0"/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- ปัจจัย</a:t>
            </a: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ที่ส่งเสริมการขยายตัวของการท่องเที่ยวในปัจจุบัน</a:t>
            </a:r>
            <a:endParaRPr lang="en-US" sz="3200" b="1" dirty="0" smtClean="0">
              <a:latin typeface="Angsana New" pitchFamily="18" charset="-34"/>
              <a:cs typeface="Angsana New" pitchFamily="18" charset="-34"/>
            </a:endParaRPr>
          </a:p>
          <a:p>
            <a:pPr lvl="0"/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- ประโยชน์</a:t>
            </a: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ของการท่องเที่ยว</a:t>
            </a:r>
            <a:endParaRPr lang="en-US" sz="3200" b="1" dirty="0" smtClean="0">
              <a:latin typeface="Angsana New" pitchFamily="18" charset="-34"/>
              <a:cs typeface="Angsana New" pitchFamily="18" charset="-34"/>
            </a:endParaRPr>
          </a:p>
          <a:p>
            <a:pPr lvl="0"/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- ผลกระทบ</a:t>
            </a: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ของการท่องเที่ยว</a:t>
            </a:r>
            <a:endParaRPr lang="en-US" sz="3200" b="1" dirty="0" smtClean="0">
              <a:latin typeface="Angsana New" pitchFamily="18" charset="-34"/>
              <a:cs typeface="Angsana New" pitchFamily="18" charset="-34"/>
            </a:endParaRPr>
          </a:p>
          <a:p>
            <a:endParaRPr lang="th-TH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68346"/>
          </a:xfrm>
        </p:spPr>
        <p:txBody>
          <a:bodyPr>
            <a:normAutofit fontScale="90000"/>
          </a:bodyPr>
          <a:lstStyle/>
          <a:p>
            <a:r>
              <a:rPr lang="th-TH" sz="5300" b="1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ผลกระทบของการท่องเที่ยว</a:t>
            </a:r>
            <a:r>
              <a:rPr lang="en-US" dirty="0" smtClean="0"/>
              <a:t/>
            </a:r>
            <a:br>
              <a:rPr lang="en-US" dirty="0" smtClean="0"/>
            </a:br>
            <a:endParaRPr lang="th-TH" dirty="0"/>
          </a:p>
        </p:txBody>
      </p:sp>
      <p:sp>
        <p:nvSpPr>
          <p:cNvPr id="4" name="TextBox 3"/>
          <p:cNvSpPr txBox="1"/>
          <p:nvPr/>
        </p:nvSpPr>
        <p:spPr>
          <a:xfrm>
            <a:off x="1142976" y="928670"/>
            <a:ext cx="757242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000" b="1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ผลกระทบจากการท่องเที่ยวต่อเศรษฐกิจ</a:t>
            </a:r>
            <a:endParaRPr lang="en-US" sz="3000" dirty="0" smtClean="0">
              <a:solidFill>
                <a:schemeClr val="accent6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th-TH" sz="3000" b="1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ด้านบวก</a:t>
            </a:r>
            <a:endParaRPr lang="en-US" sz="3000" dirty="0" smtClean="0">
              <a:solidFill>
                <a:schemeClr val="accent6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en-US" sz="3000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1.  </a:t>
            </a:r>
            <a:r>
              <a:rPr lang="th-TH" sz="3000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เกิดการจ้างงาน</a:t>
            </a:r>
            <a:endParaRPr lang="en-US" sz="3000" dirty="0" smtClean="0">
              <a:solidFill>
                <a:schemeClr val="accent6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en-US" sz="3000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2.  </a:t>
            </a:r>
            <a:r>
              <a:rPr lang="th-TH" sz="3000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ช่วยให้เกิดภาวะดุลชำระเงิน</a:t>
            </a:r>
            <a:endParaRPr lang="en-US" sz="3000" dirty="0" smtClean="0">
              <a:solidFill>
                <a:schemeClr val="accent6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en-US" sz="3000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3.  </a:t>
            </a:r>
            <a:r>
              <a:rPr lang="th-TH" sz="3000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เงินตราต่างประเทศไหลเข้าประเทศไทย</a:t>
            </a:r>
            <a:endParaRPr lang="en-US" sz="3000" dirty="0" smtClean="0">
              <a:solidFill>
                <a:schemeClr val="accent6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en-US" sz="3000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4.  </a:t>
            </a:r>
            <a:r>
              <a:rPr lang="th-TH" sz="3000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หน่วยงานภาครัฐและเอกชนเกิดสภาพคล่องตัว</a:t>
            </a:r>
          </a:p>
          <a:p>
            <a:r>
              <a:rPr lang="th-TH" sz="3000" b="1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ด้านลบ</a:t>
            </a:r>
            <a:endParaRPr lang="en-US" sz="3000" dirty="0" smtClean="0">
              <a:solidFill>
                <a:schemeClr val="accent6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marL="514350" indent="-514350"/>
            <a:r>
              <a:rPr lang="th-TH" sz="3000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1.   ค่าครองชีพสูงขึ้น</a:t>
            </a:r>
            <a:endParaRPr lang="en-US" sz="3000" dirty="0" smtClean="0">
              <a:solidFill>
                <a:schemeClr val="accent6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marL="514350" indent="-514350"/>
            <a:r>
              <a:rPr lang="th-TH" sz="3000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2.   คุณภาพแรงงานด้านบริการลดลง</a:t>
            </a:r>
            <a:endParaRPr lang="en-US" sz="3000" dirty="0" smtClean="0">
              <a:solidFill>
                <a:schemeClr val="accent6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en-US" sz="3000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3.  </a:t>
            </a:r>
            <a:r>
              <a:rPr lang="th-TH" sz="3000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 มีการเปลี่ยนอาชีพจากภาคเกษตรเป็นภาคธุรกิจบริการ</a:t>
            </a:r>
            <a:endParaRPr lang="en-US" sz="3000" dirty="0" smtClean="0">
              <a:solidFill>
                <a:schemeClr val="accent6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en-US" sz="3000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4.  </a:t>
            </a:r>
            <a:r>
              <a:rPr lang="th-TH" sz="3000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  ผู้เสียโอกาสส่วนใหญ่คือคนในท้องถิ่นที่เข้าไม่ถึงธุรกิจท่องเที่ยว</a:t>
            </a:r>
            <a:endParaRPr lang="en-US" sz="3000" dirty="0" smtClean="0">
              <a:solidFill>
                <a:schemeClr val="accent6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en-US" sz="3000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5.  </a:t>
            </a:r>
            <a:r>
              <a:rPr lang="th-TH" sz="3000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  เกิดการแข่งขันทางธุรกิจบริการแต่ไม่มีคุณภาพหรือคุณภาพลดลง</a:t>
            </a:r>
            <a:endParaRPr lang="en-US" sz="3000" dirty="0" smtClean="0">
              <a:solidFill>
                <a:schemeClr val="accent6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1538" y="214290"/>
            <a:ext cx="7858180" cy="6429420"/>
          </a:xfrm>
        </p:spPr>
        <p:txBody>
          <a:bodyPr>
            <a:noAutofit/>
          </a:bodyPr>
          <a:lstStyle/>
          <a:p>
            <a:r>
              <a:rPr lang="th-TH" b="1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ผลกระทบจากการท่องเที่ยวต่อสังคม</a:t>
            </a:r>
            <a:endParaRPr lang="en-US" dirty="0" smtClean="0">
              <a:solidFill>
                <a:schemeClr val="accent6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th-TH" b="1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ด้านบวก</a:t>
            </a:r>
            <a:endParaRPr lang="en-US" dirty="0" smtClean="0">
              <a:solidFill>
                <a:schemeClr val="accent6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1.  </a:t>
            </a:r>
            <a:r>
              <a:rPr lang="th-TH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มีคุณภาพชีวิตดีขึ้น</a:t>
            </a:r>
            <a:endParaRPr lang="en-US" dirty="0" smtClean="0">
              <a:solidFill>
                <a:schemeClr val="accent6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2.  </a:t>
            </a:r>
            <a:r>
              <a:rPr lang="th-TH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ชุมชนมีเศรษฐกิจดีขึ้น</a:t>
            </a:r>
            <a:endParaRPr lang="en-US" dirty="0" smtClean="0">
              <a:solidFill>
                <a:schemeClr val="accent6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3. </a:t>
            </a:r>
            <a:r>
              <a:rPr lang="th-TH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ส่งเสริมอาชีพให้คนในท้องถิ่น </a:t>
            </a:r>
            <a:endParaRPr lang="en-US" dirty="0" smtClean="0">
              <a:solidFill>
                <a:schemeClr val="accent6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4.  </a:t>
            </a:r>
            <a:r>
              <a:rPr lang="th-TH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คนในชุมชนมีการศึกษามากขึ้น</a:t>
            </a:r>
            <a:endParaRPr lang="en-US" dirty="0" smtClean="0">
              <a:solidFill>
                <a:schemeClr val="accent6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5.  </a:t>
            </a:r>
            <a:r>
              <a:rPr lang="th-TH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คนในท้องถิ่นมีสาธารณูปโภคทำให้สะดวกสบายมากขึ้น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 </a:t>
            </a:r>
          </a:p>
          <a:p>
            <a:r>
              <a:rPr lang="th-TH" b="1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ด้านลบ</a:t>
            </a:r>
            <a:endParaRPr lang="en-US" dirty="0" smtClean="0">
              <a:solidFill>
                <a:schemeClr val="accent6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1. </a:t>
            </a:r>
            <a:r>
              <a:rPr lang="th-TH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  เกิดปัญหา</a:t>
            </a:r>
            <a:r>
              <a:rPr lang="th-TH" dirty="0" err="1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ยาเสพติด</a:t>
            </a:r>
            <a:r>
              <a:rPr lang="th-TH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และอาชญากรรม                         </a:t>
            </a:r>
            <a:endParaRPr lang="en-US" dirty="0" smtClean="0">
              <a:solidFill>
                <a:schemeClr val="accent6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2. </a:t>
            </a:r>
            <a:r>
              <a:rPr lang="th-TH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  สิ่งแวดล้อมและธรรมชาติถูกทำลาย</a:t>
            </a:r>
            <a:endParaRPr lang="en-US" dirty="0" smtClean="0">
              <a:solidFill>
                <a:schemeClr val="accent6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3. </a:t>
            </a:r>
            <a:r>
              <a:rPr lang="th-TH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  เกิดค่านิยมเลียนแบบนักท่องเที่ยว</a:t>
            </a:r>
            <a:endParaRPr lang="en-US" dirty="0" smtClean="0">
              <a:solidFill>
                <a:schemeClr val="accent6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th-TH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4.   เกิดอาชีพขายบริการทางเพศทั้งชายและหญิง</a:t>
            </a:r>
            <a:endParaRPr lang="en-US" dirty="0" smtClean="0">
              <a:solidFill>
                <a:schemeClr val="accent6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th-TH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5.   เกิดความขัดแย้งระหว่างคนในท้องถิ่นกับนักท่องเที่ยว</a:t>
            </a:r>
            <a:endParaRPr lang="en-US" dirty="0" smtClean="0">
              <a:solidFill>
                <a:schemeClr val="accent6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th-TH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6.   การย้ายถิ่นของคน</a:t>
            </a:r>
            <a:endParaRPr lang="en-US" dirty="0" smtClean="0">
              <a:solidFill>
                <a:schemeClr val="accent6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28662" y="285728"/>
            <a:ext cx="7910538" cy="6286544"/>
          </a:xfrm>
        </p:spPr>
        <p:txBody>
          <a:bodyPr>
            <a:noAutofit/>
          </a:bodyPr>
          <a:lstStyle/>
          <a:p>
            <a:r>
              <a:rPr lang="th-TH" sz="3200" b="1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ผลกระทบจากการท่องเที่ยวต่อวัฒนธรรม</a:t>
            </a:r>
            <a:endParaRPr lang="en-US" sz="3200" dirty="0" smtClean="0">
              <a:solidFill>
                <a:schemeClr val="accent6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th-TH" sz="3200" b="1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ด้านบวก</a:t>
            </a:r>
            <a:endParaRPr lang="en-US" sz="3200" dirty="0" smtClean="0">
              <a:solidFill>
                <a:schemeClr val="accent6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en-US" sz="3200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1. </a:t>
            </a:r>
            <a:r>
              <a:rPr lang="th-TH" sz="3200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มีแหล่งท่องเที่ยวเชิงศาสนา</a:t>
            </a:r>
            <a:endParaRPr lang="en-US" sz="3200" dirty="0" smtClean="0">
              <a:solidFill>
                <a:schemeClr val="accent6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en-US" sz="3200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2. </a:t>
            </a:r>
            <a:r>
              <a:rPr lang="th-TH" sz="3200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ช่วยเผยแพร่เอกลักษณ์ของประเทศ</a:t>
            </a:r>
            <a:endParaRPr lang="en-US" sz="3200" dirty="0" smtClean="0">
              <a:solidFill>
                <a:schemeClr val="accent6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en-US" sz="3200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3. </a:t>
            </a:r>
            <a:r>
              <a:rPr lang="th-TH" sz="3200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มีเทศกาลการท่องเที่ยวกับวัฒนธรรม</a:t>
            </a:r>
            <a:endParaRPr lang="en-US" sz="3200" dirty="0" smtClean="0">
              <a:solidFill>
                <a:schemeClr val="accent6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en-US" sz="3200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4. </a:t>
            </a:r>
            <a:r>
              <a:rPr lang="th-TH" sz="3200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ผลกระทบอื่นๆเช่น เกิดความเชื่อในเรื่องบาป บุญ คุณ โทษ</a:t>
            </a:r>
            <a:endParaRPr lang="en-US" sz="3200" dirty="0" smtClean="0">
              <a:solidFill>
                <a:schemeClr val="accent6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th-TH" sz="3200" b="1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ด้านลบ</a:t>
            </a:r>
            <a:endParaRPr lang="en-US" sz="3200" dirty="0" smtClean="0">
              <a:solidFill>
                <a:schemeClr val="accent6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en-US" sz="3200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1.  </a:t>
            </a:r>
            <a:r>
              <a:rPr lang="th-TH" sz="3200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คุณค่าของงานศิลปะลดลง</a:t>
            </a:r>
            <a:endParaRPr lang="en-US" sz="3200" dirty="0" smtClean="0">
              <a:solidFill>
                <a:schemeClr val="accent6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en-US" sz="3200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2.  </a:t>
            </a:r>
            <a:r>
              <a:rPr lang="th-TH" sz="3200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วัฒนธรรมประเพณีถูกขายในรูปแบบของสินค้า</a:t>
            </a:r>
            <a:endParaRPr lang="en-US" sz="3200" dirty="0" smtClean="0">
              <a:solidFill>
                <a:schemeClr val="accent6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en-US" sz="3200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3.  </a:t>
            </a:r>
            <a:r>
              <a:rPr lang="th-TH" sz="3200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นักท่องเที่ยวมีการนำวัฒนธรรมจากต่างประเทศเข้ามา</a:t>
            </a:r>
            <a:endParaRPr lang="en-US" sz="3200" dirty="0" smtClean="0">
              <a:solidFill>
                <a:schemeClr val="accent6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en-US" sz="3200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4. </a:t>
            </a:r>
            <a:r>
              <a:rPr lang="th-TH" sz="3200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เกิดพฤติกรรมเลียนแบบนักท่องเที่ยว</a:t>
            </a:r>
            <a:endParaRPr lang="th-TH" sz="3200" dirty="0">
              <a:solidFill>
                <a:schemeClr val="accent6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812335"/>
            <a:ext cx="8429684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ผลการเรียนรู้ที่คาดหวัง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h-TH" sz="4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ผู้เรียนเข้าใจความหมายของการท่องเที่ยวอย่างถูกต้อง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h-TH" sz="4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ผู้เรียนรู้ความสำคัญของการท่องเที่ยว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h-TH" sz="4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ผู้เรียนเข้าใจวิวัฒนาการและความเป็นมาของการท่องเที่ยว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h-TH" sz="4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ผู้เรียนสามารถแบ่งและแยกแยะประเภทของการท่องเที่ยวได้ว่าเป็นอย่างไร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h-TH" sz="4000" b="1" i="0" u="none" strike="noStrike" cap="none" normalizeH="0" baseline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ผู้เรียน</a:t>
            </a:r>
            <a:r>
              <a:rPr kumimoji="0" lang="th-TH" sz="4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เข้าใจถึงปัจจัยที่ส่งเสริมการท่องเที่ยว ประโยชน์และผลกระทบต่อการท่องเที่ยว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h-TH" sz="7200" b="1" dirty="0" smtClean="0"/>
              <a:t>ความหมายของการท่องเที่ยว</a:t>
            </a:r>
            <a:endParaRPr lang="th-TH" sz="7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1714488"/>
            <a:ext cx="8229600" cy="457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	</a:t>
            </a:r>
            <a:r>
              <a:rPr lang="th-TH" sz="4000" b="1" dirty="0" smtClean="0"/>
              <a:t>การท่องเที่ยว  หมายถึง  การเดินทางของบุคคลที่อาศัยอยู่ที่ปกติไปยังที่อื่นเป็นการชั่วคราว เป็นการเดินทางที่ไปด้วยความเต็มใจ ที่สำคัญการท่องเที่ยวไม่ใช่การเดินทางเพื่อไปหารายได้หรือประกอบอาชีพแต่อย่างใด</a:t>
            </a:r>
            <a:endParaRPr lang="en-US" sz="4000" b="1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1472" y="500042"/>
            <a:ext cx="8062912" cy="1031891"/>
          </a:xfrm>
        </p:spPr>
        <p:txBody>
          <a:bodyPr>
            <a:noAutofit/>
          </a:bodyPr>
          <a:lstStyle/>
          <a:p>
            <a:pPr algn="ctr"/>
            <a:r>
              <a:rPr lang="th-TH" sz="6600" b="1" dirty="0" smtClean="0"/>
              <a:t>  วิวัฒนาการของการท่องเที่ยว</a:t>
            </a:r>
            <a:endParaRPr lang="th-TH" sz="66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844" y="1714488"/>
            <a:ext cx="8786874" cy="4714908"/>
          </a:xfrm>
        </p:spPr>
        <p:txBody>
          <a:bodyPr>
            <a:normAutofit lnSpcReduction="10000"/>
          </a:bodyPr>
          <a:lstStyle/>
          <a:p>
            <a:pPr algn="l"/>
            <a:r>
              <a:rPr lang="th-TH" sz="5400" b="1" dirty="0" smtClean="0">
                <a:solidFill>
                  <a:schemeClr val="tx1"/>
                </a:solidFill>
              </a:rPr>
              <a:t>	การท่องเที่ยวแบ่งออกตามสมัยได้ 3 สมัย คือ</a:t>
            </a:r>
          </a:p>
          <a:p>
            <a:pPr algn="l"/>
            <a:endParaRPr lang="th-TH" sz="1400" b="1" dirty="0" smtClean="0">
              <a:solidFill>
                <a:schemeClr val="tx1"/>
              </a:solidFill>
            </a:endParaRPr>
          </a:p>
          <a:p>
            <a:pPr lvl="2" algn="l">
              <a:buFont typeface="Arial" pitchFamily="34" charset="0"/>
              <a:buChar char="•"/>
            </a:pPr>
            <a:r>
              <a:rPr lang="th-TH" sz="5200" b="1" dirty="0" smtClean="0">
                <a:solidFill>
                  <a:schemeClr val="tx1"/>
                </a:solidFill>
              </a:rPr>
              <a:t>  สมัยโบราณ  </a:t>
            </a:r>
          </a:p>
          <a:p>
            <a:pPr lvl="2" algn="l">
              <a:buFont typeface="Arial" pitchFamily="34" charset="0"/>
              <a:buChar char="•"/>
            </a:pPr>
            <a:r>
              <a:rPr lang="th-TH" sz="5200" b="1" dirty="0" smtClean="0">
                <a:solidFill>
                  <a:schemeClr val="tx1"/>
                </a:solidFill>
              </a:rPr>
              <a:t>  สมัยกลาง  </a:t>
            </a:r>
          </a:p>
          <a:p>
            <a:pPr lvl="2" algn="l">
              <a:buFont typeface="Arial" pitchFamily="34" charset="0"/>
              <a:buChar char="•"/>
            </a:pPr>
            <a:r>
              <a:rPr lang="th-TH" sz="5200" b="1" dirty="0" smtClean="0">
                <a:solidFill>
                  <a:schemeClr val="tx1"/>
                </a:solidFill>
              </a:rPr>
              <a:t>  สมัยใหม่  </a:t>
            </a:r>
            <a:endParaRPr lang="en-US" sz="5200" b="1" dirty="0" smtClean="0">
              <a:solidFill>
                <a:schemeClr val="tx1"/>
              </a:solidFill>
            </a:endParaRPr>
          </a:p>
          <a:p>
            <a:pPr algn="l"/>
            <a:endParaRPr lang="th-TH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7158" y="285728"/>
            <a:ext cx="8062912" cy="1470025"/>
          </a:xfrm>
        </p:spPr>
        <p:txBody>
          <a:bodyPr>
            <a:normAutofit/>
          </a:bodyPr>
          <a:lstStyle/>
          <a:p>
            <a:pPr algn="l"/>
            <a:r>
              <a:rPr lang="th-TH" sz="7200" b="1" dirty="0" smtClean="0">
                <a:solidFill>
                  <a:schemeClr val="tx1"/>
                </a:solidFill>
              </a:rPr>
              <a:t>สมัยโบราณ</a:t>
            </a:r>
            <a:endParaRPr lang="th-TH" sz="7200" dirty="0"/>
          </a:p>
        </p:txBody>
      </p:sp>
      <p:sp>
        <p:nvSpPr>
          <p:cNvPr id="4" name="Rectangle 3"/>
          <p:cNvSpPr/>
          <p:nvPr/>
        </p:nvSpPr>
        <p:spPr>
          <a:xfrm>
            <a:off x="1000100" y="1714488"/>
            <a:ext cx="1857388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>
                <a:solidFill>
                  <a:schemeClr val="tx1">
                    <a:lumMod val="75000"/>
                  </a:schemeClr>
                </a:solidFill>
              </a:rPr>
              <a:t>ดำรงชีวิตเร่ร่อน</a:t>
            </a:r>
            <a:endParaRPr lang="th-TH" sz="2400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071934" y="1785926"/>
            <a:ext cx="1857388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>
                <a:solidFill>
                  <a:schemeClr val="tx1">
                    <a:lumMod val="75000"/>
                  </a:schemeClr>
                </a:solidFill>
              </a:rPr>
              <a:t>สร้างบ้านถาวร</a:t>
            </a:r>
            <a:endParaRPr lang="th-TH" sz="2400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000892" y="1785926"/>
            <a:ext cx="1857388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>
                <a:solidFill>
                  <a:schemeClr val="tx1">
                    <a:lumMod val="75000"/>
                  </a:schemeClr>
                </a:solidFill>
              </a:rPr>
              <a:t>เกิดการค้าขาย</a:t>
            </a:r>
            <a:endParaRPr lang="th-TH" sz="2400" dirty="0">
              <a:solidFill>
                <a:schemeClr val="tx1">
                  <a:lumMod val="75000"/>
                </a:schemeClr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3214678" y="2143116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6215074" y="2143116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5400000">
            <a:off x="7537471" y="3178173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rot="10800000" flipV="1">
            <a:off x="5929322" y="4214818"/>
            <a:ext cx="64294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7000892" y="3786190"/>
            <a:ext cx="1857388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>
                <a:solidFill>
                  <a:schemeClr val="tx1">
                    <a:lumMod val="75000"/>
                  </a:schemeClr>
                </a:solidFill>
              </a:rPr>
              <a:t>เดินทางไปทำสงคราม</a:t>
            </a:r>
            <a:endParaRPr lang="th-TH" sz="2400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714744" y="3857628"/>
            <a:ext cx="1857388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>
                <a:solidFill>
                  <a:schemeClr val="tx1">
                    <a:lumMod val="75000"/>
                  </a:schemeClr>
                </a:solidFill>
              </a:rPr>
              <a:t>เดินทางเพื่อการผจญภัย</a:t>
            </a:r>
            <a:endParaRPr lang="th-TH" sz="2400" dirty="0">
              <a:solidFill>
                <a:schemeClr val="tx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xplosion 1 3"/>
          <p:cNvSpPr/>
          <p:nvPr/>
        </p:nvSpPr>
        <p:spPr>
          <a:xfrm>
            <a:off x="2143108" y="214290"/>
            <a:ext cx="5929354" cy="2786082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tx1">
                    <a:lumMod val="75000"/>
                  </a:schemeClr>
                </a:solidFill>
              </a:rPr>
              <a:t>การเดินทางแบ่งออกได้ 5 แบบ</a:t>
            </a:r>
            <a:endParaRPr lang="th-TH" dirty="0">
              <a:solidFill>
                <a:schemeClr val="tx1">
                  <a:lumMod val="75000"/>
                </a:schemeClr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rot="5400000">
            <a:off x="1714480" y="2285992"/>
            <a:ext cx="642942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rot="5400000">
            <a:off x="3929058" y="3357562"/>
            <a:ext cx="85725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5400000">
            <a:off x="2714612" y="2786058"/>
            <a:ext cx="714380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rot="16200000" flipH="1">
            <a:off x="5357818" y="3143248"/>
            <a:ext cx="776294" cy="2047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16200000" flipH="1">
            <a:off x="6893735" y="2607463"/>
            <a:ext cx="642942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214282" y="2786058"/>
            <a:ext cx="1714512" cy="150019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accent4">
                    <a:lumMod val="50000"/>
                  </a:schemeClr>
                </a:solidFill>
              </a:rPr>
              <a:t>การเมือง</a:t>
            </a:r>
            <a:endParaRPr lang="th-TH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1714480" y="3643314"/>
            <a:ext cx="1714512" cy="150019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accent4">
                    <a:lumMod val="50000"/>
                  </a:schemeClr>
                </a:solidFill>
              </a:rPr>
              <a:t>การค้า</a:t>
            </a:r>
            <a:endParaRPr lang="th-TH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7" name="Oval 16"/>
          <p:cNvSpPr/>
          <p:nvPr/>
        </p:nvSpPr>
        <p:spPr>
          <a:xfrm>
            <a:off x="7143768" y="3214686"/>
            <a:ext cx="1714512" cy="150019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accent4">
                    <a:lumMod val="50000"/>
                  </a:schemeClr>
                </a:solidFill>
              </a:rPr>
              <a:t>สุขภาพและอนามัย</a:t>
            </a:r>
            <a:endParaRPr lang="th-TH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8" name="Oval 17"/>
          <p:cNvSpPr/>
          <p:nvPr/>
        </p:nvSpPr>
        <p:spPr>
          <a:xfrm>
            <a:off x="3571868" y="3929066"/>
            <a:ext cx="1714512" cy="150019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accent4">
                    <a:lumMod val="50000"/>
                  </a:schemeClr>
                </a:solidFill>
              </a:rPr>
              <a:t>ศาสนา</a:t>
            </a:r>
            <a:endParaRPr lang="th-TH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9" name="Oval 18"/>
          <p:cNvSpPr/>
          <p:nvPr/>
        </p:nvSpPr>
        <p:spPr>
          <a:xfrm>
            <a:off x="5429256" y="3786190"/>
            <a:ext cx="1714512" cy="150019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accent4">
                    <a:lumMod val="50000"/>
                  </a:schemeClr>
                </a:solidFill>
              </a:rPr>
              <a:t>สนุกสนาน</a:t>
            </a:r>
            <a:endParaRPr lang="th-TH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0034" y="0"/>
            <a:ext cx="8062912" cy="1857364"/>
          </a:xfrm>
        </p:spPr>
        <p:txBody>
          <a:bodyPr>
            <a:normAutofit fontScale="90000"/>
          </a:bodyPr>
          <a:lstStyle/>
          <a:p>
            <a:pPr algn="l"/>
            <a:r>
              <a:rPr lang="th-TH" sz="8000" b="1" dirty="0" smtClean="0">
                <a:solidFill>
                  <a:schemeClr val="tx1"/>
                </a:solidFill>
              </a:rPr>
              <a:t>สมัยกลาง  </a:t>
            </a:r>
            <a:r>
              <a:rPr lang="th-TH" b="1" dirty="0" smtClean="0">
                <a:solidFill>
                  <a:schemeClr val="tx1"/>
                </a:solidFill>
              </a:rPr>
              <a:t/>
            </a:r>
            <a:br>
              <a:rPr lang="th-TH" b="1" dirty="0" smtClean="0">
                <a:solidFill>
                  <a:schemeClr val="tx1"/>
                </a:solidFill>
              </a:rPr>
            </a:br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910" y="1714488"/>
            <a:ext cx="8062912" cy="2571768"/>
          </a:xfrm>
        </p:spPr>
        <p:txBody>
          <a:bodyPr>
            <a:noAutofit/>
          </a:bodyPr>
          <a:lstStyle/>
          <a:p>
            <a:pPr algn="l"/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sz="3600" b="1" dirty="0" smtClean="0">
                <a:latin typeface="Angsana New" pitchFamily="18" charset="-34"/>
                <a:cs typeface="Angsana New" pitchFamily="18" charset="-34"/>
              </a:rPr>
              <a:t>ส่วนใหญ่การเดินทางเกิดจากการอพยพ  เพราะสมัยกลางเป็นช่วงยุคมืด (</a:t>
            </a:r>
            <a:r>
              <a:rPr lang="en-US" sz="3600" b="1" dirty="0" smtClean="0">
                <a:latin typeface="Angsana New" pitchFamily="18" charset="-34"/>
                <a:cs typeface="Angsana New" pitchFamily="18" charset="-34"/>
              </a:rPr>
              <a:t> Dark Ages</a:t>
            </a:r>
            <a:r>
              <a:rPr lang="th-TH" sz="3600" b="1" dirty="0" smtClean="0">
                <a:latin typeface="Angsana New" pitchFamily="18" charset="-34"/>
                <a:cs typeface="Angsana New" pitchFamily="18" charset="-34"/>
              </a:rPr>
              <a:t> )  แต่ตอนปลายเป็นยุคฟื้นฟูวิทยาการ ซึ่งในยุคนี้การท่องเที่ยวส่วนใหญ่เป็นการท่องเที่ยวเชิงประวัติศาสตร์และศาสนา</a:t>
            </a:r>
            <a:endParaRPr lang="th-TH" sz="3600" b="1" dirty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th-TH" sz="7200" b="1" dirty="0" smtClean="0">
                <a:solidFill>
                  <a:schemeClr val="tx1"/>
                </a:solidFill>
              </a:rPr>
              <a:t>สมัยใหม่</a:t>
            </a:r>
            <a:endParaRPr lang="th-TH" sz="7200" b="1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42976" y="3071810"/>
            <a:ext cx="3143272" cy="16430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สมัยหลังการปฏิวัติอุตสาหกรรม</a:t>
            </a:r>
            <a:endParaRPr lang="th-TH" dirty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500694" y="3071810"/>
            <a:ext cx="3143272" cy="16430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การท่องเที่ยวสมัยปัจจุบัน</a:t>
            </a:r>
            <a:endParaRPr lang="th-TH" dirty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2214546" y="1500174"/>
            <a:ext cx="2214578" cy="157163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429124" y="1500174"/>
            <a:ext cx="2214578" cy="157163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Custom 1">
      <a:dk1>
        <a:srgbClr val="00B050"/>
      </a:dk1>
      <a:lt1>
        <a:sysClr val="window" lastClr="FFFFFF"/>
      </a:lt1>
      <a:dk2>
        <a:srgbClr val="92D050"/>
      </a:dk2>
      <a:lt2>
        <a:srgbClr val="C3CFB5"/>
      </a:lt2>
      <a:accent1>
        <a:srgbClr val="D7DFCD"/>
      </a:accent1>
      <a:accent2>
        <a:srgbClr val="9CB084"/>
      </a:accent2>
      <a:accent3>
        <a:srgbClr val="6BB1C9"/>
      </a:accent3>
      <a:accent4>
        <a:srgbClr val="9AC86C"/>
      </a:accent4>
      <a:accent5>
        <a:srgbClr val="9ADD57"/>
      </a:accent5>
      <a:accent6>
        <a:srgbClr val="61D3AD"/>
      </a:accent6>
      <a:hlink>
        <a:srgbClr val="0DF37B"/>
      </a:hlink>
      <a:folHlink>
        <a:srgbClr val="00BC16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874</TotalTime>
  <Words>475</Words>
  <Application>Microsoft Office PowerPoint</Application>
  <PresentationFormat>On-screen Show (4:3)</PresentationFormat>
  <Paragraphs>138</Paragraphs>
  <Slides>22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Solstice</vt:lpstr>
      <vt:lpstr>         บทที่ 1                                                                                                                  ความรู้เบื้องต้น     เกี่ยวกับการท่องเที่ยว</vt:lpstr>
      <vt:lpstr>Slide 2</vt:lpstr>
      <vt:lpstr>Slide 3</vt:lpstr>
      <vt:lpstr>ความหมายของการท่องเที่ยว</vt:lpstr>
      <vt:lpstr>  วิวัฒนาการของการท่องเที่ยว</vt:lpstr>
      <vt:lpstr>สมัยโบราณ</vt:lpstr>
      <vt:lpstr>Slide 7</vt:lpstr>
      <vt:lpstr>สมัยกลาง   </vt:lpstr>
      <vt:lpstr>สมัยใหม่</vt:lpstr>
      <vt:lpstr>วิวัฒนาการการท่องเที่ยว ของประเทศไทย </vt:lpstr>
      <vt:lpstr>Slide 11</vt:lpstr>
      <vt:lpstr>ความสำคัญของการท่องเที่ยว 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ผลกระทบของการท่องเที่ยว </vt:lpstr>
      <vt:lpstr>Slide 21</vt:lpstr>
      <vt:lpstr>Slide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Dell</dc:creator>
  <cp:lastModifiedBy>Dell</cp:lastModifiedBy>
  <cp:revision>52</cp:revision>
  <dcterms:created xsi:type="dcterms:W3CDTF">2013-07-22T05:43:00Z</dcterms:created>
  <dcterms:modified xsi:type="dcterms:W3CDTF">2013-08-26T16:57:14Z</dcterms:modified>
</cp:coreProperties>
</file>