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5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6" r:id="rId10"/>
    <p:sldId id="277" r:id="rId11"/>
    <p:sldId id="278" r:id="rId12"/>
    <p:sldId id="279" r:id="rId13"/>
    <p:sldId id="280" r:id="rId14"/>
    <p:sldId id="264" r:id="rId15"/>
    <p:sldId id="265" r:id="rId16"/>
    <p:sldId id="266" r:id="rId17"/>
    <p:sldId id="267" r:id="rId18"/>
    <p:sldId id="281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82" r:id="rId28"/>
    <p:sldId id="283" r:id="rId29"/>
    <p:sldId id="286" r:id="rId30"/>
    <p:sldId id="287" r:id="rId31"/>
    <p:sldId id="284" r:id="rId32"/>
    <p:sldId id="288" r:id="rId33"/>
    <p:sldId id="289" r:id="rId34"/>
    <p:sldId id="292" r:id="rId35"/>
    <p:sldId id="290" r:id="rId36"/>
    <p:sldId id="291" r:id="rId37"/>
    <p:sldId id="293" r:id="rId38"/>
    <p:sldId id="294" r:id="rId39"/>
    <p:sldId id="297" r:id="rId40"/>
    <p:sldId id="298" r:id="rId41"/>
    <p:sldId id="299" r:id="rId42"/>
    <p:sldId id="300" r:id="rId43"/>
    <p:sldId id="301" r:id="rId44"/>
    <p:sldId id="302" r:id="rId45"/>
    <p:sldId id="295" r:id="rId46"/>
    <p:sldId id="296" r:id="rId47"/>
    <p:sldId id="304" r:id="rId48"/>
    <p:sldId id="303" r:id="rId49"/>
    <p:sldId id="305" r:id="rId50"/>
    <p:sldId id="306" r:id="rId51"/>
    <p:sldId id="308" r:id="rId52"/>
    <p:sldId id="307" r:id="rId53"/>
    <p:sldId id="309" r:id="rId54"/>
    <p:sldId id="310" r:id="rId55"/>
    <p:sldId id="311" r:id="rId56"/>
    <p:sldId id="312" r:id="rId57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ลักษณะสีอ่อน 1 - เน้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505E3EF-67EA-436B-97B2-0124C06EBD24}" styleName="ลักษณะสีปานกลาง 4 - เน้น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5E9FD-B165-4B24-BB6C-BCE5E62C9F09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62EC6-4015-4C52-B84A-6B34E66262E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37871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BADD961-4298-40BE-9F22-8133B903368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6AF52FE-4E25-47B1-BAC3-B31F74840701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hyperlink" Target="http://www.editplus.com/download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hdphoto2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oodshed.net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ditplus.com" TargetMode="External"/><Relationship Id="rId4" Type="http://schemas.openxmlformats.org/officeDocument/2006/relationships/hyperlink" Target="http://www.dosbox.com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5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การจัดเตรียมเครื่องมือในการพัฒนา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799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75297" y="1340768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3.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รัน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โปรแกรม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INSTALL.EXE  </a:t>
            </a:r>
            <a:endParaRPr lang="th-TH" sz="3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จะ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ปรากฏหน้าต่างสำหรับติดตั้งโปรแกรม 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10887"/>
            <a:ext cx="8136904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353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75297" y="1340768"/>
            <a:ext cx="76328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4.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เลือก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Start Installation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แล้วกดปุ่ม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Enter </a:t>
            </a:r>
          </a:p>
          <a:p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ก็จะเริ่มติดตั้งโปรแกรมจนแล้วเสร็จ 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5.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กด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คีย์ใด ๆ โปรแกรมจะแสดงหน้าต่าง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Help </a:t>
            </a:r>
          </a:p>
          <a:p>
            <a:pPr lvl="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6.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กด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คีย์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Esc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เพื่อออกจากโปรแกรม เป็นการสิ้นสุดขั้นตอนการติดตั้งโปรแกรม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Turbo C/C++ 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</a:p>
          <a:p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7.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จากนั้น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ให้ตรวจสอบไฟล์ที่ติดตั้งในไดร์ฟ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C:\TC\BIN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โดยใช้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Explorer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จะมีโฟลเดอร์และไฟล์ดังนี้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48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55327" y="1772816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4.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เลือก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Start Installation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แล้วกดปุ่ม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Enter </a:t>
            </a:r>
          </a:p>
          <a:p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ก็จะเริ่มติดตั้งโปรแกรมจนแล้วเสร็จ 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5.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กด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คีย์ใด ๆ โปรแกรมจะแสดงหน้าต่าง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Help </a:t>
            </a:r>
          </a:p>
          <a:p>
            <a:pPr lvl="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6.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กด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คีย์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Esc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เพื่อออกจากโปรแกรม เป็นการสิ้นสุดขั้นตอนการติดตั้งโปรแกรม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Turbo C/C++ 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</a:p>
          <a:p>
            <a:pPr lvl="0"/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42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การติดตั้ง</a:t>
            </a: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โปรแกรม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55327" y="1266713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7.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จากนั้น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ให้ตรวจสอบไฟล์ที่ติดตั้งในไดร์ฟ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C:\TC\BIN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โดยใช้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Explorer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จะมีโฟลเดอร์และไฟล์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ดังนี้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88858"/>
            <a:ext cx="8352928" cy="43084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314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863" y="1196752"/>
            <a:ext cx="8229600" cy="1080120"/>
          </a:xfrm>
        </p:spPr>
        <p:txBody>
          <a:bodyPr>
            <a:normAutofit/>
          </a:bodyPr>
          <a:lstStyle/>
          <a:p>
            <a:pPr marL="0" lvl="0" indent="0" algn="thaiDist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1. 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โดย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ไปที่โฟลเดอร์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C:\TC\BIN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แล้วรันโปรแกรม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TC.EXE 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คลิกที่ปุ่ม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Start / Run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แล้วพิมพ์คำสั่งในช่อง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Open: C:\TC\BIN\TC.EXE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แล้วกดคีย์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Enter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หรือคลิกที่ปุ่ม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OK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 ก็จะเข้าสู่หน้าต่าง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Editor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ของ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Turbo C/C++ V3.0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จะปรากฏหน้าต่างโปรแกรม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TC.EXE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ดังนี้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การเรียกใช้งานโปรแกรม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Turbo C/C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++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 descr="http://web.en.rmutt.ac.th/manoch/Doc/ComPro/TC/tc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496943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575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สำหรับ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ผู้ที่ใช้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Windows7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ขึ้นไป การรันโปรแกรมรุ่นเก่า ๆ ต้องรันผ่านโปรแกรมจัดการหน่วยความจำ เช่น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ซึ่งสามารถดาวน์โหลดมาใช้งานได้ฟรี ในที่นี้ได้ดาวน์โหลด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0.74-win32-installer.exe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มาใช้งาน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ทำ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0.74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โดย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การเปิดไฟล์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0.74-win32-installer.exe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การเรียกใช้งานโปรแกรม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ผ่าน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โปรแกรม </a:t>
            </a:r>
            <a:r>
              <a:rPr lang="en-US" sz="2800" b="1" dirty="0" err="1" smtClean="0">
                <a:solidFill>
                  <a:schemeClr val="accent4">
                    <a:lumMod val="75000"/>
                  </a:schemeClr>
                </a:solidFill>
              </a:rPr>
              <a:t>DOSBox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425433"/>
            <a:ext cx="1656184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871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864" y="1168153"/>
            <a:ext cx="8229600" cy="53265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h-TH" sz="2800" dirty="0"/>
              <a:t>คลิกปุ่ม </a:t>
            </a:r>
            <a:r>
              <a:rPr lang="en-US" sz="2000" dirty="0"/>
              <a:t>Next &gt; / Next &gt; / Install </a:t>
            </a:r>
            <a:r>
              <a:rPr lang="th-TH" sz="2000" dirty="0"/>
              <a:t>/ </a:t>
            </a:r>
            <a:r>
              <a:rPr lang="en-US" sz="2000" dirty="0"/>
              <a:t>Close </a:t>
            </a:r>
            <a:r>
              <a:rPr lang="th-TH" sz="2800" dirty="0"/>
              <a:t>ตามลำดับ เป็นอันว่าติดตั้งเสร็จเรียบร้อย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 0.74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1403648" y="1700808"/>
            <a:ext cx="7272808" cy="4968552"/>
            <a:chOff x="0" y="0"/>
            <a:chExt cx="4968875" cy="2895600"/>
          </a:xfrm>
        </p:grpSpPr>
        <p:pic>
          <p:nvPicPr>
            <p:cNvPr id="5" name="รูปภาพ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076450" cy="1409700"/>
            </a:xfrm>
            <a:prstGeom prst="rect">
              <a:avLst/>
            </a:prstGeom>
          </p:spPr>
        </p:pic>
        <p:pic>
          <p:nvPicPr>
            <p:cNvPr id="6" name="รูปภาพ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2650" y="0"/>
              <a:ext cx="2082800" cy="1409700"/>
            </a:xfrm>
            <a:prstGeom prst="rect">
              <a:avLst/>
            </a:prstGeom>
          </p:spPr>
        </p:pic>
        <p:pic>
          <p:nvPicPr>
            <p:cNvPr id="7" name="รูปภาพ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485900"/>
              <a:ext cx="2082800" cy="1409700"/>
            </a:xfrm>
            <a:prstGeom prst="rect">
              <a:avLst/>
            </a:prstGeom>
          </p:spPr>
        </p:pic>
        <p:pic>
          <p:nvPicPr>
            <p:cNvPr id="8" name="รูปภาพ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2650" y="1485900"/>
              <a:ext cx="2082800" cy="1409700"/>
            </a:xfrm>
            <a:prstGeom prst="rect">
              <a:avLst/>
            </a:prstGeom>
          </p:spPr>
        </p:pic>
        <p:sp>
          <p:nvSpPr>
            <p:cNvPr id="9" name="ลูกศรขวา 8"/>
            <p:cNvSpPr/>
            <p:nvPr/>
          </p:nvSpPr>
          <p:spPr>
            <a:xfrm>
              <a:off x="1968500" y="596900"/>
              <a:ext cx="335915" cy="241300"/>
            </a:xfrm>
            <a:prstGeom prst="rightArrow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/>
            </a:p>
          </p:txBody>
        </p:sp>
        <p:sp>
          <p:nvSpPr>
            <p:cNvPr id="10" name="ลูกศรขวา 9"/>
            <p:cNvSpPr/>
            <p:nvPr/>
          </p:nvSpPr>
          <p:spPr>
            <a:xfrm>
              <a:off x="1949450" y="2051050"/>
              <a:ext cx="335915" cy="241300"/>
            </a:xfrm>
            <a:prstGeom prst="rightArrow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/>
            </a:p>
          </p:txBody>
        </p:sp>
        <p:sp>
          <p:nvSpPr>
            <p:cNvPr id="11" name="ลูกศรขวา 10"/>
            <p:cNvSpPr/>
            <p:nvPr/>
          </p:nvSpPr>
          <p:spPr>
            <a:xfrm rot="8298992">
              <a:off x="1911350" y="1327150"/>
              <a:ext cx="335915" cy="241300"/>
            </a:xfrm>
            <a:prstGeom prst="rightArrow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/>
            </a:p>
          </p:txBody>
        </p:sp>
        <p:sp>
          <p:nvSpPr>
            <p:cNvPr id="12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441450" y="806450"/>
              <a:ext cx="843916" cy="262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rgbClr val="FF0000"/>
                  </a:solidFill>
                  <a:effectLst/>
                  <a:latin typeface="TH Sarabun New"/>
                  <a:ea typeface="Calibri"/>
                  <a:cs typeface="Cordia New"/>
                </a:rPr>
                <a:t>1.</a:t>
              </a:r>
              <a:r>
                <a:rPr lang="th-TH" sz="1200" dirty="0">
                  <a:solidFill>
                    <a:srgbClr val="FF0000"/>
                  </a:solidFill>
                  <a:effectLst/>
                  <a:latin typeface="Calibri"/>
                  <a:ea typeface="Calibri"/>
                  <a:cs typeface="TH Sarabun New"/>
                </a:rPr>
                <a:t>คลิกที่นี้</a:t>
              </a:r>
              <a:endParaRPr lang="en-US" sz="1100" dirty="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3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4267200" y="1085850"/>
              <a:ext cx="701675" cy="262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200" dirty="0">
                  <a:solidFill>
                    <a:srgbClr val="FF0000"/>
                  </a:solidFill>
                  <a:effectLst/>
                  <a:latin typeface="TH Sarabun New"/>
                  <a:ea typeface="Calibri"/>
                  <a:cs typeface="Cordia New"/>
                </a:rPr>
                <a:t>2.</a:t>
              </a:r>
              <a:r>
                <a:rPr lang="en-US" sz="1000" dirty="0">
                  <a:solidFill>
                    <a:srgbClr val="FF0000"/>
                  </a:solidFill>
                  <a:effectLst/>
                  <a:latin typeface="TH Sarabun New"/>
                  <a:ea typeface="Calibri"/>
                  <a:cs typeface="Cordia New"/>
                </a:rPr>
                <a:t> </a:t>
              </a:r>
              <a:r>
                <a:rPr lang="th-TH" sz="1200" dirty="0">
                  <a:solidFill>
                    <a:srgbClr val="FF0000"/>
                  </a:solidFill>
                  <a:effectLst/>
                  <a:latin typeface="Calibri"/>
                  <a:ea typeface="Calibri"/>
                  <a:cs typeface="TH Sarabun New"/>
                </a:rPr>
                <a:t>คลิกที่นี้</a:t>
              </a:r>
              <a:endParaRPr lang="en-US" sz="1100" dirty="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4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742950" y="2343150"/>
              <a:ext cx="1793247" cy="262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dirty="0">
                  <a:solidFill>
                    <a:srgbClr val="FF0000"/>
                  </a:solidFill>
                  <a:effectLst/>
                  <a:latin typeface="TH Sarabun New"/>
                  <a:ea typeface="Calibri"/>
                  <a:cs typeface="Cordia New"/>
                </a:rPr>
                <a:t>3.</a:t>
              </a:r>
              <a:r>
                <a:rPr lang="en-US" sz="1000" dirty="0">
                  <a:solidFill>
                    <a:srgbClr val="FF0000"/>
                  </a:solidFill>
                  <a:effectLst/>
                  <a:latin typeface="TH Sarabun New"/>
                  <a:ea typeface="Calibri"/>
                  <a:cs typeface="Cordia New"/>
                </a:rPr>
                <a:t> </a:t>
              </a:r>
              <a:r>
                <a:rPr lang="th-TH" sz="1200" dirty="0">
                  <a:solidFill>
                    <a:srgbClr val="FF0000"/>
                  </a:solidFill>
                  <a:effectLst/>
                  <a:latin typeface="Calibri"/>
                  <a:ea typeface="Calibri"/>
                  <a:cs typeface="TH Sarabun New"/>
                </a:rPr>
                <a:t>คลิกที่นี้เพื่อติดตั้งโปรแกรม</a:t>
              </a:r>
              <a:endParaRPr lang="en-US" sz="1100" dirty="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5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2616199" y="2336800"/>
              <a:ext cx="1886844" cy="262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dirty="0">
                  <a:solidFill>
                    <a:srgbClr val="FF0000"/>
                  </a:solidFill>
                  <a:effectLst/>
                  <a:latin typeface="TH Sarabun New"/>
                  <a:ea typeface="Calibri"/>
                  <a:cs typeface="Cordia New"/>
                </a:rPr>
                <a:t>4</a:t>
              </a:r>
              <a:r>
                <a:rPr lang="en-US" sz="1000" dirty="0">
                  <a:solidFill>
                    <a:srgbClr val="FF0000"/>
                  </a:solidFill>
                  <a:effectLst/>
                  <a:latin typeface="TH Sarabun New"/>
                  <a:ea typeface="Calibri"/>
                  <a:cs typeface="Cordia New"/>
                </a:rPr>
                <a:t>. </a:t>
              </a:r>
              <a:r>
                <a:rPr lang="th-TH" sz="1200" dirty="0">
                  <a:solidFill>
                    <a:srgbClr val="FF0000"/>
                  </a:solidFill>
                  <a:effectLst/>
                  <a:latin typeface="Calibri"/>
                  <a:ea typeface="Calibri"/>
                  <a:cs typeface="TH Sarabun New"/>
                </a:rPr>
                <a:t>คลิกที่นี้เป็นการเสร็จสิ้นการติดตั้ง</a:t>
              </a:r>
              <a:endParaRPr lang="en-US" sz="1100" dirty="0">
                <a:effectLst/>
                <a:latin typeface="Calibri"/>
                <a:ea typeface="Calibri"/>
                <a:cs typeface="Cordia New"/>
              </a:endParaRPr>
            </a:p>
          </p:txBody>
        </p:sp>
        <p:cxnSp>
          <p:nvCxnSpPr>
            <p:cNvPr id="16" name="ลูกศรเชื่อมต่อแบบตรง 15"/>
            <p:cNvCxnSpPr/>
            <p:nvPr/>
          </p:nvCxnSpPr>
          <p:spPr>
            <a:xfrm>
              <a:off x="1803400" y="1016000"/>
              <a:ext cx="6985" cy="22606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ลูกศรเชื่อมต่อแบบตรง 16"/>
            <p:cNvCxnSpPr/>
            <p:nvPr/>
          </p:nvCxnSpPr>
          <p:spPr>
            <a:xfrm flipH="1">
              <a:off x="4076700" y="1238250"/>
              <a:ext cx="241300" cy="730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ลูกศรเชื่อมต่อแบบตรง 17"/>
            <p:cNvCxnSpPr/>
            <p:nvPr/>
          </p:nvCxnSpPr>
          <p:spPr>
            <a:xfrm>
              <a:off x="3987800" y="2546350"/>
              <a:ext cx="0" cy="17526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ลูกศรเชื่อมต่อแบบตรง 18"/>
            <p:cNvCxnSpPr/>
            <p:nvPr/>
          </p:nvCxnSpPr>
          <p:spPr>
            <a:xfrm>
              <a:off x="1797050" y="2546350"/>
              <a:ext cx="0" cy="17526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925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สร้างโฟลเดอร์ที่จะใช้เก็บโปรแกรมรุ่นเก่า ในที่นี้ตั้งชื่อโฟลเดอร์ว่า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DOS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(สามารถตั้งชื่ออื่นก็ได้)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สำเนาโปรแกรม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TC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ที่ติดตั้งแล้วทั้งหมดไปไว้ในโฟลเดอร์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DOS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ทำการตั้งค่า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Option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โดยการเปิดไฟล์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DOS Box 0.74 Option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มาเพิ่มคำสั่งเรียกใช้โปรแกรม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Turbo C/C++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 0.74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40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 0.74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066" name="รูปภาพ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7" y="1725146"/>
            <a:ext cx="3844063" cy="468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กล่องข้อความ 2"/>
          <p:cNvSpPr txBox="1">
            <a:spLocks noChangeArrowheads="1"/>
          </p:cNvSpPr>
          <p:nvPr/>
        </p:nvSpPr>
        <p:spPr bwMode="auto">
          <a:xfrm>
            <a:off x="1907704" y="4158717"/>
            <a:ext cx="1067906" cy="262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latin typeface="TH Sarabun New"/>
                <a:ea typeface="Calibri"/>
                <a:cs typeface="Cordia New"/>
              </a:rPr>
              <a:t>2.</a:t>
            </a:r>
            <a:r>
              <a:rPr lang="th-TH" sz="1200" dirty="0">
                <a:solidFill>
                  <a:srgbClr val="FF0000"/>
                </a:solidFill>
                <a:effectLst/>
                <a:latin typeface="Calibri"/>
                <a:ea typeface="Calibri"/>
                <a:cs typeface="TH Sarabun New"/>
              </a:rPr>
              <a:t> คลิกที่นี้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cxnSp>
        <p:nvCxnSpPr>
          <p:cNvPr id="20" name="ลูกศรเชื่อมต่อแบบตรง 19"/>
          <p:cNvCxnSpPr/>
          <p:nvPr/>
        </p:nvCxnSpPr>
        <p:spPr>
          <a:xfrm flipH="1">
            <a:off x="1733870" y="4326674"/>
            <a:ext cx="317850" cy="3651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ลูกศรเชื่อมต่อแบบตรง 20"/>
          <p:cNvCxnSpPr/>
          <p:nvPr/>
        </p:nvCxnSpPr>
        <p:spPr>
          <a:xfrm>
            <a:off x="3218180" y="4272280"/>
            <a:ext cx="0" cy="292100"/>
          </a:xfrm>
          <a:prstGeom prst="straightConnector1">
            <a:avLst/>
          </a:prstGeom>
          <a:ln>
            <a:solidFill>
              <a:srgbClr val="0000FF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 flipH="1">
            <a:off x="1587820" y="4989830"/>
            <a:ext cx="463900" cy="1092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กล่องข้อความ 2"/>
          <p:cNvSpPr txBox="1">
            <a:spLocks noChangeArrowheads="1"/>
          </p:cNvSpPr>
          <p:nvPr/>
        </p:nvSpPr>
        <p:spPr bwMode="auto">
          <a:xfrm>
            <a:off x="4007484" y="5142107"/>
            <a:ext cx="3174707" cy="262890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indent="226695">
              <a:spcAft>
                <a:spcPts val="0"/>
              </a:spcAft>
            </a:pPr>
            <a:r>
              <a:rPr lang="en-US" sz="1200">
                <a:solidFill>
                  <a:srgbClr val="FF0000"/>
                </a:solidFill>
                <a:effectLst/>
                <a:latin typeface="TH Sarabun New"/>
                <a:ea typeface="Calibri"/>
                <a:cs typeface="Cordia New"/>
              </a:rPr>
              <a:t>4. </a:t>
            </a:r>
            <a:r>
              <a:rPr lang="th-TH" sz="1200">
                <a:solidFill>
                  <a:srgbClr val="FF0000"/>
                </a:solidFill>
                <a:effectLst/>
                <a:latin typeface="Calibri"/>
                <a:ea typeface="Calibri"/>
                <a:cs typeface="TH Sarabun New"/>
              </a:rPr>
              <a:t>คลิกเพื่อเปิดไฟล์ </a:t>
            </a:r>
            <a:r>
              <a:rPr lang="en-US" sz="1200">
                <a:solidFill>
                  <a:srgbClr val="FF0000"/>
                </a:solidFill>
                <a:effectLst/>
                <a:latin typeface="TH Sarabun New"/>
                <a:ea typeface="Calibri"/>
                <a:cs typeface="Cordia New"/>
              </a:rPr>
              <a:t>dosbox-0.74.conf</a:t>
            </a:r>
            <a:endParaRPr lang="en-US" sz="1100">
              <a:effectLst/>
              <a:latin typeface="Calibri"/>
              <a:ea typeface="Calibri"/>
              <a:cs typeface="Cordia New"/>
            </a:endParaRPr>
          </a:p>
        </p:txBody>
      </p:sp>
      <p:cxnSp>
        <p:nvCxnSpPr>
          <p:cNvPr id="24" name="ลูกศรเชื่อมต่อแบบตรง 23"/>
          <p:cNvCxnSpPr/>
          <p:nvPr/>
        </p:nvCxnSpPr>
        <p:spPr>
          <a:xfrm flipH="1">
            <a:off x="2625089" y="5301208"/>
            <a:ext cx="13823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กล่องข้อความ 2"/>
          <p:cNvSpPr txBox="1">
            <a:spLocks noChangeArrowheads="1"/>
          </p:cNvSpPr>
          <p:nvPr/>
        </p:nvSpPr>
        <p:spPr bwMode="auto">
          <a:xfrm>
            <a:off x="1859728" y="4781550"/>
            <a:ext cx="1144587" cy="262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latin typeface="TH Sarabun New"/>
                <a:ea typeface="Calibri"/>
                <a:cs typeface="Cordia New"/>
              </a:rPr>
              <a:t>3.</a:t>
            </a:r>
            <a:r>
              <a:rPr lang="th-TH" sz="1200" dirty="0">
                <a:solidFill>
                  <a:srgbClr val="FF0000"/>
                </a:solidFill>
                <a:effectLst/>
                <a:latin typeface="Calibri"/>
                <a:ea typeface="Calibri"/>
                <a:cs typeface="TH Sarabun New"/>
              </a:rPr>
              <a:t> คลิกที่นี้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26" name="กล่องข้อความ 2"/>
          <p:cNvSpPr txBox="1">
            <a:spLocks noChangeArrowheads="1"/>
          </p:cNvSpPr>
          <p:nvPr/>
        </p:nvSpPr>
        <p:spPr bwMode="auto">
          <a:xfrm>
            <a:off x="4007484" y="3358924"/>
            <a:ext cx="3119434" cy="262890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latin typeface="TH Sarabun New"/>
                <a:ea typeface="Calibri"/>
                <a:cs typeface="Cordia New"/>
              </a:rPr>
              <a:t>1.</a:t>
            </a:r>
            <a:r>
              <a:rPr lang="th-TH" sz="1200" dirty="0">
                <a:solidFill>
                  <a:srgbClr val="FF0000"/>
                </a:solidFill>
                <a:effectLst/>
                <a:latin typeface="Calibri"/>
                <a:ea typeface="Calibri"/>
                <a:cs typeface="TH Sarabun New"/>
              </a:rPr>
              <a:t> คลิกค้างที่ </a:t>
            </a:r>
            <a:r>
              <a:rPr lang="en-US" sz="1200" dirty="0">
                <a:solidFill>
                  <a:srgbClr val="FF0000"/>
                </a:solidFill>
                <a:effectLst/>
                <a:latin typeface="TH Sarabun New"/>
                <a:ea typeface="Calibri"/>
                <a:cs typeface="Cordia New"/>
              </a:rPr>
              <a:t>V-Scroll Bar </a:t>
            </a:r>
            <a:r>
              <a:rPr lang="th-TH" sz="1200" dirty="0">
                <a:solidFill>
                  <a:srgbClr val="FF0000"/>
                </a:solidFill>
                <a:effectLst/>
                <a:latin typeface="Calibri"/>
                <a:ea typeface="Calibri"/>
                <a:cs typeface="TH Sarabun New"/>
              </a:rPr>
              <a:t>แล้วเลื่อนลง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cxnSp>
        <p:nvCxnSpPr>
          <p:cNvPr id="27" name="ลูกศรเชื่อมต่อแบบตรง 26"/>
          <p:cNvCxnSpPr/>
          <p:nvPr/>
        </p:nvCxnSpPr>
        <p:spPr>
          <a:xfrm flipH="1">
            <a:off x="3020059" y="3490369"/>
            <a:ext cx="9874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1043608" y="1175081"/>
            <a:ext cx="698800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Times New Roman" pitchFamily="18" charset="0"/>
                <a:cs typeface="Cordia New" pitchFamily="34" charset="-34"/>
              </a:rPr>
              <a:t>คลิกปุ่ม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Times New Roman" pitchFamily="18" charset="0"/>
                <a:cs typeface="Cordia New" pitchFamily="34" charset="-34"/>
              </a:rPr>
              <a:t>Start / Program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Times New Roman" pitchFamily="18" charset="0"/>
                <a:cs typeface="Cordia New" pitchFamily="34" charset="-34"/>
              </a:rPr>
              <a:t>แล้วเลื่อน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Times New Roman" pitchFamily="18" charset="0"/>
                <a:cs typeface="Cordia New" pitchFamily="34" charset="-34"/>
              </a:rPr>
              <a:t>V-Scroll Bar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Times New Roman" pitchFamily="18" charset="0"/>
                <a:cs typeface="Cordia New" pitchFamily="34" charset="-34"/>
              </a:rPr>
              <a:t>ลงมาที่ คลิกที่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Times New Roman" pitchFamily="18" charset="0"/>
                <a:cs typeface="Cordia New" pitchFamily="34" charset="-34"/>
              </a:rPr>
              <a:t>DOSBox-0.74 / Options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817563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28" name="Rectangle 34"/>
          <p:cNvSpPr>
            <a:spLocks noChangeArrowheads="1"/>
          </p:cNvSpPr>
          <p:nvPr/>
        </p:nvSpPr>
        <p:spPr bwMode="auto">
          <a:xfrm>
            <a:off x="817563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H Sarabun New" charset="0"/>
              <a:ea typeface="Times New Roman" pitchFamily="18" charset="0"/>
              <a:cs typeface="Cordia New" pitchFamily="34" charset="-34"/>
            </a:endParaRPr>
          </a:p>
          <a:p>
            <a:pPr marL="0" marR="0" lvl="0" indent="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H Sarabun New" charset="0"/>
                <a:ea typeface="Times New Roman" pitchFamily="18" charset="0"/>
                <a:cs typeface="Cordia New" pitchFamily="34" charset="-34"/>
              </a:rPr>
              <a:t>  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9248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 0.74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1177008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คลิกที่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0.74 Options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เพื่อเปิดไฟล์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dosbox-0.74.conf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 ขึ้นมาแก้ไข ปรากฏดังนี้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90" y="1884894"/>
            <a:ext cx="8303482" cy="4712458"/>
          </a:xfrm>
          <a:prstGeom prst="rect">
            <a:avLst/>
          </a:prstGeom>
        </p:spPr>
      </p:pic>
      <p:sp>
        <p:nvSpPr>
          <p:cNvPr id="6" name="กล่องข้อความ 2"/>
          <p:cNvSpPr txBox="1">
            <a:spLocks noChangeArrowheads="1"/>
          </p:cNvSpPr>
          <p:nvPr/>
        </p:nvSpPr>
        <p:spPr bwMode="auto">
          <a:xfrm>
            <a:off x="4572000" y="6008597"/>
            <a:ext cx="1728192" cy="300723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0"/>
              </a:spcAft>
            </a:pPr>
            <a:r>
              <a:rPr lang="th-TH" sz="1200" dirty="0">
                <a:solidFill>
                  <a:srgbClr val="FF0000"/>
                </a:solidFill>
                <a:effectLst/>
                <a:latin typeface="Calibri"/>
                <a:ea typeface="Calibri"/>
                <a:cs typeface="TH Sarabun New"/>
              </a:rPr>
              <a:t>พิมพ์คำสั่งเพิ่มตรงนี้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pic>
        <p:nvPicPr>
          <p:cNvPr id="8" name="รูปภาพ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22" y="4469733"/>
            <a:ext cx="3096344" cy="16888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0" name="ลูกศรเชื่อมต่อแบบตรง 9"/>
          <p:cNvCxnSpPr/>
          <p:nvPr/>
        </p:nvCxnSpPr>
        <p:spPr>
          <a:xfrm flipH="1">
            <a:off x="1331640" y="6147767"/>
            <a:ext cx="324036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20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V3.0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0.74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การใช้งานโปรแกรม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V3.0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ผ่านโปรแกรม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0.74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การติดตั้งและใช้งานโปรแกรม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ร่วมกับ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98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sz="4100" dirty="0">
                <a:solidFill>
                  <a:schemeClr val="accent4">
                    <a:lumMod val="75000"/>
                  </a:schemeClr>
                </a:solidFill>
              </a:rPr>
              <a:t>เลื่อนไปบรรทัดล่างสุดแล้วพิมพ์คำสั่ง </a:t>
            </a:r>
            <a:r>
              <a:rPr lang="en-US" sz="4100" dirty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th-TH" sz="4100" dirty="0">
                <a:solidFill>
                  <a:schemeClr val="accent4">
                    <a:lumMod val="75000"/>
                  </a:schemeClr>
                </a:solidFill>
              </a:rPr>
              <a:t>บรรทัดต่อท้ายถัดจากบรรทัด</a:t>
            </a:r>
            <a:endParaRPr lang="en-US" sz="41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# You can put your MOUNT lines here.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  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MOUNT C C:\DOS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C: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CD\TC\BIN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TC</a:t>
            </a: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บันทึกแฟ้ม และปิดแฟ้ม เป็นอันเสร็จขั้นตอนการตั้งค่า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Options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ของโปรแกรม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0.74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 0.74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47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การรันโปรแกรม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051" y="1268760"/>
            <a:ext cx="5933906" cy="360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รูปภาพ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060848"/>
            <a:ext cx="5675752" cy="4261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รูปภาพ 6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22967"/>
            <a:ext cx="1080120" cy="108164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สี่เหลี่ยมผืนผ้า 7"/>
          <p:cNvSpPr/>
          <p:nvPr/>
        </p:nvSpPr>
        <p:spPr>
          <a:xfrm>
            <a:off x="539552" y="6132879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/>
              <a:t>ดับเบิ้ลคลิก</a:t>
            </a:r>
            <a:endParaRPr lang="en-US" dirty="0"/>
          </a:p>
        </p:txBody>
      </p:sp>
      <p:sp>
        <p:nvSpPr>
          <p:cNvPr id="9" name="ลูกศรขวา 8"/>
          <p:cNvSpPr/>
          <p:nvPr/>
        </p:nvSpPr>
        <p:spPr>
          <a:xfrm>
            <a:off x="1922452" y="5022967"/>
            <a:ext cx="561316" cy="854305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858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เข้าสู่โปรแกรม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Turbo C/C++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เมื่อ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เข้าสู่โปรแกรม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Turbo C/C++ V3.0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 ถ้ามีหน้าต่างที่เคยเปิดไว้ต้องการปิดหน้าต่างขณะนั้นให้กดคีย์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Alt+F3 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ให้กดคีย์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Alt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ค้างไว้ แล้วเคาะที่คีย์ฟังก์ชันที่อยู่แถวบนของคีย์บอร์ด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F3)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สร้าง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ไฟล์ใหม่ โดยกดคีย์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Alt+F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เพื่อเรียกรายการเมนู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File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(สังเกตตัวอักษร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ของเมนู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File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จะเป็นสีแดง) ซึ่ง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High-Light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จะเลือกที่คำสั่ง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New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ก็ให้กดคีย์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Enter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หรือจะกดคีย์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หน้าต่างนี้เรียกว่าหน้าต่าง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Editor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มีไว้สำหรับป้อนหรือแก้ไขโปรแกรมต้นฉบับ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(Source File)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เราสามารถสร้างหรือเปิดหน้าต่าง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Editor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พร้อมกันหลาย ๆ หน้าต่าง หน้าต่างจะเปิดซ้อนกันและมีชื่อของหน้าต่าง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NONAME01.CPP NONAME02.CPP …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ตามลำดับ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การใช้งานโปรแกรม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73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โปรแกรมที่สั้นที่สุดที่สามารถรันได้ โดยไม่มีข้อผิดพลาดและคำเตือน 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สามารถเขียนได้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รูปแบบ คือ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1.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Procedure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ไม่มีการส่งค่ากลับ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(Return)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   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</a:p>
          <a:p>
            <a:pPr marL="400050" lvl="1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400050" lvl="1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</a:p>
          <a:p>
            <a:pPr marL="400050" lvl="1" indent="0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รูปแบบ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 Function 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จะมีการส่งค่ากลับ </a:t>
            </a:r>
            <a:endParaRPr lang="th-TH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00050" lvl="1" indent="0">
              <a:buNone/>
            </a:pP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main()</a:t>
            </a:r>
          </a:p>
          <a:p>
            <a:pPr marL="400050" lvl="1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400050" lvl="1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return 0;</a:t>
            </a:r>
          </a:p>
          <a:p>
            <a:pPr marL="400050" lvl="1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เขียนโปรแกรมภาษาซีที่สั้น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ที่สุด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17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/>
          <a:lstStyle/>
          <a:p>
            <a:pPr marL="0" lv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การสั่ง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คอมไพล์ โดยกดคีย์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Alt+F9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(หรือกด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Alt+C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เพื่อเรียกเมนู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Compile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และกดคีย์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C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เพื่อเลือกคำสั่ง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Compile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การสั่งคอมไพล์โปรแกรม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24944"/>
            <a:ext cx="4209499" cy="329523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สี่เหลี่ยมผืนผ้า 4"/>
          <p:cNvSpPr/>
          <p:nvPr/>
        </p:nvSpPr>
        <p:spPr>
          <a:xfrm>
            <a:off x="5220072" y="3450771"/>
            <a:ext cx="35283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แสดงหน้าต่าง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Compiling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เมื่อสั่งคอมไพล์โปรแกรมไม่เกิดข้อผิดพลาดและคำเตือนใด ๆ</a:t>
            </a:r>
          </a:p>
        </p:txBody>
      </p:sp>
    </p:spTree>
    <p:extLst>
      <p:ext uri="{BB962C8B-B14F-4D97-AF65-F5344CB8AC3E}">
        <p14:creationId xmlns:p14="http://schemas.microsoft.com/office/powerpoint/2010/main" val="367715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โดย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กดคีย์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Alt+R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เพื่อเปิดรายการคำสั่งเมนู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Run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แล้วกดคีย์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เพื่อเลือกคำสั่ง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Run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ซึ่งต่อไปจะเขียนสั้น ๆ เป็น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Alt+R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/ R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การรันผ่านโปรแกรม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0.74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จะต้องทำตามขั้นตอนแบบนี้) แต่ถ้ารันโดยตรงกับโปรแกรม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Turbo C/C++ V3.0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สามารถทำได้โดยกดคีย์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CTRL+F9)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ผลการรันโปรแกรมในตอนนี้</a:t>
            </a:r>
          </a:p>
          <a:p>
            <a:pPr marL="0" lvl="0" indent="0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ไม่ปรากฏสิ่งใดขึ้น เนื่องจากไม่มีประโยคคำสั่งใด ๆ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การสั่งรัน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(Run)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06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407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("Welcome to C Programming\n");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เขียนโปรแกรมแสดง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ข้อความ</a:t>
            </a:r>
            <a:b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Welcome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to C Programming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92676" y="3717032"/>
            <a:ext cx="84214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เมื่อป้อนโปรแกรม แล้วทำการบันทึกไฟล์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(F2)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จากนั้นคอมไพล์โปรแกรม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(Alt+F9)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โปรแกรมจะแจ้งว่ามี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Errors : 1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เมื่อเคาะคีย์ใด ๆ จะปรากฏหน้าต่างข่าวสาร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(Message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แจ้งว่า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	Error </a:t>
            </a:r>
            <a:r>
              <a:rPr lang="en-US" sz="2000" dirty="0">
                <a:solidFill>
                  <a:srgbClr val="FF0000"/>
                </a:solidFill>
              </a:rPr>
              <a:t>TEST01.CPP 3: Function '</a:t>
            </a:r>
            <a:r>
              <a:rPr lang="en-US" sz="2000" dirty="0" err="1">
                <a:solidFill>
                  <a:srgbClr val="FF0000"/>
                </a:solidFill>
              </a:rPr>
              <a:t>printf</a:t>
            </a:r>
            <a:r>
              <a:rPr lang="en-US" sz="2000" dirty="0">
                <a:solidFill>
                  <a:srgbClr val="FF0000"/>
                </a:solidFill>
              </a:rPr>
              <a:t>' should have a prototype </a:t>
            </a:r>
          </a:p>
          <a:p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ได้เกิดข้อผิดพลาดขึ้นในไฟล์ชื่อ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TEST01.CPP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บรรทัดที่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คือโปรแกรมยังไม่รู้จักฟังก์ชัน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‘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’ </a:t>
            </a:r>
          </a:p>
        </p:txBody>
      </p:sp>
    </p:spTree>
    <p:extLst>
      <p:ext uri="{BB962C8B-B14F-4D97-AF65-F5344CB8AC3E}">
        <p14:creationId xmlns:p14="http://schemas.microsoft.com/office/powerpoint/2010/main" val="408687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ปัญหาคือ ฟังก์ชัน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เป็นฟังก์ชันที่ถูกนิยามไว้ในไฟล์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stdio.h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ซึ่งเป็นไฟล์ประเภท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Library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หลักที่ระบบเตรียมไว้ให้ใช้งาน รู้ได้อย่างไรว่าเป็นไฟล์นี้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?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 วิธีตรวจสอบ โดยเรียกใช้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Help/Index 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กดคีย์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Shift+F1)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จะปรากฏหน้าต่าง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Help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ขึ้นมา ขยายหน้าต่าง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Help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ให้เต็มหน้าจอโดยกดคีย์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F5 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คือเรียกใช้คำสั่ง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Zoom)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จากนั้นพิมพ์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ให้สังเกตระหว่างการพิมพ์ จะเห็นว่าโปรแกรมจะแสดงเลื่อนไปที่ฟังก์ชัน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นี้แล้วให้กดคีย์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Enter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จะเข้าสู่เนื้อหาที่เกี่ยวข้องกับฟังก์ชัน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สังเกตในส่วนบนส่วนนี้จะปรากฏชื่อไฟล์  คือ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conio.h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stdio.h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แต่ที่เกี่ยวข้องกับฟังก์ชัน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คือ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stdio.h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ดังนั้นวิธีการแก้ปัญหานี้ก็ให้นิยามไฟล์นี้ให้โปรแกรมรู้จัก โดยเพิ่มคำสั่ง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#include &lt;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stdio.h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&gt;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ไว้ในส่วนหัวของโปรแกรม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เกิด 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Error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จะแก้ไขอย่างไร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46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("Welcome to C Programming\n");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โปรแกรมที่ได้รับการแก้ไขครั้งแรก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4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96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("Welcome to C Programming\n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");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เพิ่มคำสั่งในโปรแกรม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67544" y="4725144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แต่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เมื่อสั่งคอมไพล์โปรแกรมก็จะพบการแจ้ง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ข้อผิดพลาดที่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เพิ่มเข้าไปใหม่ ซึ่งฟังก์ชันทั้งสองถูกนิยามไว้ในไฟล์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conio.h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7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ติดตั้งและเรียกใช้งานโปรแกรม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Turbo C/C++ V3.0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ติดตั้งโปรแกรม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DOSBox0.74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เพื่อใช้งานโปรแกรม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Turbo C/C++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แก้ปัญหาข้อผิดพลาดที่เกิดขึ้นในการป้อนโปรแกรมได้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บอกหน้าที่ของคำสั่งในรายการเมนูในโปรแกรม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Turbo C/C++ V3.0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ป้อนโปรแกรมและทดสอบโปรแกรมที่ทำงานในโหมดเท็กซ์ได้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ป้อนโปรแกรมและทดสอบโปรแกรมที่ทำงานในโหมดกราฟิกได้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ติดตั้งและเรียกใช้งานโปรแกรม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สร้างปุ่มคำสั่งคอมไพล์และปุ่มรันใน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ร่วมกับโปรแกรม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Turbo C/C++ V3.0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สร้างไฟล์แม่แบบ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(Template)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ใช้ในโปรแกรม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สมรรถนะการเรียนรู้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89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3701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("Welcome to C Programming\n");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โปรแกรมที่ได้รับการแก้ไขครั้งที่สอง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4520868"/>
            <a:ext cx="83529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เมื่อสั่งรันโปรแกรม ก็จะได้ผลลัพธ์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(Result)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ตามต้องการ ซึ่งขณะนี้โปรแกรมยังอยู่ที่หน้าต่าง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User Screen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เพราะคำสั่ง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getch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ทำงาน จะ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รอการเคาะ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คีย์               ใด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ๆ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เพื่อจบโปรแกรมและกลับ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เข้าสู่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Editor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6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8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	การ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สั่ง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รัน 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(Run)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โปรแกรมจะมีขั้นตอนการทำงาน คือจะทำการคอมไพล์โปรแกรมก่อน ถ้าหากไม่มีข้อผิดพลาด ผลการคอมไพล์จะได้ไฟล์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.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OBJ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ซึ่งเป็นภาษาเครื่องแต่ไฟล์นี้ยังไม่สามารถเรียกใช้งานหรือรันได้ จากนั้นโปรแกรมจะทำการลิงค์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(Link)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เพื่อสร้างไฟล์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.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EXE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ซึ่งเป็นโปรแกรมที่สามารถรันได้ แล้วจึงทำการเรียกไฟล์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.EXE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นั่นมารัน</a:t>
            </a:r>
            <a:endParaRPr lang="en-US" sz="36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sz="36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การทำงานของคำสั่งรันใน</a:t>
            </a:r>
            <a:r>
              <a:rPr lang="th-TH" dirty="0" err="1" smtClean="0">
                <a:solidFill>
                  <a:schemeClr val="accent4">
                    <a:lumMod val="75000"/>
                  </a:schemeClr>
                </a:solidFill>
              </a:rPr>
              <a:t>เทอร์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โบซี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40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/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นอกจาก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โหมดเท็กซ์แล้ว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Turbo C/C++V3.0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ยังสามารถเขียนโปรแกรมทำงานในโหมดกราฟิกได้ โดยมีรายละเอียด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640x480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จุดภาพ ในการติดตั้งโปรแกรมครั้งแรกนั้น ถ้าเราเขียนหรือป้อนโปรแกรมที่ทำงานในโหมดกราฟิก เมื่อสั่งรันโปรแกรมจะปรากฏว่ารันไม่ได้ ซึ่งจะมีข้อความรายงาน อาทิเช่น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Graphics </a:t>
            </a:r>
            <a:r>
              <a:rPr lang="en-US" sz="22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error: Device driver file not found (EGAVGA.BGI)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Press any key to halt:_</a:t>
            </a:r>
          </a:p>
          <a:p>
            <a:pPr marL="0" indent="0">
              <a:buNone/>
            </a:pPr>
            <a:r>
              <a:rPr lang="th-TH" dirty="0" smtClean="0"/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การแจ้งให้ทราบว่าโปรแกรมหาไฟล์ไดร์ฟเวอร์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EGAVGA.BGI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ไม่เจอ ดังนั้นเมื่อสั่งรันโปรแกรมถึงแม้ว่าจะป้อนโปรแกรมถูกต้องแล้วไม่สามารถรันได้ เพราะเนื่องจากไฟล์ไดร์ฟเวอร์นี้อยู่ในโฟลเดอร์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C:\TC\BGI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ไม่ได้อยู่ที่เดียวกับโปรแกรมที่สั่งรัน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โปรแกรมทำงาน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ในโหมด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กราฟิก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ในการแก้ไขปัญหานี้สามารถกระทำได้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วิธี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วิธีแรกเป็นการอ้างถึงที่อยู่ไฟล์ไดร์ฟเวอร์ให้ถูกต้อง โดยทำการแก้ไขคำสั่ง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ใน	บรรทัด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71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จากเดิม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600" dirty="0" err="1" smtClean="0">
                <a:solidFill>
                  <a:schemeClr val="accent4">
                    <a:lumMod val="75000"/>
                  </a:schemeClr>
                </a:solidFill>
              </a:rPr>
              <a:t>initgraph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</a:rPr>
              <a:t>(&amp;</a:t>
            </a:r>
            <a:r>
              <a:rPr lang="en-US" sz="2600" dirty="0" err="1" smtClean="0">
                <a:solidFill>
                  <a:schemeClr val="accent4">
                    <a:lumMod val="75000"/>
                  </a:schemeClr>
                </a:solidFill>
              </a:rPr>
              <a:t>gdriver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&amp;</a:t>
            </a:r>
            <a:r>
              <a:rPr lang="en-US" sz="2600" dirty="0" err="1">
                <a:solidFill>
                  <a:schemeClr val="accent4">
                    <a:lumMod val="75000"/>
                  </a:schemeClr>
                </a:solidFill>
              </a:rPr>
              <a:t>gmode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, "");</a:t>
            </a:r>
            <a:r>
              <a:rPr lang="th-TH" sz="2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แก้ไข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en-US" sz="2600" dirty="0" err="1" smtClean="0">
                <a:solidFill>
                  <a:schemeClr val="accent4">
                    <a:lumMod val="75000"/>
                  </a:schemeClr>
                </a:solidFill>
              </a:rPr>
              <a:t>initgraph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</a:rPr>
              <a:t>(&amp;</a:t>
            </a:r>
            <a:r>
              <a:rPr lang="en-US" sz="2600" dirty="0" err="1" smtClean="0">
                <a:solidFill>
                  <a:schemeClr val="accent4">
                    <a:lumMod val="75000"/>
                  </a:schemeClr>
                </a:solidFill>
              </a:rPr>
              <a:t>gdriver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&amp;</a:t>
            </a:r>
            <a:r>
              <a:rPr lang="en-US" sz="2600" dirty="0" err="1">
                <a:solidFill>
                  <a:schemeClr val="accent4">
                    <a:lumMod val="75000"/>
                  </a:schemeClr>
                </a:solidFill>
              </a:rPr>
              <a:t>gmode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, "C:\TC\BGI");</a:t>
            </a:r>
            <a:r>
              <a:rPr lang="th-TH" sz="2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คือระบุที่อยู่ของไฟล์ไดร์ฟเวอร์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(Driver)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ภายในเครื่องหมายคำพูด ในที่นี้ก็คือ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"C:\TC\BGI"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แต่วิธีแรกนี้ไม่ขอแนะนำ เพราะเมื่อนำโปรแกรมที่ผ่านการคอมไพล์เป็น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.EXE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ไปใช้งาน จะใช้ได้ก็ต่อเมื่อเครื่องคอมพิวเตอร์นั้นต้องติดตั้งโปรแกรม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ไว้แล้วเท่านั้น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การแก้ปัญหาโปรแกรมรันในโหมดกราฟิก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5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525963"/>
          </a:xfrm>
        </p:spPr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วิธีที่สองคือการสำเนาไฟล์ไดร์ฟเวอร์มาไว้ที่เดียวกับไฟล์โปรแกรมที่สั่ง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รัน</a:t>
            </a: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 ในขณะใช้งาน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Turbo C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สามารถทำได้ดังนี้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ออกไปดอสชั่วคราว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โดยเรียกใช้คำสั่ง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DOS Shell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ในเมนู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File 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พิมพ์คำสั่ง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C:\TC\BIN&gt;</a:t>
            </a:r>
            <a:r>
              <a:rPr lang="en-US" sz="2400" u="sng" dirty="0">
                <a:solidFill>
                  <a:schemeClr val="accent4">
                    <a:lumMod val="75000"/>
                  </a:schemeClr>
                </a:solidFill>
              </a:rPr>
              <a:t>Copy C:\TC\BGI\.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แล้วกด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Enter 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พิมพ์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C:\TC\BIN&gt;</a:t>
            </a:r>
            <a:r>
              <a:rPr lang="en-US" sz="2400" u="sng" dirty="0">
                <a:solidFill>
                  <a:schemeClr val="accent4">
                    <a:lumMod val="75000"/>
                  </a:schemeClr>
                </a:solidFill>
              </a:rPr>
              <a:t>Exit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แล้วกด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Enter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เพื่อกลับสู่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Editor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การแก้ปัญหาโปรแกรมรันในโหมดกราฟิก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26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ตัวอย่างการรันโปรแกรมนาฬิกาในโหมดกราฟิก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24745"/>
            <a:ext cx="6753146" cy="5554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03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การใช้เมนูคำสั่งในโปรแกรม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Turbo C/C++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203848" y="1124744"/>
            <a:ext cx="28857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รายการ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คำสั่งในเมนู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File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419284"/>
              </p:ext>
            </p:extLst>
          </p:nvPr>
        </p:nvGraphicFramePr>
        <p:xfrm>
          <a:off x="457200" y="1760061"/>
          <a:ext cx="8229599" cy="4066032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170584"/>
                <a:gridCol w="2160240"/>
                <a:gridCol w="3898775"/>
              </a:tblGrid>
              <a:tr h="0">
                <a:tc rowSpan="9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1. New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คำสั่งสร้างไฟล์ใหม่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2. Open...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คำสั่งเปิดไฟล์ที่เคยจัดเก็บมาไว้เพื่อนำมาแก้ไข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3. Save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คำสั่งบันทึกไฟล์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4. Save as...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คำสั่งบันทึกไฟล์ โดยเปลี่ยนชื่อใหม่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5. Save all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คำสั่งบันทึกไฟล์ทุกหน้าต่างที่เปิดใช้ในขณะนั้น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6. Change dir...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คำสั่งเปลี่ยน </a:t>
                      </a:r>
                      <a:r>
                        <a:rPr lang="en-US" sz="1600" dirty="0">
                          <a:effectLst/>
                        </a:rPr>
                        <a:t>DIRECTORY </a:t>
                      </a:r>
                      <a:r>
                        <a:rPr lang="th-TH" sz="2000" dirty="0">
                          <a:effectLst/>
                        </a:rPr>
                        <a:t>หลัก (ในปัจจุบันคือ </a:t>
                      </a:r>
                      <a:endParaRPr lang="en-US" sz="20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C</a:t>
                      </a:r>
                      <a:r>
                        <a:rPr lang="en-US" sz="1600" dirty="0">
                          <a:effectLst/>
                        </a:rPr>
                        <a:t>:\TC\BIN)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7. Print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คำสั่งพิมพ์ไฟล์ออกเครื่องพิมพ์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8. DOS Shell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คำสั่งออกไป </a:t>
                      </a:r>
                      <a:r>
                        <a:rPr lang="en-US" sz="1600" dirty="0">
                          <a:effectLst/>
                        </a:rPr>
                        <a:t>DOS </a:t>
                      </a:r>
                      <a:r>
                        <a:rPr lang="th-TH" sz="2000" dirty="0">
                          <a:effectLst/>
                        </a:rPr>
                        <a:t>ชั่วคราว สามารถกลับสู่ </a:t>
                      </a:r>
                      <a:r>
                        <a:rPr lang="en-US" sz="1600" dirty="0">
                          <a:effectLst/>
                        </a:rPr>
                        <a:t>TURBO </a:t>
                      </a:r>
                      <a:endParaRPr lang="en-US" sz="16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C</a:t>
                      </a:r>
                      <a:r>
                        <a:rPr lang="en-US" sz="1600" dirty="0">
                          <a:effectLst/>
                        </a:rPr>
                        <a:t>++ </a:t>
                      </a:r>
                      <a:r>
                        <a:rPr lang="th-TH" sz="2000" dirty="0">
                          <a:effectLst/>
                        </a:rPr>
                        <a:t>โดยการพิมพ์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1600" dirty="0">
                          <a:effectLst/>
                        </a:rPr>
                        <a:t>EXIT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9. Quit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คำสั่งออกจากโปรแกรม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6" name="วัตถุ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438967"/>
              </p:ext>
            </p:extLst>
          </p:nvPr>
        </p:nvGraphicFramePr>
        <p:xfrm>
          <a:off x="593725" y="1844674"/>
          <a:ext cx="1912265" cy="1944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รูปบิตแมป" r:id="rId3" imgW="1609524" imgH="1638529" progId="Paint.Picture">
                  <p:embed/>
                </p:oleObj>
              </mc:Choice>
              <mc:Fallback>
                <p:oleObj name="รูปบิตแมป" r:id="rId3" imgW="1609524" imgH="1638529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25" y="1844674"/>
                        <a:ext cx="1912265" cy="19443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80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การใช้เมนูคำสั่งในโปรแกรม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418826"/>
              </p:ext>
            </p:extLst>
          </p:nvPr>
        </p:nvGraphicFramePr>
        <p:xfrm>
          <a:off x="457200" y="1976085"/>
          <a:ext cx="8291263" cy="490728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746648"/>
                <a:gridCol w="2160240"/>
                <a:gridCol w="3384375"/>
              </a:tblGrid>
              <a:tr h="0">
                <a:tc rowSpan="8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1. Undo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คำสั่งยกเลิกการกระทำครั้งหลังสุด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2. Redo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คำสั่งทำซ้ำในส่วนที่เคยยกเลิก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3. Cut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คำสั่งตัดส่วนของข้อความที่เลือกไว้ </a:t>
                      </a:r>
                      <a:endParaRPr lang="th-TH" sz="20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</a:rPr>
                        <a:t>ไป</a:t>
                      </a:r>
                      <a:r>
                        <a:rPr lang="th-TH" sz="2000" dirty="0">
                          <a:effectLst/>
                        </a:rPr>
                        <a:t>เก็บใน</a:t>
                      </a:r>
                      <a:r>
                        <a:rPr lang="en-US" sz="2000" dirty="0">
                          <a:effectLst/>
                        </a:rPr>
                        <a:t> clipboard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4. Copy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คำสั่งคัดลอกส่วนของข้อความที่เลือกไว้ </a:t>
                      </a:r>
                      <a:r>
                        <a:rPr lang="th-TH" sz="2000" dirty="0" smtClean="0">
                          <a:effectLst/>
                        </a:rPr>
                        <a:t>ไป</a:t>
                      </a: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</a:rPr>
                        <a:t>เก็บ</a:t>
                      </a:r>
                      <a:r>
                        <a:rPr lang="th-TH" sz="2000" dirty="0">
                          <a:effectLst/>
                        </a:rPr>
                        <a:t>ใน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smtClean="0">
                          <a:effectLst/>
                        </a:rPr>
                        <a:t>clipboard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5. Paste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คำสั่งคัดวางส่วนของข้อความที่เก็บใน </a:t>
                      </a:r>
                      <a:endParaRPr lang="th-TH" sz="20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clipboard </a:t>
                      </a:r>
                      <a:r>
                        <a:rPr lang="th-TH" sz="2000" dirty="0">
                          <a:effectLst/>
                        </a:rPr>
                        <a:t>ลงไปที่ตำแหน่งของ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en-US" sz="20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Cursor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6. Clear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คำสั่งลบส่วนของข้อความที่เลือกไว้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7. Copy example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</a:rPr>
                        <a:t>คัดลอกตัวอย่างไปไว้ใน </a:t>
                      </a:r>
                      <a:r>
                        <a:rPr lang="en-US" sz="2000">
                          <a:effectLst/>
                        </a:rPr>
                        <a:t>clipboard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8. Show clipboard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คำสั่งแสดงข้อมูลที่ถูกเก็บอยู่ใน </a:t>
                      </a:r>
                      <a:endParaRPr lang="en-US" sz="20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clipboard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4097" name="รูปภาพ 3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252028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2843808" y="1331707"/>
            <a:ext cx="3403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   รายการ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คำสั่งในเมนู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Edit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20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การใช้เมนูคำสั่งในโปรแกรม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339752" y="1722105"/>
            <a:ext cx="5598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รายการ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คำสั่งในเมนู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Search</a:t>
            </a: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107658"/>
              </p:ext>
            </p:extLst>
          </p:nvPr>
        </p:nvGraphicFramePr>
        <p:xfrm>
          <a:off x="457200" y="2390997"/>
          <a:ext cx="8435280" cy="2523744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962672"/>
                <a:gridCol w="2448272"/>
                <a:gridCol w="3024336"/>
              </a:tblGrid>
              <a:tr h="0">
                <a:tc rowSpan="7"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th-TH" sz="18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8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8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 Find...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คำสั่งใช้ค้นหาข้อความ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2. Replace...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คำสั่งใช้ค้นหาและแทนที่ข้อความ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3. Search again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คำสั่งใช้ค้นหาข้อความนั้นอีกครั้ง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4. Go to line number...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คำสั่งกระโดดไปยังบรรทัดคำสั่งที่ระบุ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5. Previous error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เลื่อนไปรายการข้อผิดพลาดถัดไป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6. Next error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ย้อนกลับไปรายการข้อผิดพลาดก่อนหน้า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7. Locate function...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ไปยังที่อยู่ของฟังก์ชันที่ระบุ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5121" name="รูปภาพ 3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83" y="2492896"/>
            <a:ext cx="2825081" cy="15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31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การใช้เมนูคำสั่งในโปรแกรม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99592" y="1501284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รายการ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คำสั่งในเมนู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Compile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932517"/>
              </p:ext>
            </p:extLst>
          </p:nvPr>
        </p:nvGraphicFramePr>
        <p:xfrm>
          <a:off x="457200" y="2285841"/>
          <a:ext cx="8229599" cy="315468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098576"/>
                <a:gridCol w="2160240"/>
                <a:gridCol w="3970783"/>
              </a:tblGrid>
              <a:tr h="0">
                <a:tc rowSpan="6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 </a:t>
                      </a:r>
                      <a:endParaRPr lang="th-TH" sz="36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36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22669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</a:rPr>
                        <a:t>1. Compile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22669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kern="1200" dirty="0">
                          <a:effectLst/>
                        </a:rPr>
                        <a:t>คำสั่งทำการแปล ไฟล์ </a:t>
                      </a:r>
                      <a:r>
                        <a:rPr lang="en-US" sz="2000" kern="1200" dirty="0">
                          <a:effectLst/>
                        </a:rPr>
                        <a:t>C, CPP </a:t>
                      </a:r>
                      <a:r>
                        <a:rPr lang="th-TH" sz="2000" kern="1200" dirty="0">
                          <a:effectLst/>
                        </a:rPr>
                        <a:t>ให้</a:t>
                      </a:r>
                      <a:r>
                        <a:rPr lang="th-TH" sz="2000" kern="1200" dirty="0" smtClean="0">
                          <a:effectLst/>
                        </a:rPr>
                        <a:t>เป็น</a:t>
                      </a:r>
                    </a:p>
                    <a:p>
                      <a:pPr marL="0" indent="22669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kern="1200" dirty="0" smtClean="0">
                          <a:effectLst/>
                        </a:rPr>
                        <a:t>ภาษาเครื่อง</a:t>
                      </a:r>
                      <a:r>
                        <a:rPr lang="th-TH" sz="2000" kern="1200" dirty="0">
                          <a:effectLst/>
                        </a:rPr>
                        <a:t>คือเป็นไฟล์ </a:t>
                      </a:r>
                      <a:r>
                        <a:rPr lang="en-US" sz="2000" kern="1200" dirty="0">
                          <a:effectLst/>
                        </a:rPr>
                        <a:t>OBJ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2. Make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คำสั่งทำการสร้าง ไฟล์ </a:t>
                      </a:r>
                      <a:r>
                        <a:rPr lang="en-US" sz="2000" dirty="0">
                          <a:effectLst/>
                        </a:rPr>
                        <a:t>EXE </a:t>
                      </a:r>
                      <a:r>
                        <a:rPr lang="th-TH" sz="2000" dirty="0">
                          <a:effectLst/>
                        </a:rPr>
                        <a:t>จากไฟล์ </a:t>
                      </a:r>
                      <a:r>
                        <a:rPr lang="en-US" sz="2000" dirty="0">
                          <a:effectLst/>
                        </a:rPr>
                        <a:t>OBJ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3. Link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คำสั่งทำการลิงค์ไฟล์ </a:t>
                      </a:r>
                      <a:r>
                        <a:rPr lang="en-US" sz="2000" dirty="0">
                          <a:effectLst/>
                        </a:rPr>
                        <a:t>OBJ </a:t>
                      </a:r>
                      <a:r>
                        <a:rPr lang="th-TH" sz="2000" dirty="0">
                          <a:effectLst/>
                        </a:rPr>
                        <a:t>ไปเป็นไฟล์ </a:t>
                      </a:r>
                      <a:r>
                        <a:rPr lang="en-US" sz="2000" dirty="0">
                          <a:effectLst/>
                        </a:rPr>
                        <a:t>EXE 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4. Build all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คำสั่งสร้างทั้งหมด (ใช้ในกรณีที่สร้าง</a:t>
                      </a:r>
                      <a:r>
                        <a:rPr lang="th-TH" sz="2000" dirty="0" err="1">
                          <a:effectLst/>
                        </a:rPr>
                        <a:t>โปรเจ็กต์</a:t>
                      </a:r>
                      <a:r>
                        <a:rPr lang="th-TH" sz="2000" dirty="0">
                          <a:effectLst/>
                        </a:rPr>
                        <a:t>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5. Information...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แสดงรายละเอียดไฟล์ในการแปลงไฟล์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6. Remove </a:t>
                      </a:r>
                      <a:endParaRPr lang="en-US" sz="20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    message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คำสั่งลบข้อความที่อยู่ในหน้าต่าง </a:t>
                      </a:r>
                      <a:r>
                        <a:rPr lang="en-US" sz="2000" dirty="0">
                          <a:effectLst/>
                        </a:rPr>
                        <a:t>Message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6145" name="รูปภาพ 3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2324100"/>
            <a:ext cx="1979613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5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แผนผังความคิด </a:t>
            </a:r>
            <a:r>
              <a:rPr lang="en-US" sz="2700" b="1" dirty="0">
                <a:solidFill>
                  <a:schemeClr val="accent4">
                    <a:lumMod val="75000"/>
                  </a:schemeClr>
                </a:solidFill>
              </a:rPr>
              <a:t>(Mind Mapping)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ของหน่วยการ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683568" y="1268761"/>
            <a:ext cx="7992888" cy="5040560"/>
            <a:chOff x="0" y="0"/>
            <a:chExt cx="5427879" cy="3313455"/>
          </a:xfrm>
        </p:grpSpPr>
        <p:cxnSp>
          <p:nvCxnSpPr>
            <p:cNvPr id="5" name="ตัวเชื่อมต่อตรง 4"/>
            <p:cNvCxnSpPr/>
            <p:nvPr/>
          </p:nvCxnSpPr>
          <p:spPr>
            <a:xfrm flipH="1">
              <a:off x="2121408" y="175565"/>
              <a:ext cx="576580" cy="153035"/>
            </a:xfrm>
            <a:prstGeom prst="line">
              <a:avLst/>
            </a:prstGeom>
            <a:ln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/>
            <p:nvPr/>
          </p:nvCxnSpPr>
          <p:spPr>
            <a:xfrm flipH="1" flipV="1">
              <a:off x="2121408" y="431597"/>
              <a:ext cx="577215" cy="196850"/>
            </a:xfrm>
            <a:prstGeom prst="line">
              <a:avLst/>
            </a:prstGeom>
            <a:ln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" name="ตัวเชื่อมต่อตรง 6"/>
            <p:cNvCxnSpPr/>
            <p:nvPr/>
          </p:nvCxnSpPr>
          <p:spPr>
            <a:xfrm flipH="1">
              <a:off x="2801722" y="2289658"/>
              <a:ext cx="422275" cy="262890"/>
            </a:xfrm>
            <a:prstGeom prst="line">
              <a:avLst/>
            </a:prstGeom>
            <a:ln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" name="ตัวเชื่อมต่อตรง 7"/>
            <p:cNvCxnSpPr/>
            <p:nvPr/>
          </p:nvCxnSpPr>
          <p:spPr>
            <a:xfrm flipH="1">
              <a:off x="2801722" y="2699309"/>
              <a:ext cx="422910" cy="0"/>
            </a:xfrm>
            <a:prstGeom prst="line">
              <a:avLst/>
            </a:prstGeom>
            <a:ln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" name="ตัวเชื่อมต่อตรง 8"/>
            <p:cNvCxnSpPr/>
            <p:nvPr/>
          </p:nvCxnSpPr>
          <p:spPr>
            <a:xfrm flipH="1" flipV="1">
              <a:off x="2801722" y="2830982"/>
              <a:ext cx="422275" cy="292100"/>
            </a:xfrm>
            <a:prstGeom prst="line">
              <a:avLst/>
            </a:prstGeom>
            <a:ln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0" name="ตัวเชื่อมต่อตรง 9"/>
            <p:cNvCxnSpPr/>
            <p:nvPr/>
          </p:nvCxnSpPr>
          <p:spPr>
            <a:xfrm flipH="1">
              <a:off x="2165300" y="1755648"/>
              <a:ext cx="534008" cy="76070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ตัวเชื่อมต่อตรง 10"/>
            <p:cNvCxnSpPr/>
            <p:nvPr/>
          </p:nvCxnSpPr>
          <p:spPr>
            <a:xfrm flipH="1">
              <a:off x="1631290" y="1455725"/>
              <a:ext cx="68707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>
              <a:off x="1748333" y="475488"/>
              <a:ext cx="607720" cy="82661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สี่เหลี่ยมผืนผ้ามุมมน 12"/>
            <p:cNvSpPr/>
            <p:nvPr/>
          </p:nvSpPr>
          <p:spPr>
            <a:xfrm>
              <a:off x="2165087" y="950969"/>
              <a:ext cx="2011893" cy="906780"/>
            </a:xfrm>
            <a:prstGeom prst="roundRect">
              <a:avLst/>
            </a:prstGeom>
            <a:ln w="28575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การจัดเตรียมเครื่องมือ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ในการพัฒนาโปรแกรม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4" name="สี่เหลี่ยมผืนผ้ามุมมน 13"/>
            <p:cNvSpPr/>
            <p:nvPr/>
          </p:nvSpPr>
          <p:spPr>
            <a:xfrm>
              <a:off x="402336" y="0"/>
              <a:ext cx="1806575" cy="716280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การติดตั้งและเรียกใช้งาน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โปรแกรม </a:t>
              </a:r>
              <a:r>
                <a:rPr lang="en-US" sz="16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Turbo C/C++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5" name="สี่เหลี่ยมผืนผ้ามุมมน 14"/>
            <p:cNvSpPr/>
            <p:nvPr/>
          </p:nvSpPr>
          <p:spPr>
            <a:xfrm>
              <a:off x="0" y="980237"/>
              <a:ext cx="1806575" cy="869950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การติดตั้งโปรแกรม </a:t>
              </a:r>
              <a:r>
                <a:rPr lang="en-US" sz="1600" b="1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DosBox</a:t>
              </a:r>
              <a:r>
                <a:rPr lang="en-US" sz="16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 </a:t>
              </a: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เพื่อเรียกใช้งาน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โปรแกรม </a:t>
              </a:r>
              <a:r>
                <a:rPr lang="en-US" sz="16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Turbo C/C++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6" name="สี่เหลี่ยมผืนผ้ามุมมน 15"/>
            <p:cNvSpPr/>
            <p:nvPr/>
          </p:nvSpPr>
          <p:spPr>
            <a:xfrm>
              <a:off x="1089965" y="2355494"/>
              <a:ext cx="1806575" cy="716280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การติดตั้งและเรียกใช้งานโปรแกรม </a:t>
              </a:r>
              <a:r>
                <a:rPr lang="en-US" sz="1600" b="1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EditPlus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7" name="สี่เหลี่ยมผืนผ้ามุมมน 16"/>
            <p:cNvSpPr/>
            <p:nvPr/>
          </p:nvSpPr>
          <p:spPr>
            <a:xfrm>
              <a:off x="2604212" y="0"/>
              <a:ext cx="2823210" cy="328930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การป้อนและทดสอบโปรแกรมในโหมดเท็กซ์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8" name="สี่เหลี่ยมผืนผ้ามุมมน 17"/>
            <p:cNvSpPr/>
            <p:nvPr/>
          </p:nvSpPr>
          <p:spPr>
            <a:xfrm>
              <a:off x="2604212" y="431597"/>
              <a:ext cx="2823667" cy="329184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b="1" dirty="0" err="1" smtClean="0">
                  <a:effectLst/>
                  <a:ea typeface="Calibri"/>
                  <a:cs typeface="TH Sarabun New"/>
                </a:rPr>
                <a:t>การฟ</a:t>
              </a:r>
              <a:r>
                <a:rPr lang="th-TH" sz="1600" b="1" dirty="0" smtClean="0">
                  <a:effectLst/>
                  <a:ea typeface="Calibri"/>
                  <a:cs typeface="TH Sarabun New"/>
                </a:rPr>
                <a:t>ป้อน</a:t>
              </a:r>
              <a:r>
                <a:rPr lang="th-TH" sz="1600" b="1" dirty="0">
                  <a:effectLst/>
                  <a:ea typeface="Calibri"/>
                  <a:cs typeface="TH Sarabun New"/>
                </a:rPr>
                <a:t>และทดสอบโปรแกรมในโหมดกราฟิก</a:t>
              </a:r>
              <a:endParaRPr lang="en-US" sz="11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19" name="สี่เหลี่ยมผืนผ้ามุมมน 18"/>
            <p:cNvSpPr/>
            <p:nvPr/>
          </p:nvSpPr>
          <p:spPr>
            <a:xfrm>
              <a:off x="3167482" y="2092147"/>
              <a:ext cx="1894205" cy="37274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การติดตั้งโปรแกรม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20" name="สี่เหลี่ยมผืนผ้ามุมมน 19"/>
            <p:cNvSpPr/>
            <p:nvPr/>
          </p:nvSpPr>
          <p:spPr>
            <a:xfrm>
              <a:off x="3167482" y="2516429"/>
              <a:ext cx="1894205" cy="37274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การสร้างปุ่มคำสั่ง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21" name="สี่เหลี่ยมผืนผ้ามุมมน 20"/>
            <p:cNvSpPr/>
            <p:nvPr/>
          </p:nvSpPr>
          <p:spPr>
            <a:xfrm>
              <a:off x="3167482" y="2940710"/>
              <a:ext cx="1894205" cy="372745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การสร้างไฟล์แม่แบบ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088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92937" y="3582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การใช้เมนูคำสั่งในโปรแกรม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99592" y="1501284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รายการ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คำสั่งในเมนู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Debug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607773"/>
              </p:ext>
            </p:extLst>
          </p:nvPr>
        </p:nvGraphicFramePr>
        <p:xfrm>
          <a:off x="457200" y="2601309"/>
          <a:ext cx="8363273" cy="2839212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530624"/>
                <a:gridCol w="2160240"/>
                <a:gridCol w="3672409"/>
              </a:tblGrid>
              <a:tr h="0">
                <a:tc rowSpan="6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th-TH" sz="24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24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 Inspect...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ตัวตรวจสอบ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 Evaluate/modify...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หาค่าประเมินค่า/เปลี่ยนแปลง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3. Call stack...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คำสั่ง ทดลองเรียกดูค่าใน </a:t>
                      </a:r>
                      <a:r>
                        <a:rPr lang="en-US" sz="1800">
                          <a:effectLst/>
                        </a:rPr>
                        <a:t>Stack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4. Watches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ใช้ตรวจสอบตัวแปรโดยการเฝ้ามอง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5. Toggle breakpoint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คำสั่งสลับการทำงานไปที่ </a:t>
                      </a:r>
                      <a:r>
                        <a:rPr lang="en-US" sz="1800">
                          <a:effectLst/>
                        </a:rPr>
                        <a:t>Break Point </a:t>
                      </a:r>
                      <a:r>
                        <a:rPr lang="th-TH" sz="1800">
                          <a:effectLst/>
                        </a:rPr>
                        <a:t>ที่ละช่วง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6. Breakpoint...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คำสั่งในการกำหนดจุดให้โปรแกรมหยุดการ</a:t>
                      </a:r>
                      <a:r>
                        <a:rPr lang="th-TH" sz="1800" dirty="0" smtClean="0">
                          <a:effectLst/>
                        </a:rPr>
                        <a:t>ทำงาน</a:t>
                      </a: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</a:rPr>
                        <a:t>ชั่วคราว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7169" name="รูปภาพ 3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" y="2697733"/>
            <a:ext cx="2394481" cy="94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69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การใช้เมนูคำสั่งในโปรแกรม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99592" y="1501284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รายการ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คำสั่งในเมนู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Project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831149"/>
              </p:ext>
            </p:extLst>
          </p:nvPr>
        </p:nvGraphicFramePr>
        <p:xfrm>
          <a:off x="457200" y="2496153"/>
          <a:ext cx="8229599" cy="1962912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175906"/>
                <a:gridCol w="2154918"/>
                <a:gridCol w="3898775"/>
              </a:tblGrid>
              <a:tr h="0">
                <a:tc rowSpan="6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th-TH" sz="32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32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 Open project...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</a:rPr>
                        <a:t>เปิด</a:t>
                      </a:r>
                      <a:r>
                        <a:rPr lang="th-TH" sz="1600" dirty="0" err="1">
                          <a:effectLst/>
                        </a:rPr>
                        <a:t>โปรเจ็กต์</a:t>
                      </a:r>
                      <a:r>
                        <a:rPr lang="th-TH" sz="1600" dirty="0">
                          <a:effectLst/>
                        </a:rPr>
                        <a:t>ไฟล์นามสกุล </a:t>
                      </a:r>
                      <a:r>
                        <a:rPr lang="en-US" sz="1600" dirty="0">
                          <a:effectLst/>
                        </a:rPr>
                        <a:t>PRJ </a:t>
                      </a:r>
                      <a:r>
                        <a:rPr lang="th-TH" sz="1600" dirty="0">
                          <a:effectLst/>
                        </a:rPr>
                        <a:t>เพื่อเชื่อมไฟล์ภาษา </a:t>
                      </a:r>
                      <a:r>
                        <a:rPr lang="en-US" sz="1600" dirty="0">
                          <a:effectLst/>
                        </a:rPr>
                        <a:t>C, </a:t>
                      </a:r>
                      <a:endParaRPr lang="en-US" sz="16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CPP </a:t>
                      </a:r>
                      <a:r>
                        <a:rPr lang="th-TH" sz="1600" dirty="0">
                          <a:effectLst/>
                        </a:rPr>
                        <a:t>หลาย ๆ ไฟล์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 Close project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ปิดโปรเจ็กต์ไฟล์นามสกุล </a:t>
                      </a:r>
                      <a:r>
                        <a:rPr lang="en-US" sz="1600">
                          <a:effectLst/>
                        </a:rPr>
                        <a:t>PRJ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3. Add item...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คำสั่งเพิ่มข้อมูลใน </a:t>
                      </a:r>
                      <a:r>
                        <a:rPr lang="en-US" sz="1600">
                          <a:effectLst/>
                        </a:rPr>
                        <a:t>Project File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4. Delete item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คำสั่งลบข้อมูลใน </a:t>
                      </a:r>
                      <a:r>
                        <a:rPr lang="en-US" sz="1600">
                          <a:effectLst/>
                        </a:rPr>
                        <a:t>Project File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5. Local options...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คำสั่งปรับเปลี่ยนที่อยู่ของ </a:t>
                      </a:r>
                      <a:r>
                        <a:rPr lang="en-US" sz="1600">
                          <a:effectLst/>
                        </a:rPr>
                        <a:t>Local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 Include files...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</a:rPr>
                        <a:t>คำสั่งในการสร้าง </a:t>
                      </a:r>
                      <a:r>
                        <a:rPr lang="en-US" sz="1600" dirty="0">
                          <a:effectLst/>
                        </a:rPr>
                        <a:t>Include files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8193" name="รูปภาพ 3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17" y="2664966"/>
            <a:ext cx="2046459" cy="141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11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การใช้เมนูคำสั่งในโปรแกรม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904794" y="1498233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 รายการ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คำสั่งในเมนู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Options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632351"/>
              </p:ext>
            </p:extLst>
          </p:nvPr>
        </p:nvGraphicFramePr>
        <p:xfrm>
          <a:off x="395536" y="2132855"/>
          <a:ext cx="8424937" cy="4425315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227553"/>
                <a:gridCol w="1876903"/>
                <a:gridCol w="4320481"/>
              </a:tblGrid>
              <a:tr h="372354">
                <a:tc rowSpan="10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050" dirty="0" smtClean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 Application...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คำสั่งปรับแต่งคุณสมบัติทั่วไปของตัวโปรแกรมที่จะสร้าง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53740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 Compiler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</a:rPr>
                        <a:t>คำสั่งปรับแต่งคุณสมบัติทั่วไปของตัวแปลภาษาในการสร้าง </a:t>
                      </a:r>
                      <a:endParaRPr lang="th-TH" sz="16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OBJ </a:t>
                      </a:r>
                      <a:r>
                        <a:rPr lang="en-US" sz="1600" dirty="0">
                          <a:effectLst/>
                        </a:rPr>
                        <a:t>Code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5536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3. Transfer...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</a:rPr>
                        <a:t>คำสั่งปรับแต่งคุณสมบัติในการ </a:t>
                      </a:r>
                      <a:r>
                        <a:rPr lang="en-US" sz="1600" dirty="0">
                          <a:effectLst/>
                        </a:rPr>
                        <a:t>Transfer Code </a:t>
                      </a:r>
                      <a:r>
                        <a:rPr lang="th-TH" sz="1600" dirty="0">
                          <a:effectLst/>
                        </a:rPr>
                        <a:t>ไปใช้</a:t>
                      </a:r>
                      <a:r>
                        <a:rPr lang="th-TH" sz="1600" dirty="0" smtClean="0">
                          <a:effectLst/>
                        </a:rPr>
                        <a:t>ใน</a:t>
                      </a: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</a:rPr>
                        <a:t>เครื่องแบบ</a:t>
                      </a:r>
                      <a:r>
                        <a:rPr lang="th-TH" sz="1600" dirty="0">
                          <a:effectLst/>
                        </a:rPr>
                        <a:t>ต่าง ๆ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53740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4. Make...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</a:rPr>
                        <a:t>คำสั่งปรับแต่งคุณสมบัติทั่วไปของตัวแปลภาษาในการสร้างไฟล์ </a:t>
                      </a:r>
                      <a:r>
                        <a:rPr lang="en-US" sz="1600" baseline="0" dirty="0" smtClean="0">
                          <a:effectLst/>
                        </a:rPr>
                        <a:t> </a:t>
                      </a:r>
                      <a:r>
                        <a:rPr lang="en-US" sz="1600" dirty="0" smtClean="0">
                          <a:effectLst/>
                        </a:rPr>
                        <a:t>EXE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5536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5. Linker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</a:rPr>
                        <a:t>คำสั่งปรับแต่งคุณสมบัติทั่วไปของตัวลิงค์ในการสร้างไฟล์ </a:t>
                      </a:r>
                      <a:r>
                        <a:rPr lang="en-US" sz="1600" dirty="0">
                          <a:effectLst/>
                        </a:rPr>
                        <a:t>EXE </a:t>
                      </a:r>
                      <a:endParaRPr lang="th-TH" sz="1600" dirty="0" smtClean="0">
                        <a:effectLst/>
                      </a:endParaRPr>
                    </a:p>
                  </a:txBody>
                  <a:tcPr marL="0" marR="0" marT="0" marB="0" anchor="ctr"/>
                </a:tc>
              </a:tr>
              <a:tr h="27684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 Librarian...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คำสั่งตั้งค่า </a:t>
                      </a:r>
                      <a:r>
                        <a:rPr lang="en-US" sz="1600">
                          <a:effectLst/>
                        </a:rPr>
                        <a:t>Library </a:t>
                      </a:r>
                      <a:r>
                        <a:rPr lang="th-TH" sz="1600">
                          <a:effectLst/>
                        </a:rPr>
                        <a:t>ต่าง ๆ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7684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7. Debugger...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คำสั่งตั้งค่าต่าง ๆ ในการตรวจสอบโปรแกรม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37235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8. Directories...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คำสั่งเปลี่ยนแปลงแก้ไข </a:t>
                      </a:r>
                      <a:r>
                        <a:rPr lang="en-US" sz="1600">
                          <a:effectLst/>
                        </a:rPr>
                        <a:t>Directory </a:t>
                      </a:r>
                      <a:r>
                        <a:rPr lang="th-TH" sz="1600">
                          <a:effectLst/>
                        </a:rPr>
                        <a:t>ให้ทำงานได้ถูกต้อง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5536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9. Environment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</a:rPr>
                        <a:t>คำสั่งปรับแต่งส่วนประกอบแวดล้อมของโปรแกรมเช่นการ</a:t>
                      </a:r>
                      <a:r>
                        <a:rPr lang="th-TH" sz="1600" dirty="0" smtClean="0">
                          <a:effectLst/>
                        </a:rPr>
                        <a:t>ตั้ง</a:t>
                      </a:r>
                      <a:endParaRPr lang="en-US" sz="1600" dirty="0" smtClean="0">
                        <a:effectLst/>
                      </a:endParaRPr>
                    </a:p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Tab </a:t>
                      </a:r>
                      <a:r>
                        <a:rPr lang="th-TH" sz="1600" dirty="0">
                          <a:effectLst/>
                        </a:rPr>
                        <a:t>กำหนดสีพื้น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7684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10. Save...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</a:rPr>
                        <a:t>คำสั่งบันทึกคุณสมบัติที่ได้ปรับแต่งไปแล้ว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9217" name="รูปภาพ 3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32" y="2204864"/>
            <a:ext cx="2150964" cy="19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71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530612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การใช้เมนูคำสั่งในโปรแกรม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971691" y="875695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รายการ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คำสั่งในเมนู 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Window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16963"/>
              </p:ext>
            </p:extLst>
          </p:nvPr>
        </p:nvGraphicFramePr>
        <p:xfrm>
          <a:off x="516114" y="1556792"/>
          <a:ext cx="8280920" cy="5197168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318657"/>
                <a:gridCol w="1641783"/>
                <a:gridCol w="4320480"/>
              </a:tblGrid>
              <a:tr h="387940">
                <a:tc rowSpan="15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1. Size/Move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คำสั่งปรับขนาดของหน้าต่างหรือการเคลื่อนย้ายหน้าต่าง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38794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2. Zoom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คำสั่งขยายหน้าต่างให้เต็มจอหรือย่อกลับมาให้มีขนาดเท่าเดิม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3. Tile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คำสั่งแสดงหน้าต่างแบบ </a:t>
                      </a:r>
                      <a:r>
                        <a:rPr lang="en-US" sz="1600">
                          <a:effectLst/>
                        </a:rPr>
                        <a:t>Title (</a:t>
                      </a:r>
                      <a:r>
                        <a:rPr lang="th-TH" sz="1600">
                          <a:effectLst/>
                        </a:rPr>
                        <a:t>จัดเรียงไม่ซ้อนกัน)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38794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4. Cascade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คำสั่งแสดงหน้าต่างแบบ </a:t>
                      </a:r>
                      <a:r>
                        <a:rPr lang="en-US" sz="1600">
                          <a:effectLst/>
                        </a:rPr>
                        <a:t>Cascade (</a:t>
                      </a:r>
                      <a:r>
                        <a:rPr lang="th-TH" sz="1600">
                          <a:effectLst/>
                        </a:rPr>
                        <a:t>เปิดซ้อนกันเป็นชั้น)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5. Next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คำสั่งเลื่อนไปยังหน้าต่างถัดไป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6. Close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คำสั่งปิดหน้าต่างปัจจุบัน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7. Close all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คำสั่งปิดหน้าต่าง ทุกตัวที่เปิดใช้งานอยู่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8. Message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คำสั่งแสดงหน้าต่าง </a:t>
                      </a:r>
                      <a:r>
                        <a:rPr lang="en-US" sz="1600">
                          <a:effectLst/>
                        </a:rPr>
                        <a:t>Message (</a:t>
                      </a:r>
                      <a:r>
                        <a:rPr lang="th-TH" sz="1600">
                          <a:effectLst/>
                        </a:rPr>
                        <a:t>หน้าต่างแจ้งข่าวสาร)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9. Output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คำสั่งแสดงหน้าต่าง </a:t>
                      </a:r>
                      <a:r>
                        <a:rPr lang="en-US" sz="1600">
                          <a:effectLst/>
                        </a:rPr>
                        <a:t>Output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10. Watch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คำสั่งแสดงหน้าต่าง </a:t>
                      </a:r>
                      <a:r>
                        <a:rPr lang="en-US" sz="1600">
                          <a:effectLst/>
                        </a:rPr>
                        <a:t>Watch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38794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11. User screen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คำสั่งแสดงหน้าจอผู้ใช้ (หน้าจอผลลัพธ์ที่ได้จากการรัน)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12. Register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คำสั่งแสดงหน้าต่าง </a:t>
                      </a:r>
                      <a:r>
                        <a:rPr lang="en-US" sz="1600">
                          <a:effectLst/>
                        </a:rPr>
                        <a:t>Register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13. Project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คำสั่งควบคุมหน้าต่าง </a:t>
                      </a:r>
                      <a:r>
                        <a:rPr lang="en-US" sz="1600">
                          <a:effectLst/>
                        </a:rPr>
                        <a:t>Project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25862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14. Project note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>
                          <a:effectLst/>
                        </a:rPr>
                        <a:t>คำสั่งควบคุมหน้าต่าง </a:t>
                      </a:r>
                      <a:r>
                        <a:rPr lang="en-US" sz="1600">
                          <a:effectLst/>
                        </a:rPr>
                        <a:t>Project note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38794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15. List all...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effectLst/>
                        </a:rPr>
                        <a:t>แสดงรายการหน้าต่างทั้งหมดทั้งที่เปิดใช้งานหรือถูกปิดไปแล้ว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0241" name="รูปภาพ 3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32" y="2092572"/>
            <a:ext cx="2201950" cy="234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95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การใช้เมนูคำสั่งในโปรแกรม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948162" y="1398915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รายการ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คำสั่งในเมนู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Help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06962"/>
              </p:ext>
            </p:extLst>
          </p:nvPr>
        </p:nvGraphicFramePr>
        <p:xfrm>
          <a:off x="474937" y="2204864"/>
          <a:ext cx="8363273" cy="2523744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512887"/>
                <a:gridCol w="1961953"/>
                <a:gridCol w="3888433"/>
              </a:tblGrid>
              <a:tr h="0">
                <a:tc rowSpan="6">
                  <a:txBody>
                    <a:bodyPr/>
                    <a:lstStyle/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th-TH" sz="28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2800" dirty="0" smtClean="0">
                        <a:effectLst/>
                      </a:endParaRPr>
                    </a:p>
                    <a:p>
                      <a:pPr indent="2266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 Contents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เนื้อหาที่เกี่ยวกับโปรแกรม</a:t>
                      </a:r>
                      <a:r>
                        <a:rPr lang="en-US" sz="1800">
                          <a:effectLst/>
                        </a:rPr>
                        <a:t> Turbo C/C++V3.0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 Index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ดัชนีการของความช่วยเหลือ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3. Topic search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ค้นหาคำสั่ง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4. Previous topic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ย้อนกลับไปรายการ </a:t>
                      </a:r>
                      <a:r>
                        <a:rPr lang="en-US" sz="1800">
                          <a:effectLst/>
                        </a:rPr>
                        <a:t>Help </a:t>
                      </a:r>
                      <a:r>
                        <a:rPr lang="th-TH" sz="1800">
                          <a:effectLst/>
                        </a:rPr>
                        <a:t>ที่เคยเรียกใช้ก่อนหน้านี้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5. Help on Help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</a:rPr>
                        <a:t>ตัวแนะนำวิธีการใช้ </a:t>
                      </a:r>
                      <a:r>
                        <a:rPr lang="en-US" sz="1800">
                          <a:effectLst/>
                        </a:rPr>
                        <a:t>Help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6. About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</a:rPr>
                        <a:t>เกี่ยวกับโปรแกรม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1265" name="รูปภาพ 3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2379735" cy="117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54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2" indent="0">
              <a:buNone/>
            </a:pPr>
            <a:r>
              <a:rPr lang="th-TH" sz="3200" b="1" dirty="0" smtClean="0">
                <a:solidFill>
                  <a:schemeClr val="accent4">
                    <a:lumMod val="75000"/>
                  </a:schemeClr>
                </a:solidFill>
              </a:rPr>
              <a:t>โปรแกรม </a:t>
            </a:r>
            <a:r>
              <a:rPr lang="en-US" sz="3200" b="1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โปรแกรม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คือโปรแกรม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Editor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ที่นิยมใช้เป็นเครื่องมือสำหรับการสร้างโปรแกรมต้นฉบับ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(Source Code)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ภาษาต่าง ๆ ได้หลากหลายภาษาไม่ว่าจะเป็น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HTML, PHP, Java, C/C++, CSS, ASP, Perl, JavaScript, VBScript, Python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Ruby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พร้อมทั้งยังสามารถ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Update 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เทมเพลต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ไฟล์ภาษาใหม่ ๆ เพิ่มเข้ามาได้อีกในอนาคต จึงเป็นที่รู้จักและนิยมกันมากในกลุ่มนักพัฒนาโปรแกรม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(Programmer)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เพราะติดตั้งใช้งานง่ายและไฟล์ก็มีขนาดเล็ก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</a:rPr>
              <a:t>การติดตั้งและใช้งานโปรแกรม </a:t>
            </a:r>
            <a:r>
              <a:rPr lang="en-US" sz="2400" b="1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</a:rPr>
              <a:t>ร่วมกับ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sz="2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24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4858" y="1052736"/>
            <a:ext cx="8229600" cy="240486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ดาวน์โหลด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โปรแกรมจากเว็บไซต์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www.editplus.com/download.html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ทำการติดตั้งไฟล์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โดยคลิกที่ไอคอนไฟล์ที่ดาวน์โหลดมา</a:t>
            </a:r>
          </a:p>
          <a:p>
            <a:pPr marL="514350" indent="-514350">
              <a:buFont typeface="+mj-lt"/>
              <a:buAutoNum type="arabicPeriod"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ทำตามขั้นตอน  ดังรูป  คลิกปุ่ม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Accept/Start Copy/Yes/Ok</a:t>
            </a:r>
            <a:endParaRPr lang="th-TH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การติดตั้งและใช้งานโปรแกรม </a:t>
            </a:r>
            <a:r>
              <a:rPr lang="en-US" sz="2800" b="1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162" y="1916832"/>
            <a:ext cx="981318" cy="1154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รูปภาพ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097" y="3310454"/>
            <a:ext cx="2968533" cy="2819113"/>
          </a:xfrm>
          <a:prstGeom prst="rect">
            <a:avLst/>
          </a:prstGeom>
        </p:spPr>
      </p:pic>
      <p:pic>
        <p:nvPicPr>
          <p:cNvPr id="6" name="รูปภาพ 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239" y="3502689"/>
            <a:ext cx="3019128" cy="2828243"/>
          </a:xfrm>
          <a:prstGeom prst="rect">
            <a:avLst/>
          </a:prstGeom>
        </p:spPr>
      </p:pic>
      <p:pic>
        <p:nvPicPr>
          <p:cNvPr id="7" name="รูปภาพ 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230" y="4301547"/>
            <a:ext cx="2157424" cy="1104719"/>
          </a:xfrm>
          <a:prstGeom prst="rect">
            <a:avLst/>
          </a:prstGeom>
        </p:spPr>
      </p:pic>
      <p:pic>
        <p:nvPicPr>
          <p:cNvPr id="8" name="รูปภาพ 7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06" y="5482589"/>
            <a:ext cx="1613522" cy="1223408"/>
          </a:xfrm>
          <a:prstGeom prst="rect">
            <a:avLst/>
          </a:prstGeom>
        </p:spPr>
      </p:pic>
      <p:sp>
        <p:nvSpPr>
          <p:cNvPr id="9" name="ลูกศรขวา 8"/>
          <p:cNvSpPr/>
          <p:nvPr/>
        </p:nvSpPr>
        <p:spPr>
          <a:xfrm>
            <a:off x="3466450" y="4365399"/>
            <a:ext cx="364446" cy="393601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0" name="ลูกศรขวา 9"/>
          <p:cNvSpPr/>
          <p:nvPr/>
        </p:nvSpPr>
        <p:spPr>
          <a:xfrm>
            <a:off x="5262865" y="4720011"/>
            <a:ext cx="364446" cy="393601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1" name="ลูกศรขวา 10"/>
          <p:cNvSpPr/>
          <p:nvPr/>
        </p:nvSpPr>
        <p:spPr>
          <a:xfrm rot="5400000">
            <a:off x="6080746" y="5329222"/>
            <a:ext cx="467656" cy="306735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2" name="กล่องข้อความ 2"/>
          <p:cNvSpPr txBox="1">
            <a:spLocks noChangeArrowheads="1"/>
          </p:cNvSpPr>
          <p:nvPr/>
        </p:nvSpPr>
        <p:spPr bwMode="auto">
          <a:xfrm>
            <a:off x="2623768" y="5821790"/>
            <a:ext cx="4948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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13" name="กล่องข้อความ 2"/>
          <p:cNvSpPr txBox="1">
            <a:spLocks noChangeArrowheads="1"/>
          </p:cNvSpPr>
          <p:nvPr/>
        </p:nvSpPr>
        <p:spPr bwMode="auto">
          <a:xfrm>
            <a:off x="4320954" y="5975678"/>
            <a:ext cx="4948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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14" name="กล่องข้อความ 2"/>
          <p:cNvSpPr txBox="1">
            <a:spLocks noChangeArrowheads="1"/>
          </p:cNvSpPr>
          <p:nvPr/>
        </p:nvSpPr>
        <p:spPr bwMode="auto">
          <a:xfrm>
            <a:off x="6165345" y="5094872"/>
            <a:ext cx="4948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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15" name="กล่องข้อความ 2"/>
          <p:cNvSpPr txBox="1">
            <a:spLocks noChangeArrowheads="1"/>
          </p:cNvSpPr>
          <p:nvPr/>
        </p:nvSpPr>
        <p:spPr bwMode="auto">
          <a:xfrm>
            <a:off x="6741409" y="6361583"/>
            <a:ext cx="4948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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4535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การเรียกใช้โปรแกรม </a:t>
            </a:r>
            <a:r>
              <a:rPr lang="en-US" sz="3600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ครั้งแรก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575" y="2762213"/>
            <a:ext cx="3588647" cy="2981042"/>
          </a:xfrm>
          <a:prstGeom prst="rect">
            <a:avLst/>
          </a:prstGeom>
        </p:spPr>
      </p:pic>
      <p:pic>
        <p:nvPicPr>
          <p:cNvPr id="5" name="รูปภาพ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085" y="2749512"/>
            <a:ext cx="2422407" cy="303966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ลูกศรขวา 5"/>
          <p:cNvSpPr/>
          <p:nvPr/>
        </p:nvSpPr>
        <p:spPr>
          <a:xfrm>
            <a:off x="5087950" y="3861048"/>
            <a:ext cx="431837" cy="615059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7" name="กล่องข้อความ 2"/>
          <p:cNvSpPr txBox="1">
            <a:spLocks noChangeArrowheads="1"/>
          </p:cNvSpPr>
          <p:nvPr/>
        </p:nvSpPr>
        <p:spPr bwMode="auto">
          <a:xfrm>
            <a:off x="2093996" y="5301208"/>
            <a:ext cx="5863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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8" name="กล่องข้อความ 2"/>
          <p:cNvSpPr txBox="1">
            <a:spLocks noChangeArrowheads="1"/>
          </p:cNvSpPr>
          <p:nvPr/>
        </p:nvSpPr>
        <p:spPr bwMode="auto">
          <a:xfrm>
            <a:off x="5796136" y="4322218"/>
            <a:ext cx="3565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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9" name="กล่องข้อความ 2"/>
          <p:cNvSpPr txBox="1">
            <a:spLocks noChangeArrowheads="1"/>
          </p:cNvSpPr>
          <p:nvPr/>
        </p:nvSpPr>
        <p:spPr bwMode="auto">
          <a:xfrm>
            <a:off x="5713793" y="5229200"/>
            <a:ext cx="5863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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266634" y="1818402"/>
            <a:ext cx="71217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ดับเบิ้ลคลิกที่ไอคอน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3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ที่อยู่บน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Desktop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58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สามารถสร้างหรือกำหนดปุ่มสำหรับคอมไพล์ ปุ่มรันโปรแกรม หรือปุ่มที่เรียกใช้โปรแกรมต่าง ๆ รวมทั้งใช้เปิดคู่มือหรือไฟล์ช่วยเหลือ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(Help File)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ประเภท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*.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hlp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*.chm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 และจัดกลุ่มของปุ่มคำสั่งแยกกันไว้เป็นหมวดหมู่ สามารถกำหนดถึง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กลุ่ม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(Group)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โดยกำหนดหรือตั้งค่าใน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Configure User Tools…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มีขั้นตอนกำหนดได้ 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/>
          </a:bodyPr>
          <a:lstStyle/>
          <a:p>
            <a:pPr lvl="2" algn="l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การสร้างปุ่มคำสั่งคอมไพล์และรันภาษาซี โปรแกรมใน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2400" b="1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36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เริ่มต้นให้เปิดแถบเครื่องมือ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User Toolbar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การสร้างปุ่มคำสั่งคอมไพล์และรันภาษาซี โปรแกรมใน </a:t>
            </a:r>
            <a:r>
              <a:rPr lang="en-US" sz="3600" b="1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81225"/>
            <a:ext cx="6912767" cy="44881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กล่องข้อความ 2"/>
          <p:cNvSpPr txBox="1">
            <a:spLocks noChangeArrowheads="1"/>
          </p:cNvSpPr>
          <p:nvPr/>
        </p:nvSpPr>
        <p:spPr bwMode="auto">
          <a:xfrm>
            <a:off x="1524947" y="2276872"/>
            <a:ext cx="5987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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6" name="กล่องข้อความ 2"/>
          <p:cNvSpPr txBox="1">
            <a:spLocks noChangeArrowheads="1"/>
          </p:cNvSpPr>
          <p:nvPr/>
        </p:nvSpPr>
        <p:spPr bwMode="auto">
          <a:xfrm>
            <a:off x="4638953" y="2922220"/>
            <a:ext cx="5987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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7" name="กล่องข้อความ 2"/>
          <p:cNvSpPr txBox="1">
            <a:spLocks noChangeArrowheads="1"/>
          </p:cNvSpPr>
          <p:nvPr/>
        </p:nvSpPr>
        <p:spPr bwMode="auto">
          <a:xfrm>
            <a:off x="2533059" y="2689175"/>
            <a:ext cx="59878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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34824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328592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เครื่องมือ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ในการพัฒนาโปรแกรม ที่นิยมใช้กันมีอยู่หลายโปรแกรมด้วยกัน โดยเครื่องมือนั้นต้องมีคุณสมบัติเป็น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IDE : Integrated Development Environment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ซึ่งประกอบด้วย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Editor, Debugger, Compiler, Run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หรือมีองค์ประกอบอื่น ๆ ที่จะช่วยอำนวยความสะดวกเพื่อใช้ในการพัฒนาโปรแกรมได้ง่ายขึ้น อย่างไรก็ดีการเลือกโปรแกรมตัวแปลภาษา ต้องคำนึงถึงแนวโน้มการใช้งานในอนาคตด้วย เช่น ภาษาซี เป็นภาษาที่นิยมสำหรับผู้จะเริ่มต้นเขียนโปรแกรมเชิงโครงสร้างและสามารถพัฒนาการเขียนโปรแกรมเชิงวัตถุได้ง่าย หรือถ้าจะเน้นโปรแกรมเชิงวัตถุ ก็ควรเลือกภาษาจาวา เป็นต้น โปรแกรมที่ใช้ในการพัฒนาภาษาซี ได้แก่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MS Visual Studio, Eclipse,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DevC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++,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CodeBlocks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, Turbo C/C++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เป็นต้น ในช่วงแรกของการเริ่มต้นการฝึกเป็นโปรแกรมเมอร์มือใหม่ ขอแนะนำโปรแกรม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Turbo C/C++ V3.0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ใช้งานก่อน เพราะโปรแกรมแบบเดิม ๆ นี้จะทำให้ผู้พัฒนาโปรแกรมได้ฝึกหัดทักษะได้อย่างเต็มที่ อย่างไรก็ดีการที่จะนำโปรแกรมรุ่นเก่ามาใช้กับเทคโนโลยีใหม่ ๆ จำเป็นต้องมีโปรแกรมจัดการระบบหน่วยความจำ โปรแกรม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DOSBox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เป็นโปรแกรมหนึ่งที่นำมาใช้งาน เพื่อให้โปรแกรมรุ่นเก่าสามารถทำงานในระบบปฏิบัติการรุ่นใหม่ เช่น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Windows 7, Windows 8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ได้อย่างมีประสิทธิภาพ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แนวคิด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9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เปิดหน้าต่าง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Preferences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การสร้างปุ่มคำสั่งคอมไพล์และรันภาษาซี โปรแกรมใน </a:t>
            </a:r>
            <a:r>
              <a:rPr lang="en-US" sz="3600" b="1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69"/>
          <a:stretch/>
        </p:blipFill>
        <p:spPr bwMode="auto">
          <a:xfrm>
            <a:off x="539552" y="2335848"/>
            <a:ext cx="8136904" cy="41894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กล่องข้อความ 2"/>
          <p:cNvSpPr txBox="1">
            <a:spLocks noChangeArrowheads="1"/>
          </p:cNvSpPr>
          <p:nvPr/>
        </p:nvSpPr>
        <p:spPr bwMode="auto">
          <a:xfrm>
            <a:off x="3528751" y="2435745"/>
            <a:ext cx="562845" cy="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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7" name="กล่องข้อความ 2"/>
          <p:cNvSpPr txBox="1">
            <a:spLocks noChangeArrowheads="1"/>
          </p:cNvSpPr>
          <p:nvPr/>
        </p:nvSpPr>
        <p:spPr bwMode="auto">
          <a:xfrm>
            <a:off x="5026408" y="5229200"/>
            <a:ext cx="562845" cy="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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8" name="กล่องข้อความ 2"/>
          <p:cNvSpPr txBox="1">
            <a:spLocks noChangeArrowheads="1"/>
          </p:cNvSpPr>
          <p:nvPr/>
        </p:nvSpPr>
        <p:spPr bwMode="auto">
          <a:xfrm>
            <a:off x="2965906" y="3356992"/>
            <a:ext cx="562845" cy="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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  <p:sp>
        <p:nvSpPr>
          <p:cNvPr id="9" name="กล่องข้อความ 2"/>
          <p:cNvSpPr txBox="1">
            <a:spLocks noChangeArrowheads="1"/>
          </p:cNvSpPr>
          <p:nvPr/>
        </p:nvSpPr>
        <p:spPr bwMode="auto">
          <a:xfrm>
            <a:off x="6012160" y="3140968"/>
            <a:ext cx="562845" cy="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indent="226695" algn="ctr">
              <a:spcAft>
                <a:spcPts val="0"/>
              </a:spcAft>
            </a:pPr>
            <a:r>
              <a:rPr lang="en-US" sz="1400" dirty="0">
                <a:solidFill>
                  <a:srgbClr val="FF0000"/>
                </a:solidFill>
                <a:effectLst/>
                <a:latin typeface="Calibri"/>
                <a:ea typeface="Calibri"/>
                <a:cs typeface="Cordia New"/>
                <a:sym typeface="Wingdings"/>
              </a:rPr>
              <a:t></a:t>
            </a:r>
            <a:endParaRPr lang="en-US" sz="1100" dirty="0">
              <a:effectLst/>
              <a:latin typeface="Calibri"/>
              <a:ea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63346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กำหนดค่าในหน้าต่าง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Preferences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การสร้างปุ่มคำสั่งคอมไพล์และรันภาษาซี โปรแกรมใน </a:t>
            </a:r>
            <a:r>
              <a:rPr lang="en-US" sz="3600" b="1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0" name="กลุ่ม 9"/>
          <p:cNvGrpSpPr/>
          <p:nvPr/>
        </p:nvGrpSpPr>
        <p:grpSpPr>
          <a:xfrm>
            <a:off x="323528" y="1928176"/>
            <a:ext cx="8496944" cy="4597167"/>
            <a:chOff x="0" y="0"/>
            <a:chExt cx="5520905" cy="3001992"/>
          </a:xfrm>
        </p:grpSpPr>
        <p:sp>
          <p:nvSpPr>
            <p:cNvPr id="11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552090" y="1397479"/>
              <a:ext cx="396815" cy="301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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2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2225615" y="517584"/>
              <a:ext cx="396815" cy="30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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pic>
          <p:nvPicPr>
            <p:cNvPr id="13" name="รูปภาพ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539"/>
              <a:ext cx="3519577" cy="2760453"/>
            </a:xfrm>
            <a:prstGeom prst="rect">
              <a:avLst/>
            </a:prstGeom>
          </p:spPr>
        </p:pic>
        <p:pic>
          <p:nvPicPr>
            <p:cNvPr id="14" name="รูปภาพ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4468" y="0"/>
              <a:ext cx="1906437" cy="690113"/>
            </a:xfrm>
            <a:prstGeom prst="rect">
              <a:avLst/>
            </a:prstGeom>
          </p:spPr>
        </p:pic>
        <p:sp>
          <p:nvSpPr>
            <p:cNvPr id="15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3122762" y="526211"/>
              <a:ext cx="396815" cy="301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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6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3804249" y="414067"/>
              <a:ext cx="396815" cy="30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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3114136" y="707366"/>
              <a:ext cx="396815" cy="301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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8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4735902" y="94890"/>
              <a:ext cx="396815" cy="30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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pic>
          <p:nvPicPr>
            <p:cNvPr id="19" name="รูปภาพ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4687" y="750498"/>
              <a:ext cx="1293962" cy="56934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3812875" y="672860"/>
              <a:ext cx="396815" cy="301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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21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690777" y="1009290"/>
              <a:ext cx="396815" cy="30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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22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2156604" y="1492369"/>
              <a:ext cx="396815" cy="30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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520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3204" y="410723"/>
            <a:ext cx="8229600" cy="1143000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สรุปการกำหนดค่าสำหรับสร้างปุ่มคำสั่งในโปรแกรม </a:t>
            </a:r>
            <a:r>
              <a:rPr lang="en-US" sz="2800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183187"/>
              </p:ext>
            </p:extLst>
          </p:nvPr>
        </p:nvGraphicFramePr>
        <p:xfrm>
          <a:off x="755576" y="1556792"/>
          <a:ext cx="7704857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288"/>
                <a:gridCol w="2664296"/>
                <a:gridCol w="2448273"/>
              </a:tblGrid>
              <a:tr h="0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</a:rPr>
                        <a:t>หัวข้อที่ต้องกำหนด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</a:rPr>
                        <a:t>ปุ่ม </a:t>
                      </a:r>
                      <a:endParaRPr lang="th-TH" sz="2800" dirty="0" smtClean="0">
                        <a:effectLst/>
                      </a:endParaRPr>
                    </a:p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C </a:t>
                      </a:r>
                      <a:r>
                        <a:rPr lang="en-US" sz="2800" dirty="0">
                          <a:effectLst/>
                        </a:rPr>
                        <a:t>Compile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</a:rPr>
                        <a:t>ปุ่ม </a:t>
                      </a:r>
                      <a:endParaRPr lang="th-TH" sz="2800" dirty="0" smtClean="0">
                        <a:effectLst/>
                      </a:endParaRPr>
                    </a:p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</a:rPr>
                        <a:t>C </a:t>
                      </a:r>
                      <a:r>
                        <a:rPr lang="en-US" sz="2800" dirty="0">
                          <a:effectLst/>
                        </a:rPr>
                        <a:t>Run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Menu text: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 Compile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 Run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Command: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C:\TC\BIN\TCC.EXE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$(FileNameNoExt)</a:t>
                      </a:r>
                      <a:endParaRPr lang="en-US" sz="2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Argument: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$(FileName)</a:t>
                      </a:r>
                      <a:endParaRPr lang="en-US" sz="2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Initial directory: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$(FileDir)</a:t>
                      </a:r>
                      <a:endParaRPr lang="en-US" sz="2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$(</a:t>
                      </a:r>
                      <a:r>
                        <a:rPr lang="en-US" sz="2000" dirty="0" err="1">
                          <a:effectLst/>
                        </a:rPr>
                        <a:t>FileDir</a:t>
                      </a:r>
                      <a:r>
                        <a:rPr lang="en-US" sz="2000" dirty="0">
                          <a:effectLst/>
                        </a:rPr>
                        <a:t>)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Action</a:t>
                      </a:r>
                      <a:endParaRPr lang="en-US" sz="32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Capture Output</a:t>
                      </a:r>
                      <a:endParaRPr lang="en-US" sz="2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None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42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1101" y="1382043"/>
            <a:ext cx="8229600" cy="1902942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สร้างไฟล์ใหม่ โดยคลิกเลือกเมนู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File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เลือกคำสั่ง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New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และเลือก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C/C++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ตามลำดับ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จากนั้นลบข้อความเก่าออก โดยกด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Ctrl+A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แล้วกดปุ่ม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Del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Delete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พิมพ์โปรแกรมแม่แบบ 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ดังนี้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การกำหนดไฟล์แม่แบบสำหรับโปรแกรม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ภาษาซี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451101" y="3284984"/>
            <a:ext cx="8229600" cy="2952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void main()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/>
              <a:t>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("Welcome to C Programming\n");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th-TH" sz="20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19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6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4.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บันทึก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ชื่อ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template.cpp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ไว้ในโฟลเดอร์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C:\TC\BIN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5.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กำหนดไฟล์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แม่แบบ</a:t>
            </a: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ให้เปิดหน้าต่าง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Preferences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ขึ้นมา</a:t>
            </a: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แล้วกำหนดตามขั้นตอนต่อไปนี้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การกำหนดไฟล์แม่แบบสำหรับโปรแกรมภาษาซี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696" y="2348880"/>
            <a:ext cx="4295752" cy="3960440"/>
          </a:xfrm>
          <a:prstGeom prst="rect">
            <a:avLst/>
          </a:prstGeom>
        </p:spPr>
      </p:pic>
      <p:grpSp>
        <p:nvGrpSpPr>
          <p:cNvPr id="5" name="กลุ่ม 4"/>
          <p:cNvGrpSpPr/>
          <p:nvPr/>
        </p:nvGrpSpPr>
        <p:grpSpPr>
          <a:xfrm>
            <a:off x="4308696" y="2500288"/>
            <a:ext cx="3384568" cy="3567000"/>
            <a:chOff x="0" y="0"/>
            <a:chExt cx="2161430" cy="2122472"/>
          </a:xfrm>
        </p:grpSpPr>
        <p:sp>
          <p:nvSpPr>
            <p:cNvPr id="6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0" y="365760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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779228" y="0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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8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288112" y="659958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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9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765190" y="826935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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0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755374" y="1820847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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</p:grp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9539" y="72480"/>
            <a:ext cx="186814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ในช่อง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H Sarabun New" charset="0"/>
                <a:ea typeface="Calibri" pitchFamily="34" charset="0"/>
                <a:cs typeface="Cordia New" pitchFamily="34" charset="-34"/>
              </a:rPr>
              <a:t>Categories 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grpSp>
        <p:nvGrpSpPr>
          <p:cNvPr id="12" name="กลุ่ม 11"/>
          <p:cNvGrpSpPr/>
          <p:nvPr/>
        </p:nvGrpSpPr>
        <p:grpSpPr>
          <a:xfrm>
            <a:off x="1675765" y="6866255"/>
            <a:ext cx="2160905" cy="1995170"/>
            <a:chOff x="0" y="0"/>
            <a:chExt cx="2161430" cy="2122472"/>
          </a:xfrm>
        </p:grpSpPr>
        <p:sp>
          <p:nvSpPr>
            <p:cNvPr id="13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0" y="365760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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4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779228" y="0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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5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288112" y="659958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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6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765190" y="826935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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755374" y="1820847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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</p:grpSp>
      <p:sp>
        <p:nvSpPr>
          <p:cNvPr id="19" name="สี่เหลี่ยมผืนผ้า 18"/>
          <p:cNvSpPr/>
          <p:nvPr/>
        </p:nvSpPr>
        <p:spPr>
          <a:xfrm>
            <a:off x="567499" y="3365247"/>
            <a:ext cx="35029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</a:rPr>
              <a:t>คลิก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</a:rPr>
              <a:t>เลือก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</a:rPr>
              <a:t>Templates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</a:t>
            </a:r>
            <a:endParaRPr lang="th-TH" sz="105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ngsana New" pitchFamily="18" charset="-34"/>
              <a:sym typeface="Wingdings" pitchFamily="2" charset="2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ใน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ช่อง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Templates </a:t>
            </a:r>
            <a:endParaRPr lang="th-TH" sz="105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ngsana New" pitchFamily="18" charset="-34"/>
              <a:sym typeface="Wingdings" pitchFamily="2" charset="2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เลือก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รายการ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C/C++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</a:t>
            </a:r>
            <a:endParaRPr lang="th-TH" sz="105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ngsana New" pitchFamily="18" charset="-34"/>
              <a:sym typeface="Wingdings" pitchFamily="2" charset="2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ใน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ช่อง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Menu text: </a:t>
            </a:r>
            <a:endParaRPr lang="th-TH" sz="105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ngsana New" pitchFamily="18" charset="-34"/>
              <a:sym typeface="Wingdings" pitchFamily="2" charset="2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จะ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แสดง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C/C++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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</a:rPr>
              <a:t> ตามที่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</a:rPr>
              <a:t>เลือก</a:t>
            </a:r>
            <a:endParaRPr lang="th-TH" sz="105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ngsana New" pitchFamily="18" charset="-34"/>
              <a:sym typeface="Wingdings" pitchFamily="2" charset="2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ทำ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การกำหนด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File name: 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เป็น</a:t>
            </a:r>
            <a:endParaRPr lang="en-US" sz="105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ngsana New" pitchFamily="18" charset="-34"/>
              <a:sym typeface="Wingdings" pitchFamily="2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   C:\TC\BIN\template.cpp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</a:t>
            </a:r>
            <a:endParaRPr lang="en-US" sz="105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ngsana New" pitchFamily="18" charset="-34"/>
            </a:endParaRPr>
          </a:p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   คลิก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ปุ่ม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H Sarabun New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OK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Cordia New" pitchFamily="34" charset="-34"/>
                <a:sym typeface="Wingdings" pitchFamily="2" charset="2"/>
              </a:rPr>
              <a:t></a:t>
            </a:r>
          </a:p>
        </p:txBody>
      </p:sp>
    </p:spTree>
    <p:extLst>
      <p:ext uri="{BB962C8B-B14F-4D97-AF65-F5344CB8AC3E}">
        <p14:creationId xmlns:p14="http://schemas.microsoft.com/office/powerpoint/2010/main" val="119625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146324"/>
            <a:ext cx="8229600" cy="1900807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หลังจากเข้าสู่โปรแกรม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แล้ว ให้เปลี่ยนได</a:t>
            </a:r>
            <a:r>
              <a:rPr lang="th-TH" sz="2400" dirty="0" err="1">
                <a:solidFill>
                  <a:schemeClr val="accent4">
                    <a:lumMod val="75000"/>
                  </a:schemeClr>
                </a:solidFill>
              </a:rPr>
              <a:t>เร็ก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ตอรีไปที่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C:\TC\BIN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sym typeface="Wingdings"/>
              </a:rPr>
              <a:t>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สร้างไฟล์ใหม่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sym typeface="Wingdings"/>
              </a:rPr>
              <a:t>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แล้วบันทึกไฟล์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sym typeface="Wingdings"/>
              </a:rPr>
              <a:t>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ชื่อ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Hello.cpp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คลิกปุ่ม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 Compile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sym typeface="Wingdings"/>
              </a:rPr>
              <a:t>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จะมีการแจ้งข่าวสารในหน้าต่าง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Capture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sym typeface="Wingdings"/>
              </a:rPr>
              <a:t>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คลิกปุ่ม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C Run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sym typeface="Wingdings"/>
              </a:rPr>
              <a:t>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จะได้ผลลัพธ์ ดังรูป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sym typeface="Wingdings"/>
              </a:rPr>
              <a:t>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สร้างไฟล์แรกสำหรับโปรแกรม </a:t>
            </a:r>
            <a:r>
              <a:rPr lang="en-US" sz="2800" b="1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1001338" y="2852936"/>
            <a:ext cx="6955038" cy="3810869"/>
            <a:chOff x="0" y="0"/>
            <a:chExt cx="5796501" cy="3196425"/>
          </a:xfrm>
        </p:grpSpPr>
        <p:pic>
          <p:nvPicPr>
            <p:cNvPr id="5" name="รูปภาพ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13" y="0"/>
              <a:ext cx="5502303" cy="3196425"/>
            </a:xfrm>
            <a:prstGeom prst="rect">
              <a:avLst/>
            </a:prstGeom>
          </p:spPr>
        </p:pic>
        <p:pic>
          <p:nvPicPr>
            <p:cNvPr id="6" name="รูปภาพ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1110" y="1550505"/>
              <a:ext cx="2385391" cy="1009815"/>
            </a:xfrm>
            <a:prstGeom prst="rect">
              <a:avLst/>
            </a:prstGeom>
          </p:spPr>
        </p:pic>
        <p:sp>
          <p:nvSpPr>
            <p:cNvPr id="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469127" y="238539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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8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588397" y="1065475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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9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0" y="421419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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0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2027583" y="564543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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1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884460" y="564543"/>
              <a:ext cx="396240" cy="30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en-US" sz="1400">
                  <a:solidFill>
                    <a:srgbClr val="FF0000"/>
                  </a:solidFill>
                  <a:effectLst/>
                  <a:latin typeface="Calibri"/>
                  <a:ea typeface="Calibri"/>
                  <a:cs typeface="Cordia New"/>
                  <a:sym typeface="Wingdings"/>
                </a:rPr>
                <a:t></a:t>
              </a:r>
              <a:endParaRPr lang="en-US" sz="1100">
                <a:effectLst/>
                <a:latin typeface="Calibri"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582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4660" y="548680"/>
            <a:ext cx="8229600" cy="1143000"/>
          </a:xfrm>
        </p:spPr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800" dirty="0">
                <a:solidFill>
                  <a:schemeClr val="accent4">
                    <a:lumMod val="75000"/>
                  </a:schemeClr>
                </a:solidFill>
              </a:rPr>
              <a:t>แถบเมนูมาตรฐานของ </a:t>
            </a:r>
            <a:r>
              <a:rPr lang="en-US" sz="3600" dirty="0" err="1" smtClean="0">
                <a:solidFill>
                  <a:schemeClr val="accent4">
                    <a:lumMod val="75000"/>
                  </a:schemeClr>
                </a:solidFill>
              </a:rPr>
              <a:t>EditPlus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91" name="กลุ่ม 190"/>
          <p:cNvGrpSpPr/>
          <p:nvPr/>
        </p:nvGrpSpPr>
        <p:grpSpPr>
          <a:xfrm>
            <a:off x="-1" y="0"/>
            <a:ext cx="9144001" cy="11786805"/>
            <a:chOff x="-1" y="0"/>
            <a:chExt cx="9144001" cy="11786805"/>
          </a:xfrm>
        </p:grpSpPr>
        <p:pic>
          <p:nvPicPr>
            <p:cNvPr id="69" name="รูปภาพ 68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515" y="10817160"/>
              <a:ext cx="5725160" cy="23050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70" name="ลูกศรเชื่อมต่อแบบตรง 69"/>
            <p:cNvCxnSpPr/>
            <p:nvPr/>
          </p:nvCxnSpPr>
          <p:spPr>
            <a:xfrm flipV="1">
              <a:off x="1398905" y="1098416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ลูกศรเชื่อมต่อแบบตรง 70"/>
            <p:cNvCxnSpPr/>
            <p:nvPr/>
          </p:nvCxnSpPr>
          <p:spPr>
            <a:xfrm flipV="1">
              <a:off x="1204595" y="1098226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ลูกศรเชื่อมต่อแบบตรง 71"/>
            <p:cNvCxnSpPr/>
            <p:nvPr/>
          </p:nvCxnSpPr>
          <p:spPr>
            <a:xfrm flipV="1">
              <a:off x="1014095" y="1098226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ลูกศรเชื่อมต่อแบบตรง 72"/>
            <p:cNvCxnSpPr/>
            <p:nvPr/>
          </p:nvCxnSpPr>
          <p:spPr>
            <a:xfrm flipV="1">
              <a:off x="853440" y="10989245"/>
              <a:ext cx="0" cy="6508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ลูกศรเชื่อมต่อแบบตรง 73"/>
            <p:cNvCxnSpPr/>
            <p:nvPr/>
          </p:nvCxnSpPr>
          <p:spPr>
            <a:xfrm flipV="1">
              <a:off x="2392680" y="1098416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ลูกศรเชื่อมต่อแบบตรง 74"/>
            <p:cNvCxnSpPr/>
            <p:nvPr/>
          </p:nvCxnSpPr>
          <p:spPr>
            <a:xfrm flipV="1">
              <a:off x="2576830" y="10982260"/>
              <a:ext cx="2540" cy="8045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ลูกศรเชื่อมต่อแบบตรง 75"/>
            <p:cNvCxnSpPr/>
            <p:nvPr/>
          </p:nvCxnSpPr>
          <p:spPr>
            <a:xfrm flipV="1">
              <a:off x="2769870" y="1098226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ลูกศรเชื่อมต่อแบบตรง 76"/>
            <p:cNvCxnSpPr/>
            <p:nvPr/>
          </p:nvCxnSpPr>
          <p:spPr>
            <a:xfrm flipV="1">
              <a:off x="2952750" y="10982260"/>
              <a:ext cx="0" cy="6210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ลูกศรเชื่อมต่อแบบตรง 77"/>
            <p:cNvCxnSpPr/>
            <p:nvPr/>
          </p:nvCxnSpPr>
          <p:spPr>
            <a:xfrm flipV="1">
              <a:off x="2177415" y="1098226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ลูกศรเชื่อมต่อแบบตรง 78"/>
            <p:cNvCxnSpPr/>
            <p:nvPr/>
          </p:nvCxnSpPr>
          <p:spPr>
            <a:xfrm flipV="1">
              <a:off x="1957705" y="1098226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ลูกศรเชื่อมต่อแบบตรง 79"/>
            <p:cNvCxnSpPr/>
            <p:nvPr/>
          </p:nvCxnSpPr>
          <p:spPr>
            <a:xfrm flipV="1">
              <a:off x="1782445" y="10989245"/>
              <a:ext cx="0" cy="6140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ลูกศรเชื่อมต่อแบบตรง 80"/>
            <p:cNvCxnSpPr/>
            <p:nvPr/>
          </p:nvCxnSpPr>
          <p:spPr>
            <a:xfrm flipV="1">
              <a:off x="1621790" y="10982260"/>
              <a:ext cx="0" cy="8045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ลูกศรเชื่อมต่อแบบตรง 81"/>
            <p:cNvCxnSpPr/>
            <p:nvPr/>
          </p:nvCxnSpPr>
          <p:spPr>
            <a:xfrm flipV="1">
              <a:off x="3187700" y="1098416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ลูกศรเชื่อมต่อแบบตรง 82"/>
            <p:cNvCxnSpPr/>
            <p:nvPr/>
          </p:nvCxnSpPr>
          <p:spPr>
            <a:xfrm flipV="1">
              <a:off x="3369945" y="1098226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ลูกศรเชื่อมต่อแบบตรง 83"/>
            <p:cNvCxnSpPr/>
            <p:nvPr/>
          </p:nvCxnSpPr>
          <p:spPr>
            <a:xfrm flipV="1">
              <a:off x="3576320" y="1098416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ลูกศรเชื่อมต่อแบบตรง 84"/>
            <p:cNvCxnSpPr/>
            <p:nvPr/>
          </p:nvCxnSpPr>
          <p:spPr>
            <a:xfrm flipV="1">
              <a:off x="3764915" y="1098226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ลูกศรเชื่อมต่อแบบตรง 85"/>
            <p:cNvCxnSpPr/>
            <p:nvPr/>
          </p:nvCxnSpPr>
          <p:spPr>
            <a:xfrm flipV="1">
              <a:off x="3962400" y="1098226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ลูกศรเชื่อมต่อแบบตรง 86"/>
            <p:cNvCxnSpPr/>
            <p:nvPr/>
          </p:nvCxnSpPr>
          <p:spPr>
            <a:xfrm flipH="1" flipV="1">
              <a:off x="4145280" y="10989245"/>
              <a:ext cx="6350" cy="6140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ลูกศรเชื่อมต่อแบบตรง 87"/>
            <p:cNvCxnSpPr/>
            <p:nvPr/>
          </p:nvCxnSpPr>
          <p:spPr>
            <a:xfrm flipV="1">
              <a:off x="4371340" y="1098416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ลูกศรเชื่อมต่อแบบตรง 88"/>
            <p:cNvCxnSpPr/>
            <p:nvPr/>
          </p:nvCxnSpPr>
          <p:spPr>
            <a:xfrm flipV="1">
              <a:off x="4569460" y="1098226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ลูกศรเชื่อมต่อแบบตรง 89"/>
            <p:cNvCxnSpPr/>
            <p:nvPr/>
          </p:nvCxnSpPr>
          <p:spPr>
            <a:xfrm flipH="1" flipV="1">
              <a:off x="4752340" y="10982260"/>
              <a:ext cx="6350" cy="8045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ลูกศรเชื่อมต่อแบบตรง 90"/>
            <p:cNvCxnSpPr/>
            <p:nvPr/>
          </p:nvCxnSpPr>
          <p:spPr>
            <a:xfrm flipH="1" flipV="1">
              <a:off x="5293995" y="10982260"/>
              <a:ext cx="635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ลูกศรเชื่อมต่อแบบตรง 91"/>
            <p:cNvCxnSpPr/>
            <p:nvPr/>
          </p:nvCxnSpPr>
          <p:spPr>
            <a:xfrm flipV="1">
              <a:off x="4928235" y="10982260"/>
              <a:ext cx="0" cy="6210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ลูกศรเชื่อมต่อแบบตรง 92"/>
            <p:cNvCxnSpPr/>
            <p:nvPr/>
          </p:nvCxnSpPr>
          <p:spPr>
            <a:xfrm flipV="1">
              <a:off x="5110480" y="1098416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ลูกศรเชื่อมต่อแบบตรง 93"/>
            <p:cNvCxnSpPr/>
            <p:nvPr/>
          </p:nvCxnSpPr>
          <p:spPr>
            <a:xfrm flipH="1" flipV="1">
              <a:off x="5520690" y="10982260"/>
              <a:ext cx="6350" cy="8045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ลูกศรเชื่อมต่อแบบตรง 94"/>
            <p:cNvCxnSpPr/>
            <p:nvPr/>
          </p:nvCxnSpPr>
          <p:spPr>
            <a:xfrm flipV="1">
              <a:off x="5703570" y="10989245"/>
              <a:ext cx="0" cy="6508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ลูกศรเชื่อมต่อแบบตรง 95"/>
            <p:cNvCxnSpPr/>
            <p:nvPr/>
          </p:nvCxnSpPr>
          <p:spPr>
            <a:xfrm flipH="1" flipV="1">
              <a:off x="5886450" y="10982260"/>
              <a:ext cx="635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ลูกศรเชื่อมต่อแบบตรง 96"/>
            <p:cNvCxnSpPr/>
            <p:nvPr/>
          </p:nvCxnSpPr>
          <p:spPr>
            <a:xfrm flipV="1">
              <a:off x="6076315" y="1098226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ลูกศรเชื่อมต่อแบบตรง 97"/>
            <p:cNvCxnSpPr/>
            <p:nvPr/>
          </p:nvCxnSpPr>
          <p:spPr>
            <a:xfrm flipV="1">
              <a:off x="6270625" y="1098416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1" name="รูปภาพ 100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988" y="1844824"/>
              <a:ext cx="8496944" cy="4320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" name="รูปภาพ 101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525" y="8124190"/>
              <a:ext cx="5725160" cy="23050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103" name="ลูกศรเชื่อมต่อแบบตรง 102"/>
            <p:cNvCxnSpPr/>
            <p:nvPr/>
          </p:nvCxnSpPr>
          <p:spPr>
            <a:xfrm flipV="1">
              <a:off x="1605915" y="829119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ลูกศรเชื่อมต่อแบบตรง 103"/>
            <p:cNvCxnSpPr/>
            <p:nvPr/>
          </p:nvCxnSpPr>
          <p:spPr>
            <a:xfrm flipV="1">
              <a:off x="1411605" y="828929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ลูกศรเชื่อมต่อแบบตรง 104"/>
            <p:cNvCxnSpPr/>
            <p:nvPr/>
          </p:nvCxnSpPr>
          <p:spPr>
            <a:xfrm flipV="1">
              <a:off x="1221105" y="828929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ลูกศรเชื่อมต่อแบบตรง 105"/>
            <p:cNvCxnSpPr/>
            <p:nvPr/>
          </p:nvCxnSpPr>
          <p:spPr>
            <a:xfrm flipV="1">
              <a:off x="1060450" y="8296275"/>
              <a:ext cx="0" cy="6508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ลูกศรเชื่อมต่อแบบตรง 106"/>
            <p:cNvCxnSpPr/>
            <p:nvPr/>
          </p:nvCxnSpPr>
          <p:spPr>
            <a:xfrm flipV="1">
              <a:off x="2599690" y="829119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ลูกศรเชื่อมต่อแบบตรง 107"/>
            <p:cNvCxnSpPr/>
            <p:nvPr/>
          </p:nvCxnSpPr>
          <p:spPr>
            <a:xfrm flipV="1">
              <a:off x="2783840" y="8289290"/>
              <a:ext cx="2540" cy="8045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ลูกศรเชื่อมต่อแบบตรง 108"/>
            <p:cNvCxnSpPr/>
            <p:nvPr/>
          </p:nvCxnSpPr>
          <p:spPr>
            <a:xfrm flipV="1">
              <a:off x="2976880" y="828929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ลูกศรเชื่อมต่อแบบตรง 109"/>
            <p:cNvCxnSpPr/>
            <p:nvPr/>
          </p:nvCxnSpPr>
          <p:spPr>
            <a:xfrm flipV="1">
              <a:off x="3159760" y="8289290"/>
              <a:ext cx="0" cy="6210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ลูกศรเชื่อมต่อแบบตรง 110"/>
            <p:cNvCxnSpPr/>
            <p:nvPr/>
          </p:nvCxnSpPr>
          <p:spPr>
            <a:xfrm flipV="1">
              <a:off x="2384425" y="828929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ลูกศรเชื่อมต่อแบบตรง 111"/>
            <p:cNvCxnSpPr/>
            <p:nvPr/>
          </p:nvCxnSpPr>
          <p:spPr>
            <a:xfrm flipV="1">
              <a:off x="2164715" y="828929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ลูกศรเชื่อมต่อแบบตรง 112"/>
            <p:cNvCxnSpPr/>
            <p:nvPr/>
          </p:nvCxnSpPr>
          <p:spPr>
            <a:xfrm flipV="1">
              <a:off x="1989455" y="8296275"/>
              <a:ext cx="0" cy="6140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ลูกศรเชื่อมต่อแบบตรง 113"/>
            <p:cNvCxnSpPr/>
            <p:nvPr/>
          </p:nvCxnSpPr>
          <p:spPr>
            <a:xfrm flipV="1">
              <a:off x="1828800" y="8289290"/>
              <a:ext cx="0" cy="8045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ลูกศรเชื่อมต่อแบบตรง 114"/>
            <p:cNvCxnSpPr/>
            <p:nvPr/>
          </p:nvCxnSpPr>
          <p:spPr>
            <a:xfrm flipV="1">
              <a:off x="3394710" y="829119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ลูกศรเชื่อมต่อแบบตรง 115"/>
            <p:cNvCxnSpPr/>
            <p:nvPr/>
          </p:nvCxnSpPr>
          <p:spPr>
            <a:xfrm flipV="1">
              <a:off x="3576955" y="828929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ลูกศรเชื่อมต่อแบบตรง 116"/>
            <p:cNvCxnSpPr/>
            <p:nvPr/>
          </p:nvCxnSpPr>
          <p:spPr>
            <a:xfrm flipV="1">
              <a:off x="3783330" y="829119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ลูกศรเชื่อมต่อแบบตรง 117"/>
            <p:cNvCxnSpPr/>
            <p:nvPr/>
          </p:nvCxnSpPr>
          <p:spPr>
            <a:xfrm flipV="1">
              <a:off x="3971925" y="828929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ลูกศรเชื่อมต่อแบบตรง 118"/>
            <p:cNvCxnSpPr/>
            <p:nvPr/>
          </p:nvCxnSpPr>
          <p:spPr>
            <a:xfrm flipV="1">
              <a:off x="4169410" y="828929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ลูกศรเชื่อมต่อแบบตรง 119"/>
            <p:cNvCxnSpPr/>
            <p:nvPr/>
          </p:nvCxnSpPr>
          <p:spPr>
            <a:xfrm flipH="1" flipV="1">
              <a:off x="4352290" y="8296275"/>
              <a:ext cx="6350" cy="6140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ลูกศรเชื่อมต่อแบบตรง 120"/>
            <p:cNvCxnSpPr/>
            <p:nvPr/>
          </p:nvCxnSpPr>
          <p:spPr>
            <a:xfrm flipV="1">
              <a:off x="4578350" y="829119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ลูกศรเชื่อมต่อแบบตรง 121"/>
            <p:cNvCxnSpPr/>
            <p:nvPr/>
          </p:nvCxnSpPr>
          <p:spPr>
            <a:xfrm flipV="1">
              <a:off x="4776470" y="8289290"/>
              <a:ext cx="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ลูกศรเชื่อมต่อแบบตรง 122"/>
            <p:cNvCxnSpPr/>
            <p:nvPr/>
          </p:nvCxnSpPr>
          <p:spPr>
            <a:xfrm flipH="1" flipV="1">
              <a:off x="4959350" y="8289290"/>
              <a:ext cx="6350" cy="8045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ลูกศรเชื่อมต่อแบบตรง 123"/>
            <p:cNvCxnSpPr/>
            <p:nvPr/>
          </p:nvCxnSpPr>
          <p:spPr>
            <a:xfrm flipH="1" flipV="1">
              <a:off x="5501005" y="8289290"/>
              <a:ext cx="635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ลูกศรเชื่อมต่อแบบตรง 124"/>
            <p:cNvCxnSpPr/>
            <p:nvPr/>
          </p:nvCxnSpPr>
          <p:spPr>
            <a:xfrm flipV="1">
              <a:off x="5135245" y="8289290"/>
              <a:ext cx="0" cy="6210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ลูกศรเชื่อมต่อแบบตรง 125"/>
            <p:cNvCxnSpPr/>
            <p:nvPr/>
          </p:nvCxnSpPr>
          <p:spPr>
            <a:xfrm flipV="1">
              <a:off x="5317490" y="829119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ลูกศรเชื่อมต่อแบบตรง 126"/>
            <p:cNvCxnSpPr/>
            <p:nvPr/>
          </p:nvCxnSpPr>
          <p:spPr>
            <a:xfrm flipH="1" flipV="1">
              <a:off x="5727700" y="8289290"/>
              <a:ext cx="6350" cy="8045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ลูกศรเชื่อมต่อแบบตรง 127"/>
            <p:cNvCxnSpPr/>
            <p:nvPr/>
          </p:nvCxnSpPr>
          <p:spPr>
            <a:xfrm flipV="1">
              <a:off x="5910580" y="8296275"/>
              <a:ext cx="0" cy="6508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ลูกศรเชื่อมต่อแบบตรง 128"/>
            <p:cNvCxnSpPr/>
            <p:nvPr/>
          </p:nvCxnSpPr>
          <p:spPr>
            <a:xfrm flipH="1" flipV="1">
              <a:off x="6093460" y="8289290"/>
              <a:ext cx="6350" cy="474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ลูกศรเชื่อมต่อแบบตรง 129"/>
            <p:cNvCxnSpPr/>
            <p:nvPr/>
          </p:nvCxnSpPr>
          <p:spPr>
            <a:xfrm flipV="1">
              <a:off x="6283325" y="8289290"/>
              <a:ext cx="0" cy="3143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ลูกศรเชื่อมต่อแบบตรง 130"/>
            <p:cNvCxnSpPr/>
            <p:nvPr/>
          </p:nvCxnSpPr>
          <p:spPr>
            <a:xfrm flipV="1">
              <a:off x="6477635" y="8291195"/>
              <a:ext cx="0" cy="1587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Rectangle 127"/>
            <p:cNvSpPr>
              <a:spLocks noChangeArrowheads="1"/>
            </p:cNvSpPr>
            <p:nvPr/>
          </p:nvSpPr>
          <p:spPr bwMode="auto">
            <a:xfrm>
              <a:off x="0" y="0"/>
              <a:ext cx="9144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th-TH"/>
            </a:p>
          </p:txBody>
        </p:sp>
        <p:sp>
          <p:nvSpPr>
            <p:cNvPr id="133" name="Rectangle 128"/>
            <p:cNvSpPr>
              <a:spLocks noChangeArrowheads="1"/>
            </p:cNvSpPr>
            <p:nvPr/>
          </p:nvSpPr>
          <p:spPr bwMode="auto">
            <a:xfrm rot="10800000" flipV="1">
              <a:off x="-1" y="2682497"/>
              <a:ext cx="9036495" cy="984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227013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   Save All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           Cut                        Undo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Find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Screen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                Line no.                     Help</a:t>
              </a:r>
              <a:endPara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endParaRPr>
            </a:p>
            <a:p>
              <a:pPr marL="0" marR="0" lvl="0" indent="227013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100" dirty="0">
                  <a:latin typeface="TH Sarabun New" charset="0"/>
                  <a:ea typeface="Times New Roman" pitchFamily="18" charset="0"/>
                  <a:cs typeface="Cordia New" pitchFamily="34" charset="-34"/>
                </a:rPr>
                <a:t> </a:t>
              </a:r>
              <a:r>
                <a:rPr lang="en-US" sz="1100" dirty="0" smtClean="0">
                  <a:latin typeface="TH Sarabun New" charset="0"/>
                  <a:ea typeface="Times New Roman" pitchFamily="18" charset="0"/>
                  <a:cs typeface="Cordia New" pitchFamily="34" charset="-34"/>
                </a:rPr>
                <a:t>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Save               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New Html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             Redo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Replace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Font           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Preference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</a:t>
              </a:r>
              <a:r>
                <a:rPr kumimoji="0" lang="en-US" sz="1100" b="0" i="0" u="none" strike="noStrike" cap="none" normalizeH="0" baseline="0" dirty="0" err="1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FullScreen</a:t>
              </a:r>
              <a:endPara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endParaRPr>
            </a:p>
            <a:p>
              <a:pPr marL="0" marR="0" lvl="0" indent="227013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Open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		   Spell Check 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Paste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              </a:t>
              </a:r>
              <a:r>
                <a:rPr kumimoji="0" lang="en-US" sz="11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Find in File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Hex Viewer                              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Output Window</a:t>
              </a:r>
              <a:endPara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endParaRPr>
            </a:p>
            <a:p>
              <a:pPr marL="0" marR="0" lvl="0" indent="227013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New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Print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              Delete            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Go to line/Offset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Auto Indent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Directory Window</a:t>
              </a:r>
              <a:endPara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endParaRPr>
            </a:p>
            <a:p>
              <a:pPr marL="0" marR="0" lvl="0" indent="227013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Print Preview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     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Copy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                                                   Word Wrap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         </a:t>
              </a:r>
              <a:r>
                <a:rPr kumimoji="0" lang="en-US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Cliptext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H Sarabun New" charset="0"/>
                  <a:ea typeface="Times New Roman" pitchFamily="18" charset="0"/>
                  <a:cs typeface="Cordia New" pitchFamily="34" charset="-34"/>
                </a:rPr>
                <a:t> Window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ngsana New" pitchFamily="18" charset="-34"/>
              </a:endParaRPr>
            </a:p>
          </p:txBody>
        </p:sp>
        <p:cxnSp>
          <p:nvCxnSpPr>
            <p:cNvPr id="135" name="ลูกศรเชื่อมต่อแบบตรง 134"/>
            <p:cNvCxnSpPr/>
            <p:nvPr/>
          </p:nvCxnSpPr>
          <p:spPr>
            <a:xfrm flipV="1">
              <a:off x="518665" y="2276872"/>
              <a:ext cx="0" cy="8980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ลูกศรเชื่อมต่อแบบตรง 135"/>
            <p:cNvCxnSpPr/>
            <p:nvPr/>
          </p:nvCxnSpPr>
          <p:spPr>
            <a:xfrm flipV="1">
              <a:off x="755576" y="2260414"/>
              <a:ext cx="0" cy="73653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ลูกศรเชื่อมต่อแบบตรง 138"/>
            <p:cNvCxnSpPr/>
            <p:nvPr/>
          </p:nvCxnSpPr>
          <p:spPr>
            <a:xfrm flipV="1">
              <a:off x="1060450" y="2260414"/>
              <a:ext cx="0" cy="59252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ลูกศรเชื่อมต่อแบบตรง 143"/>
            <p:cNvCxnSpPr/>
            <p:nvPr/>
          </p:nvCxnSpPr>
          <p:spPr>
            <a:xfrm flipV="1">
              <a:off x="1382723" y="2260414"/>
              <a:ext cx="0" cy="46549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ลูกศรเชื่อมต่อแบบตรง 146"/>
            <p:cNvCxnSpPr/>
            <p:nvPr/>
          </p:nvCxnSpPr>
          <p:spPr>
            <a:xfrm flipV="1">
              <a:off x="1691680" y="2233463"/>
              <a:ext cx="0" cy="12675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ลูกศรเชื่อมต่อแบบตรง 148"/>
            <p:cNvCxnSpPr/>
            <p:nvPr/>
          </p:nvCxnSpPr>
          <p:spPr>
            <a:xfrm flipV="1">
              <a:off x="1960176" y="2260414"/>
              <a:ext cx="0" cy="102457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ลูกศรเชื่อมต่อแบบตรง 151"/>
            <p:cNvCxnSpPr/>
            <p:nvPr/>
          </p:nvCxnSpPr>
          <p:spPr>
            <a:xfrm flipV="1">
              <a:off x="2205552" y="2271500"/>
              <a:ext cx="0" cy="7254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ลูกศรเชื่อมต่อแบบตรง 155"/>
            <p:cNvCxnSpPr/>
            <p:nvPr/>
          </p:nvCxnSpPr>
          <p:spPr>
            <a:xfrm flipV="1">
              <a:off x="2513264" y="2233464"/>
              <a:ext cx="0" cy="63377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ลูกศรเชื่อมต่อแบบตรง 157"/>
            <p:cNvCxnSpPr/>
            <p:nvPr/>
          </p:nvCxnSpPr>
          <p:spPr>
            <a:xfrm flipV="1">
              <a:off x="2836663" y="2263644"/>
              <a:ext cx="0" cy="4622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ลูกศรเชื่อมต่อแบบตรง 159"/>
            <p:cNvCxnSpPr/>
            <p:nvPr/>
          </p:nvCxnSpPr>
          <p:spPr>
            <a:xfrm flipV="1">
              <a:off x="3971925" y="2234148"/>
              <a:ext cx="0" cy="44834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ลูกศรเชื่อมต่อแบบตรง 162"/>
            <p:cNvCxnSpPr/>
            <p:nvPr/>
          </p:nvCxnSpPr>
          <p:spPr>
            <a:xfrm flipV="1">
              <a:off x="5734050" y="2276872"/>
              <a:ext cx="0" cy="44834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ลูกศรเชื่อมต่อแบบตรง 163"/>
            <p:cNvCxnSpPr/>
            <p:nvPr/>
          </p:nvCxnSpPr>
          <p:spPr>
            <a:xfrm flipV="1">
              <a:off x="4572000" y="2260571"/>
              <a:ext cx="0" cy="44834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ลูกศรเชื่อมต่อแบบตรง 164"/>
            <p:cNvCxnSpPr/>
            <p:nvPr/>
          </p:nvCxnSpPr>
          <p:spPr>
            <a:xfrm flipV="1">
              <a:off x="7452320" y="2283597"/>
              <a:ext cx="0" cy="44834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ลูกศรเชื่อมต่อแบบตรง 165"/>
            <p:cNvCxnSpPr/>
            <p:nvPr/>
          </p:nvCxnSpPr>
          <p:spPr>
            <a:xfrm flipV="1">
              <a:off x="8604448" y="2283597"/>
              <a:ext cx="0" cy="44834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ลูกศรเชื่อมต่อแบบตรง 169"/>
            <p:cNvCxnSpPr/>
            <p:nvPr/>
          </p:nvCxnSpPr>
          <p:spPr>
            <a:xfrm flipV="1">
              <a:off x="3394710" y="2276872"/>
              <a:ext cx="0" cy="7254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ลูกศรเชื่อมต่อแบบตรง 170"/>
            <p:cNvCxnSpPr/>
            <p:nvPr/>
          </p:nvCxnSpPr>
          <p:spPr>
            <a:xfrm flipV="1">
              <a:off x="5281828" y="2271500"/>
              <a:ext cx="0" cy="8314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ลูกศรเชื่อมต่อแบบตรง 174"/>
            <p:cNvCxnSpPr/>
            <p:nvPr/>
          </p:nvCxnSpPr>
          <p:spPr>
            <a:xfrm flipH="1" flipV="1">
              <a:off x="6610842" y="2271500"/>
              <a:ext cx="12843" cy="101348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ลูกศรเชื่อมต่อแบบตรง 176"/>
            <p:cNvCxnSpPr/>
            <p:nvPr/>
          </p:nvCxnSpPr>
          <p:spPr>
            <a:xfrm flipH="1" flipV="1">
              <a:off x="7740352" y="2271500"/>
              <a:ext cx="12843" cy="101348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ลูกศรเชื่อมต่อแบบตรง 177"/>
            <p:cNvCxnSpPr/>
            <p:nvPr/>
          </p:nvCxnSpPr>
          <p:spPr>
            <a:xfrm flipH="1" flipV="1">
              <a:off x="8028385" y="2225204"/>
              <a:ext cx="6420" cy="8777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ลูกศรเชื่อมต่อแบบตรง 180"/>
            <p:cNvCxnSpPr/>
            <p:nvPr/>
          </p:nvCxnSpPr>
          <p:spPr>
            <a:xfrm flipV="1">
              <a:off x="8316416" y="2225204"/>
              <a:ext cx="0" cy="62773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ลูกศรเชื่อมต่อแบบตรง 182"/>
            <p:cNvCxnSpPr/>
            <p:nvPr/>
          </p:nvCxnSpPr>
          <p:spPr>
            <a:xfrm flipH="1" flipV="1">
              <a:off x="6403833" y="2254100"/>
              <a:ext cx="12842" cy="12469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ลูกศรเชื่อมต่อแบบตรง 184"/>
            <p:cNvCxnSpPr/>
            <p:nvPr/>
          </p:nvCxnSpPr>
          <p:spPr>
            <a:xfrm flipV="1">
              <a:off x="6069895" y="2283598"/>
              <a:ext cx="1" cy="71872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ลูกศรเชื่อมต่อแบบตรง 187"/>
            <p:cNvCxnSpPr/>
            <p:nvPr/>
          </p:nvCxnSpPr>
          <p:spPr>
            <a:xfrm flipV="1">
              <a:off x="3155375" y="2219163"/>
              <a:ext cx="0" cy="12675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ลูกศรเชื่อมต่อแบบตรง 188"/>
            <p:cNvCxnSpPr/>
            <p:nvPr/>
          </p:nvCxnSpPr>
          <p:spPr>
            <a:xfrm flipV="1">
              <a:off x="3707904" y="2234149"/>
              <a:ext cx="0" cy="94079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15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เครื่องมือ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ในการพัฒนาโปรแกรม ที่นิยมใช้กันมีอยู่หลายโปรแกรมด้วยกัน โปรแกรม </a:t>
            </a: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เป็นเครื่องมือในการป้อนโปรแกรมสร้างไฟล์ต้นฉบับ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(Source Code)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ที่นิยมกันมากในหมู่นักเขียนโปรแกรม เพราะโปรแกรมนี้ไม่ได้เป็นเครื่องมือใช้กับภาษาใดภาษาหนึ่งเท่านั้น สามารถเป็นเครื่องมือในการพัฒนาโปรแกรมภาษาต่าง ๆ ไม่ว่าจะเป็นการพัฒนา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Win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Application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Web Application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หน่วยเรียนนี้จะได้ใช้งานโปรแกรม </a:t>
            </a:r>
            <a:r>
              <a:rPr lang="en-US" sz="2800" dirty="0" err="1">
                <a:solidFill>
                  <a:schemeClr val="accent4">
                    <a:lumMod val="75000"/>
                  </a:schemeClr>
                </a:solidFill>
              </a:rPr>
              <a:t>EditPlus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ร่วมกับโปรแกรม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Turbo C/C++ V3.0 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31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grpSp>
        <p:nvGrpSpPr>
          <p:cNvPr id="5" name="กลุ่ม 4"/>
          <p:cNvGrpSpPr/>
          <p:nvPr/>
        </p:nvGrpSpPr>
        <p:grpSpPr>
          <a:xfrm>
            <a:off x="539552" y="1870970"/>
            <a:ext cx="8280921" cy="2863709"/>
            <a:chOff x="0" y="60034"/>
            <a:chExt cx="5479438" cy="1751535"/>
          </a:xfrm>
        </p:grpSpPr>
        <p:grpSp>
          <p:nvGrpSpPr>
            <p:cNvPr id="6" name="กลุ่ม 5"/>
            <p:cNvGrpSpPr/>
            <p:nvPr/>
          </p:nvGrpSpPr>
          <p:grpSpPr>
            <a:xfrm>
              <a:off x="0" y="352339"/>
              <a:ext cx="5145906" cy="1459230"/>
              <a:chOff x="0" y="400382"/>
              <a:chExt cx="4926123" cy="1658203"/>
            </a:xfrm>
          </p:grpSpPr>
          <p:pic>
            <p:nvPicPr>
              <p:cNvPr id="8" name="รูปภาพ 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897" y="400382"/>
                <a:ext cx="4561226" cy="165820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0" y="412257"/>
                <a:ext cx="1057275" cy="4976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indent="226695">
                  <a:spcAft>
                    <a:spcPts val="0"/>
                  </a:spcAft>
                </a:pPr>
                <a:r>
                  <a:rPr lang="th-TH" sz="3200" b="1" dirty="0">
                    <a:solidFill>
                      <a:srgbClr val="7030A0"/>
                    </a:solidFill>
                    <a:effectLst/>
                    <a:latin typeface="Calibri"/>
                    <a:ea typeface="Calibri"/>
                    <a:cs typeface="TH Fah kwang"/>
                  </a:rPr>
                  <a:t>มุม</a:t>
                </a:r>
                <a:r>
                  <a:rPr lang="th-TH" sz="2400" dirty="0">
                    <a:solidFill>
                      <a:srgbClr val="7030A0"/>
                    </a:solidFill>
                    <a:effectLst/>
                    <a:latin typeface="Action Jackson"/>
                    <a:ea typeface="Calibri"/>
                    <a:cs typeface="Cordia New"/>
                  </a:rPr>
                  <a:t> </a:t>
                </a:r>
                <a:r>
                  <a:rPr lang="en-US" sz="1800" dirty="0">
                    <a:solidFill>
                      <a:srgbClr val="00B050"/>
                    </a:solidFill>
                    <a:effectLst/>
                    <a:latin typeface="Action Jackson"/>
                    <a:ea typeface="Calibri"/>
                    <a:cs typeface="Cordia New"/>
                  </a:rPr>
                  <a:t>IT</a:t>
                </a:r>
                <a:endParaRPr lang="en-US" sz="16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sp>
          <p:nvSpPr>
            <p:cNvPr id="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191181" y="60034"/>
              <a:ext cx="4288257" cy="1481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>
                <a:spcAft>
                  <a:spcPts val="0"/>
                </a:spcAft>
              </a:pPr>
              <a:r>
                <a:rPr lang="th-TH" sz="2400" b="1" i="1" dirty="0">
                  <a:solidFill>
                    <a:srgbClr val="7030A0"/>
                  </a:solidFill>
                  <a:effectLst/>
                  <a:latin typeface="Calibri"/>
                  <a:ea typeface="Calibri"/>
                  <a:cs typeface="TH Fah kwang"/>
                </a:rPr>
                <a:t>เว็บไซต์ที่น่าสนใจเกี่ยวกับเครื่องมือในการพัฒนาโปรแกรม</a:t>
              </a:r>
              <a:endParaRPr lang="en-US" sz="2000" dirty="0">
                <a:effectLst/>
                <a:latin typeface="Calibri"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u="none" strike="noStrike" dirty="0">
                  <a:solidFill>
                    <a:srgbClr val="0000FF"/>
                  </a:solidFill>
                  <a:effectLst/>
                  <a:latin typeface="Calibri"/>
                  <a:ea typeface="Calibri"/>
                  <a:cs typeface="Cordia New"/>
                </a:rPr>
                <a:t>http://fsf.ort</a:t>
              </a:r>
              <a:endParaRPr lang="en-US" sz="2000" dirty="0">
                <a:effectLst/>
                <a:latin typeface="Calibri"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u="none" strike="noStrike" dirty="0">
                  <a:solidFill>
                    <a:srgbClr val="0000FF"/>
                  </a:solidFill>
                  <a:effectLst/>
                  <a:latin typeface="Calibri"/>
                  <a:ea typeface="Calibri"/>
                  <a:cs typeface="Cordia New"/>
                  <a:hlinkClick r:id="rId3"/>
                </a:rPr>
                <a:t>http://www.bloodshed.net</a:t>
              </a:r>
              <a:endParaRPr lang="en-US" sz="2000" dirty="0">
                <a:effectLst/>
                <a:latin typeface="Calibri"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u="none" strike="noStrike" dirty="0">
                  <a:solidFill>
                    <a:srgbClr val="0000FF"/>
                  </a:solidFill>
                  <a:effectLst/>
                  <a:latin typeface="Calibri"/>
                  <a:ea typeface="Calibri"/>
                  <a:cs typeface="Cordia New"/>
                  <a:hlinkClick r:id="rId4"/>
                </a:rPr>
                <a:t>http://www.dosbox.com</a:t>
              </a:r>
              <a:endParaRPr lang="en-US" sz="2000" dirty="0">
                <a:effectLst/>
                <a:latin typeface="Calibri"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u="none" strike="noStrike" dirty="0">
                  <a:solidFill>
                    <a:srgbClr val="0000FF"/>
                  </a:solidFill>
                  <a:effectLst/>
                  <a:latin typeface="Calibri"/>
                  <a:ea typeface="Calibri"/>
                  <a:cs typeface="Cordia New"/>
                </a:rPr>
                <a:t>http://www.eclipse.com</a:t>
              </a:r>
              <a:endParaRPr lang="en-US" sz="2000" dirty="0">
                <a:effectLst/>
                <a:latin typeface="Calibri"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u="none" strike="noStrike" dirty="0">
                  <a:solidFill>
                    <a:srgbClr val="0000FF"/>
                  </a:solidFill>
                  <a:effectLst/>
                  <a:latin typeface="Calibri"/>
                  <a:ea typeface="Calibri"/>
                  <a:cs typeface="Cordia New"/>
                  <a:hlinkClick r:id="rId5"/>
                </a:rPr>
                <a:t>http://www.editplus.com</a:t>
              </a:r>
              <a:endParaRPr lang="en-US" sz="2000" dirty="0">
                <a:effectLst/>
                <a:latin typeface="Calibri"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u="none" strike="noStrike" dirty="0">
                  <a:solidFill>
                    <a:srgbClr val="0070C0"/>
                  </a:solidFill>
                  <a:effectLst/>
                  <a:latin typeface="Calibri"/>
                  <a:ea typeface="Calibri"/>
                  <a:cs typeface="Cordia New"/>
                </a:rPr>
                <a:t> </a:t>
              </a:r>
              <a:endParaRPr lang="en-US" sz="2000" dirty="0">
                <a:effectLst/>
                <a:latin typeface="Calibri"/>
                <a:ea typeface="Calibri"/>
                <a:cs typeface="Cordia New"/>
              </a:endParaRPr>
            </a:p>
            <a:p>
              <a:pPr marL="270510" indent="-228600">
                <a:spcAft>
                  <a:spcPts val="0"/>
                </a:spcAft>
              </a:pPr>
              <a:r>
                <a:rPr lang="en-US" sz="2000" u="none" strike="noStrike" dirty="0">
                  <a:solidFill>
                    <a:srgbClr val="0070C0"/>
                  </a:solidFill>
                  <a:effectLst/>
                  <a:latin typeface="Calibri"/>
                  <a:ea typeface="Calibri"/>
                  <a:cs typeface="Cordia New"/>
                </a:rPr>
                <a:t> </a:t>
              </a:r>
              <a:endParaRPr lang="en-US" sz="2000" dirty="0">
                <a:effectLst/>
                <a:latin typeface="Calibri"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285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419872" y="1556792"/>
            <a:ext cx="4680520" cy="4093915"/>
          </a:xfrm>
        </p:spPr>
        <p:txBody>
          <a:bodyPr>
            <a:normAutofit/>
          </a:bodyPr>
          <a:lstStyle/>
          <a:p>
            <a:pPr marL="88900" lvl="0" indent="-88900" algn="thaiDist">
              <a:buFont typeface="+mj-lt"/>
              <a:buAutoNum type="arabicPeriod"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  จัดเตรียม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โปรแกรมสำหรับติดตั้ง ซึ่งอาจจะดาวน์โหลดโปรแกรมจากอินเทอร์เน็ตหรือได้จากแผ่นซีดี ซึ่งครูผู้สอนส่วนใหญ่มีให้แล้ว ถ้าดาวน์โหลดจะได้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ไฟล์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tc3.zip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เป็นไฟล์ที่ถูกบีบอัดมา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916832"/>
            <a:ext cx="2079029" cy="2115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397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การติดตั้งโปรแกรม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Turbo C/C++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V3.0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75297" y="1340768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thaiDist"/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2.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ให้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ทำการแตกไฟล์ 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TC3.ZIP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 ไป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ไว้ที่ 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C:\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TC3 </a:t>
            </a:r>
            <a:endParaRPr lang="th-TH" sz="3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 algn="thaiDist"/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หรือตั้งชื่อโฟลเดอร์อย่างอื่นก็ได้)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รูปภาพ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17986"/>
            <a:ext cx="8640959" cy="425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4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187</TotalTime>
  <Words>2891</Words>
  <Application>Microsoft Office PowerPoint</Application>
  <PresentationFormat>นำเสนอทางหน้าจอ (4:3)</PresentationFormat>
  <Paragraphs>509</Paragraphs>
  <Slides>56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56</vt:i4>
      </vt:variant>
    </vt:vector>
  </HeadingPairs>
  <TitlesOfParts>
    <vt:vector size="58" baseType="lpstr">
      <vt:lpstr>รวมกลุ่ม</vt:lpstr>
      <vt:lpstr>รูปบิตแมป</vt:lpstr>
      <vt:lpstr>หน่วยที่ 5 การจัดเตรียมเครื่องมือในการพัฒนาโปรแกรม</vt:lpstr>
      <vt:lpstr>สาระการเรียนรู้</vt:lpstr>
      <vt:lpstr>สมรรถนะการเรียนรู้</vt:lpstr>
      <vt:lpstr>แผนผังความคิด (Mind Mapping) ของหน่วยการเรียนรู้</vt:lpstr>
      <vt:lpstr>แนวคิด</vt:lpstr>
      <vt:lpstr>งานนำเสนอ PowerPoint</vt:lpstr>
      <vt:lpstr>งานนำเสนอ PowerPoint</vt:lpstr>
      <vt:lpstr>การติดตั้งโปรแกรม Turbo C/C++ V3.0</vt:lpstr>
      <vt:lpstr>การติดตั้งโปรแกรม Turbo C/C++ V3.0</vt:lpstr>
      <vt:lpstr>การติดตั้งโปรแกรม Turbo C/C++ V3.0</vt:lpstr>
      <vt:lpstr>การติดตั้งโปรแกรม Turbo C/C++ V3.0</vt:lpstr>
      <vt:lpstr>การติดตั้งโปรแกรม Turbo C/C++ V3.0</vt:lpstr>
      <vt:lpstr>การติดตั้งโปรแกรม Turbo C/C++ V3.0</vt:lpstr>
      <vt:lpstr>การเรียกใช้งานโปรแกรม Turbo C/C++</vt:lpstr>
      <vt:lpstr>การเรียกใช้งานโปรแกรม Turbo C/C++  ผ่านโปรแกรม DOSBox</vt:lpstr>
      <vt:lpstr>การติดตั้งโปรแกรม DOSBox 0.74</vt:lpstr>
      <vt:lpstr>การติดตั้งโปรแกรม DOSBox 0.74 (ต่อ)</vt:lpstr>
      <vt:lpstr>การติดตั้งโปรแกรม DOSBox 0.74 (ต่อ)</vt:lpstr>
      <vt:lpstr>การติดตั้งโปรแกรม DOSBox 0.74 (ต่อ)</vt:lpstr>
      <vt:lpstr>การติดตั้งโปรแกรม DOSBox 0.74 (ต่อ)</vt:lpstr>
      <vt:lpstr>การรันโปรแกรม </vt:lpstr>
      <vt:lpstr>การใช้งานโปรแกรม Turbo C/C++ V3.0</vt:lpstr>
      <vt:lpstr>เขียนโปรแกรมภาษาซีที่สั้นที่สุด</vt:lpstr>
      <vt:lpstr>การสั่งคอมไพล์โปรแกรม</vt:lpstr>
      <vt:lpstr>การสั่งรันโปรแกรม (Run)</vt:lpstr>
      <vt:lpstr>เขียนโปรแกรมแสดงข้อความ  Welcome to C Programming</vt:lpstr>
      <vt:lpstr>เกิด Error จะแก้ไขอย่างไร</vt:lpstr>
      <vt:lpstr>โปรแกรมที่ได้รับการแก้ไขครั้งแรก</vt:lpstr>
      <vt:lpstr>เพิ่มคำสั่งในโปรแกรม</vt:lpstr>
      <vt:lpstr>โปรแกรมที่ได้รับการแก้ไขครั้งที่สอง</vt:lpstr>
      <vt:lpstr>การทำงานของคำสั่งรันในเทอร์โบซี</vt:lpstr>
      <vt:lpstr>ตัวอย่างโปรแกรมทำงานในโหมดกราฟิก</vt:lpstr>
      <vt:lpstr>การแก้ปัญหาโปรแกรมรันในโหมดกราฟิก</vt:lpstr>
      <vt:lpstr>การแก้ปัญหาโปรแกรมรันในโหมดกราฟิก</vt:lpstr>
      <vt:lpstr>ตัวอย่างการรันโปรแกรมนาฬิกาในโหมดกราฟิก</vt:lpstr>
      <vt:lpstr>การใช้เมนูคำสั่งในโปรแกรม Turbo C/C++ V3.0</vt:lpstr>
      <vt:lpstr>การใช้เมนูคำสั่งในโปรแกรม Turbo C/C++ V3.0</vt:lpstr>
      <vt:lpstr>การใช้เมนูคำสั่งในโปรแกรม Turbo C/C++ V3.0</vt:lpstr>
      <vt:lpstr>การใช้เมนูคำสั่งในโปรแกรม Turbo C/C++ V3.0</vt:lpstr>
      <vt:lpstr>การใช้เมนูคำสั่งในโปรแกรม Turbo C/C++ V3.0</vt:lpstr>
      <vt:lpstr>การใช้เมนูคำสั่งในโปรแกรม Turbo C/C++ V3.0</vt:lpstr>
      <vt:lpstr>การใช้เมนูคำสั่งในโปรแกรม Turbo C/C++ V3.0</vt:lpstr>
      <vt:lpstr>การใช้เมนูคำสั่งในโปรแกรม Turbo C/C++ V3.0</vt:lpstr>
      <vt:lpstr>การใช้เมนูคำสั่งในโปรแกรม Turbo C/C++ V3.0</vt:lpstr>
      <vt:lpstr>การติดตั้งและใช้งานโปรแกรม EditPlus ร่วมกับ Turbo C/C++ V3.0</vt:lpstr>
      <vt:lpstr>การติดตั้งและใช้งานโปรแกรม EditPlus</vt:lpstr>
      <vt:lpstr>การเรียกใช้โปรแกรม EditPlus ครั้งแรก</vt:lpstr>
      <vt:lpstr>การสร้างปุ่มคำสั่งคอมไพล์และรันภาษาซี โปรแกรมใน  Editplus</vt:lpstr>
      <vt:lpstr>การสร้างปุ่มคำสั่งคอมไพล์และรันภาษาซี โปรแกรมใน Editplus (ต่อ)</vt:lpstr>
      <vt:lpstr>การสร้างปุ่มคำสั่งคอมไพล์และรันภาษาซี โปรแกรมใน Editplus (ต่อ)</vt:lpstr>
      <vt:lpstr>การสร้างปุ่มคำสั่งคอมไพล์และรันภาษาซี โปรแกรมใน Editplus (ต่อ)</vt:lpstr>
      <vt:lpstr>สรุปการกำหนดค่าสำหรับสร้างปุ่มคำสั่งในโปรแกรม EditPlus</vt:lpstr>
      <vt:lpstr>การกำหนดไฟล์แม่แบบสำหรับโปรแกรมภาษาซี</vt:lpstr>
      <vt:lpstr>การกำหนดไฟล์แม่แบบสำหรับโปรแกรมภาษาซี (ต่อ)</vt:lpstr>
      <vt:lpstr>สร้างไฟล์แรกสำหรับโปรแกรม EditPlus</vt:lpstr>
      <vt:lpstr>แถบเมนูมาตรฐานของ EditPlus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5 การจัดเตรียมเครื่องมือในการพัฒนาโปรแกรม</dc:title>
  <dc:creator>Windows User</dc:creator>
  <cp:lastModifiedBy>WIN7</cp:lastModifiedBy>
  <cp:revision>26</cp:revision>
  <cp:lastPrinted>2015-12-09T07:30:33Z</cp:lastPrinted>
  <dcterms:created xsi:type="dcterms:W3CDTF">2014-10-11T10:29:51Z</dcterms:created>
  <dcterms:modified xsi:type="dcterms:W3CDTF">2015-12-11T08:10:25Z</dcterms:modified>
</cp:coreProperties>
</file>