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4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96" r:id="rId13"/>
    <p:sldId id="297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98" r:id="rId35"/>
    <p:sldId id="287" r:id="rId36"/>
    <p:sldId id="288" r:id="rId37"/>
    <p:sldId id="299" r:id="rId38"/>
    <p:sldId id="289" r:id="rId39"/>
    <p:sldId id="290" r:id="rId40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416B83-9787-4A61-8AC8-887421128B8F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F42DE-E229-4672-9F1F-6DE49789430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67650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แทน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CE63703-51D1-4B1F-87D5-4845732E12F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19" name="ตัวแทน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ตัวแทน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D22B29-ADCB-4391-B947-0BED0BB7EF3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E63703-51D1-4B1F-87D5-4845732E12F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D22B29-ADCB-4391-B947-0BED0BB7EF3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E63703-51D1-4B1F-87D5-4845732E12F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D22B29-ADCB-4391-B947-0BED0BB7EF3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E63703-51D1-4B1F-87D5-4845732E12F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D22B29-ADCB-4391-B947-0BED0BB7EF3A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E63703-51D1-4B1F-87D5-4845732E12F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D22B29-ADCB-4391-B947-0BED0BB7EF3A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E63703-51D1-4B1F-87D5-4845732E12F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D22B29-ADCB-4391-B947-0BED0BB7EF3A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E63703-51D1-4B1F-87D5-4845732E12F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D22B29-ADCB-4391-B947-0BED0BB7EF3A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E63703-51D1-4B1F-87D5-4845732E12F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D22B29-ADCB-4391-B947-0BED0BB7EF3A}" type="slidenum">
              <a:rPr lang="th-TH" smtClean="0"/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E63703-51D1-4B1F-87D5-4845732E12F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D22B29-ADCB-4391-B947-0BED0BB7EF3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CE63703-51D1-4B1F-87D5-4845732E12F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D22B29-ADCB-4391-B947-0BED0BB7EF3A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CE63703-51D1-4B1F-87D5-4845732E12F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D22B29-ADCB-4391-B947-0BED0BB7EF3A}" type="slidenum">
              <a:rPr lang="th-TH" smtClean="0"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แทน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แทน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แทน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CE63703-51D1-4B1F-87D5-4845732E12F3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22" name="ตัวแทน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ED22B29-ADCB-4391-B947-0BED0BB7EF3A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2972543"/>
          </a:xfrm>
        </p:spPr>
        <p:txBody>
          <a:bodyPr>
            <a:noAutofit/>
          </a:bodyPr>
          <a:lstStyle/>
          <a:p>
            <a:r>
              <a:rPr lang="th-TH" sz="5400" b="1" dirty="0">
                <a:solidFill>
                  <a:schemeClr val="accent4">
                    <a:lumMod val="75000"/>
                  </a:schemeClr>
                </a:solidFill>
              </a:rPr>
              <a:t>หน่วยที่ 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en-US" sz="44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sz="44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ขั้นตอนวิธีการแก้ไขปัญหา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(Algorithm) </a:t>
            </a:r>
            <a:r>
              <a:rPr lang="th-TH" sz="4400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sz="44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sz="4400" b="1" dirty="0" smtClean="0">
                <a:solidFill>
                  <a:schemeClr val="accent4">
                    <a:lumMod val="75000"/>
                  </a:schemeClr>
                </a:solidFill>
              </a:rPr>
              <a:t>และ</a:t>
            </a: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การเขียนผังงาน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(Flow Chart)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9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เขียนผังงานโปรแกรมจะประกอบไปด้วยการใช้สัญลักษณ์มาตรฐานต่าง ๆ ที่เรียกว่าสัญลักษณ์ 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ANSI(American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National Standards Institute)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ในการสร้างผังงาน ดังตัวอย่างที่แสดงในรูปต่อไปนี้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สัญลักษณ์ของผังงาน </a:t>
            </a:r>
            <a:r>
              <a:rPr lang="th-TH" sz="3200" b="1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Flow Chart Symbol) </a:t>
            </a: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30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แสดง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สัญลักษณ์ที่ใช้ในการเขียนผังงาน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636300"/>
              </p:ext>
            </p:extLst>
          </p:nvPr>
        </p:nvGraphicFramePr>
        <p:xfrm>
          <a:off x="467544" y="1699837"/>
          <a:ext cx="8136904" cy="47420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091894"/>
                <a:gridCol w="6045010"/>
              </a:tblGrid>
              <a:tr h="865067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</a:rPr>
                        <a:t>สัญลักษณ์ </a:t>
                      </a:r>
                      <a:r>
                        <a:rPr lang="en-US" sz="2400" dirty="0">
                          <a:effectLst/>
                        </a:rPr>
                        <a:t>(Symbol)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</a:rPr>
                        <a:t>คำอธิบาย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947068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222222"/>
                        </a:solidFill>
                        <a:effectLst/>
                        <a:latin typeface="TH Sarabun New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Start / End :  </a:t>
                      </a:r>
                      <a:r>
                        <a:rPr lang="th-TH" sz="2400" dirty="0">
                          <a:effectLst/>
                        </a:rPr>
                        <a:t>จุดเริ่มต้น / สิ้นสุดของโปรแกรม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549594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222222"/>
                        </a:solidFill>
                        <a:effectLst/>
                        <a:latin typeface="TH Sarabun New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ลูกศรแสดงทิศทางการทำงานของโปรแกรมและการไหล </a:t>
                      </a:r>
                      <a:r>
                        <a:rPr lang="en-US" sz="2400" dirty="0">
                          <a:effectLst/>
                        </a:rPr>
                        <a:t>(Flow)</a:t>
                      </a:r>
                      <a:r>
                        <a:rPr lang="th-TH" sz="2400" dirty="0">
                          <a:effectLst/>
                        </a:rPr>
                        <a:t> ของข้อมูล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1099187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222222"/>
                        </a:solidFill>
                        <a:effectLst/>
                        <a:latin typeface="TH Sarabun New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ใช้แสดงขั้นตอนในการประมวลผล</a:t>
                      </a:r>
                      <a:r>
                        <a:rPr lang="en-US" sz="2400" dirty="0">
                          <a:effectLst/>
                        </a:rPr>
                        <a:t>(Process)</a:t>
                      </a:r>
                      <a:r>
                        <a:rPr lang="th-TH" sz="2400" dirty="0">
                          <a:effectLst/>
                        </a:rPr>
                        <a:t> หรือการกำหนดค่าข้อมูลให้กับตัวแปร</a:t>
                      </a:r>
                      <a:r>
                        <a:rPr lang="en-US" sz="2400" dirty="0">
                          <a:effectLst/>
                        </a:rPr>
                        <a:t>(Assignment)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1099187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222222"/>
                        </a:solidFill>
                        <a:effectLst/>
                        <a:latin typeface="TH Sarabun New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Input / Output : </a:t>
                      </a:r>
                      <a:r>
                        <a:rPr lang="th-TH" sz="2400" dirty="0">
                          <a:effectLst/>
                        </a:rPr>
                        <a:t>การรับค่า </a:t>
                      </a:r>
                      <a:r>
                        <a:rPr lang="en-US" sz="2400" dirty="0">
                          <a:effectLst/>
                        </a:rPr>
                        <a:t>(Input)</a:t>
                      </a:r>
                      <a:r>
                        <a:rPr lang="th-TH" sz="2400" dirty="0">
                          <a:effectLst/>
                        </a:rPr>
                        <a:t> หรือการแสดงผลลัพธ์ </a:t>
                      </a:r>
                      <a:r>
                        <a:rPr lang="en-US" sz="2400" dirty="0">
                          <a:effectLst/>
                        </a:rPr>
                        <a:t>(Output) </a:t>
                      </a:r>
                      <a:r>
                        <a:rPr lang="th-TH" sz="2400" dirty="0">
                          <a:effectLst/>
                        </a:rPr>
                        <a:t>ที่ได้จากการประมวลผล  ใช้ในกรณีที่ยังไม่ระบุชนิดของอินพุตหรือเอาต์พุต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แผนผังลำดับงาน: สิ้นสุด 4"/>
          <p:cNvSpPr>
            <a:spLocks/>
          </p:cNvSpPr>
          <p:nvPr/>
        </p:nvSpPr>
        <p:spPr>
          <a:xfrm>
            <a:off x="765394" y="2780928"/>
            <a:ext cx="1502350" cy="504056"/>
          </a:xfrm>
          <a:prstGeom prst="flowChartTerminator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cxnSp>
        <p:nvCxnSpPr>
          <p:cNvPr id="6" name="ลูกศรเชื่อมต่อแบบตรง 5"/>
          <p:cNvCxnSpPr>
            <a:cxnSpLocks/>
          </p:cNvCxnSpPr>
          <p:nvPr/>
        </p:nvCxnSpPr>
        <p:spPr>
          <a:xfrm flipV="1">
            <a:off x="899592" y="3688292"/>
            <a:ext cx="0" cy="293688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>
            <a:cxnSpLocks/>
          </p:cNvCxnSpPr>
          <p:nvPr/>
        </p:nvCxnSpPr>
        <p:spPr>
          <a:xfrm>
            <a:off x="1259632" y="3688292"/>
            <a:ext cx="0" cy="293688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ลูกศรเชื่อมต่อแบบตรง 7"/>
          <p:cNvCxnSpPr>
            <a:cxnSpLocks/>
          </p:cNvCxnSpPr>
          <p:nvPr/>
        </p:nvCxnSpPr>
        <p:spPr>
          <a:xfrm>
            <a:off x="1659653" y="3733561"/>
            <a:ext cx="52546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>
            <a:cxnSpLocks/>
          </p:cNvCxnSpPr>
          <p:nvPr/>
        </p:nvCxnSpPr>
        <p:spPr>
          <a:xfrm flipH="1">
            <a:off x="1626315" y="4007892"/>
            <a:ext cx="558800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สี่เหลี่ยมผืนผ้า 9"/>
          <p:cNvSpPr>
            <a:spLocks/>
          </p:cNvSpPr>
          <p:nvPr/>
        </p:nvSpPr>
        <p:spPr>
          <a:xfrm>
            <a:off x="765394" y="4437112"/>
            <a:ext cx="1502350" cy="648072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1" name="แผนผังลำดับงาน: ข้อมูล 10"/>
          <p:cNvSpPr>
            <a:spLocks/>
          </p:cNvSpPr>
          <p:nvPr/>
        </p:nvSpPr>
        <p:spPr>
          <a:xfrm>
            <a:off x="765394" y="5589240"/>
            <a:ext cx="1502350" cy="576064"/>
          </a:xfrm>
          <a:prstGeom prst="flowChartInputOutpu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3077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แสดง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สัญลักษณ์ที่ใช้ในการเขียนผังงาน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779216"/>
              </p:ext>
            </p:extLst>
          </p:nvPr>
        </p:nvGraphicFramePr>
        <p:xfrm>
          <a:off x="539552" y="1699837"/>
          <a:ext cx="8064896" cy="50468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073382"/>
                <a:gridCol w="5991514"/>
              </a:tblGrid>
              <a:tr h="865067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</a:rPr>
                        <a:t>สัญลักษณ์ </a:t>
                      </a:r>
                      <a:r>
                        <a:rPr lang="en-US" sz="2400" dirty="0">
                          <a:effectLst/>
                        </a:rPr>
                        <a:t>(Symbol)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</a:rPr>
                        <a:t>คำอธิบาย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947068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222222"/>
                        </a:solidFill>
                        <a:effectLst/>
                        <a:latin typeface="TH Sarabun New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การรับค่า จากอุปกรณ์อินพุต</a:t>
                      </a:r>
                      <a:r>
                        <a:rPr lang="en-US" sz="2000" dirty="0">
                          <a:effectLst/>
                        </a:rPr>
                        <a:t> (Manual Input) </a:t>
                      </a:r>
                      <a:r>
                        <a:rPr lang="th-TH" sz="2000" dirty="0">
                          <a:effectLst/>
                        </a:rPr>
                        <a:t> </a:t>
                      </a:r>
                      <a:endParaRPr lang="th-TH" sz="2000" dirty="0" smtClean="0">
                        <a:effectLst/>
                      </a:endParaRPr>
                    </a:p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2800" dirty="0" smtClean="0">
                          <a:effectLst/>
                        </a:rPr>
                        <a:t>เช่น </a:t>
                      </a:r>
                      <a:r>
                        <a:rPr lang="th-TH" sz="2800" dirty="0">
                          <a:effectLst/>
                        </a:rPr>
                        <a:t>การป้อนค่าผ่านทางคีย์บอร์ด</a:t>
                      </a:r>
                      <a:endParaRPr lang="en-US" sz="2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549594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222222"/>
                        </a:solidFill>
                        <a:effectLst/>
                        <a:latin typeface="TH Sarabun New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การตรวจสอบเงื่อนไขเพื่อตัดสินใจ</a:t>
                      </a:r>
                      <a:r>
                        <a:rPr lang="en-US" sz="2000" dirty="0">
                          <a:effectLst/>
                        </a:rPr>
                        <a:t> (Decision</a:t>
                      </a:r>
                      <a:r>
                        <a:rPr lang="en-US" sz="2000" dirty="0" smtClean="0">
                          <a:effectLst/>
                        </a:rPr>
                        <a:t>)</a:t>
                      </a:r>
                      <a:endParaRPr lang="th-TH" sz="2000" dirty="0" smtClean="0">
                        <a:effectLst/>
                      </a:endParaRPr>
                    </a:p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effectLst/>
                        </a:rPr>
                        <a:t>โดย</a:t>
                      </a:r>
                      <a:r>
                        <a:rPr lang="th-TH" sz="2400" dirty="0">
                          <a:effectLst/>
                        </a:rPr>
                        <a:t>จะมีเส้นทางออกจากรูปเพื่อแสดงทิศทางการทำงานตามเงื่อนไข เป็นจริงหรือเป็นเท็จ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1099187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222222"/>
                        </a:solidFill>
                        <a:effectLst/>
                        <a:latin typeface="TH Sarabun New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แสดงผลหรือรายงานผลออกทางจอภาพ </a:t>
                      </a:r>
                      <a:r>
                        <a:rPr lang="en-US" sz="2000" dirty="0">
                          <a:effectLst/>
                        </a:rPr>
                        <a:t>(Display)</a:t>
                      </a:r>
                    </a:p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เป็นการรายงานผลข้อมูลที่ยังมีการเปลี่ยนแปลงได้ตลอดเวลา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1099187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222222"/>
                        </a:solidFill>
                        <a:effectLst/>
                        <a:latin typeface="TH Sarabun New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</a:rPr>
                        <a:t>แสดงผลหรือรายงานผลออกทางเครื่องพิมพ์ </a:t>
                      </a:r>
                      <a:r>
                        <a:rPr lang="en-US" sz="2000" dirty="0">
                          <a:effectLst/>
                        </a:rPr>
                        <a:t>(Printer) </a:t>
                      </a:r>
                      <a:r>
                        <a:rPr lang="th-TH" sz="2800" dirty="0">
                          <a:effectLst/>
                        </a:rPr>
                        <a:t>ให้อยู่ในรูปแบบของ</a:t>
                      </a:r>
                      <a:r>
                        <a:rPr lang="th-TH" sz="2800" dirty="0" smtClean="0">
                          <a:effectLst/>
                        </a:rPr>
                        <a:t>เอกสาร</a:t>
                      </a:r>
                      <a:r>
                        <a:rPr lang="th-TH" sz="2800" baseline="0" dirty="0" smtClean="0">
                          <a:effectLst/>
                        </a:rPr>
                        <a:t> </a:t>
                      </a:r>
                      <a:r>
                        <a:rPr lang="th-TH" sz="2000" dirty="0" smtClean="0">
                          <a:effectLst/>
                        </a:rPr>
                        <a:t>เป็น</a:t>
                      </a:r>
                      <a:r>
                        <a:rPr lang="th-TH" sz="2000" dirty="0">
                          <a:effectLst/>
                        </a:rPr>
                        <a:t>การรายงานผลข้อมูลที่ไม่มีการเปลี่ยนแปลงอีกแล้ว 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2" name="แผนผังลําดับงาน: การตัดสินใจ 11"/>
          <p:cNvSpPr>
            <a:spLocks/>
          </p:cNvSpPr>
          <p:nvPr/>
        </p:nvSpPr>
        <p:spPr>
          <a:xfrm>
            <a:off x="899592" y="3670678"/>
            <a:ext cx="1440160" cy="700027"/>
          </a:xfrm>
          <a:prstGeom prst="flowChartDecision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3" name="แผนผังลำดับงาน: จอภาพ 12"/>
          <p:cNvSpPr>
            <a:spLocks/>
          </p:cNvSpPr>
          <p:nvPr/>
        </p:nvSpPr>
        <p:spPr>
          <a:xfrm>
            <a:off x="899592" y="4797152"/>
            <a:ext cx="1440160" cy="648072"/>
          </a:xfrm>
          <a:prstGeom prst="flowChartDisplay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4" name="แผนผังลำดับงาน: ป้อนข้อมูลด้วยตนเอง 13"/>
          <p:cNvSpPr>
            <a:spLocks/>
          </p:cNvSpPr>
          <p:nvPr/>
        </p:nvSpPr>
        <p:spPr>
          <a:xfrm>
            <a:off x="827584" y="2791142"/>
            <a:ext cx="1512168" cy="576898"/>
          </a:xfrm>
          <a:prstGeom prst="flowChartManualInpu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5" name="แผนผังลำดับงาน: เอกสาร 14"/>
          <p:cNvSpPr>
            <a:spLocks/>
          </p:cNvSpPr>
          <p:nvPr/>
        </p:nvSpPr>
        <p:spPr>
          <a:xfrm>
            <a:off x="946876" y="5877272"/>
            <a:ext cx="1392876" cy="648072"/>
          </a:xfrm>
          <a:prstGeom prst="flowChartDocumen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407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แสดง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สัญลักษณ์ที่ใช้ในการเขียนผังงาน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398833"/>
              </p:ext>
            </p:extLst>
          </p:nvPr>
        </p:nvGraphicFramePr>
        <p:xfrm>
          <a:off x="683568" y="1571792"/>
          <a:ext cx="7704856" cy="50796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980820"/>
                <a:gridCol w="5724036"/>
              </a:tblGrid>
              <a:tr h="865067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</a:rPr>
                        <a:t>สัญลักษณ์ </a:t>
                      </a:r>
                      <a:r>
                        <a:rPr lang="en-US" sz="2400" dirty="0">
                          <a:effectLst/>
                        </a:rPr>
                        <a:t>(Symbol)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</a:rPr>
                        <a:t>คำอธิบาย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947068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222222"/>
                        </a:solidFill>
                        <a:effectLst/>
                        <a:latin typeface="TH Sarabun New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แสดงจุดเชื่อมต่อของผังงานภายในหรือที่อยู่ในหน้าเดียวกัน หรือ เป็นที่บรรจบของเส้นหลายเส้นที่มาจากหลายทิศทาง เพื่อจะไปสู่การทำงานอย่างใดอย่างหนึ่งที่เหมือนกัน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918944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222222"/>
                        </a:solidFill>
                        <a:effectLst/>
                        <a:latin typeface="TH Sarabun New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แสดงจุดเชื่อมต่อของผังงานภายนอกหรือที่อยู่คนละหน้า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099187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222222"/>
                        </a:solidFill>
                        <a:effectLst/>
                        <a:latin typeface="TH Sarabun New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การเตรียมการไว้ล่วงหน้าเพื่อการทำงานซ้ำ เช่น คำสั่ง </a:t>
                      </a:r>
                      <a:r>
                        <a:rPr lang="en-US" sz="2400" dirty="0">
                          <a:effectLst/>
                        </a:rPr>
                        <a:t>for 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099187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222222"/>
                        </a:solidFill>
                        <a:effectLst/>
                        <a:latin typeface="TH Sarabun New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thaiDist"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</a:rPr>
                        <a:t>การเรียกใช้โปรแกรมย่อย หรือการเรียกใช้ฟังก์ชันที่กำหนดขึ้นเอง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2" name="แผนผังลำดับงาน: ตัวเชื่อมต่อ 11"/>
          <p:cNvSpPr>
            <a:spLocks/>
          </p:cNvSpPr>
          <p:nvPr/>
        </p:nvSpPr>
        <p:spPr>
          <a:xfrm>
            <a:off x="1506062" y="2780128"/>
            <a:ext cx="504056" cy="504056"/>
          </a:xfrm>
          <a:prstGeom prst="flowChartConnector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3" name="แผนผังลำดับงาน: ตัวเชื่อมไปหน้าอื่น 12"/>
          <p:cNvSpPr>
            <a:spLocks/>
          </p:cNvSpPr>
          <p:nvPr/>
        </p:nvSpPr>
        <p:spPr>
          <a:xfrm>
            <a:off x="1496519" y="3812284"/>
            <a:ext cx="504056" cy="474345"/>
          </a:xfrm>
          <a:prstGeom prst="flowChartOffpageConnector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4" name="แผนผังลำดับงาน: การเตรียมการ 13"/>
          <p:cNvSpPr>
            <a:spLocks/>
          </p:cNvSpPr>
          <p:nvPr/>
        </p:nvSpPr>
        <p:spPr>
          <a:xfrm>
            <a:off x="971600" y="4653136"/>
            <a:ext cx="1553895" cy="648072"/>
          </a:xfrm>
          <a:prstGeom prst="flowChartPreparation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5" name="แผนผังลําดับงาน: กระบวนการที่กำหนดไว้ล่วงหน้า 14"/>
          <p:cNvSpPr>
            <a:spLocks/>
          </p:cNvSpPr>
          <p:nvPr/>
        </p:nvSpPr>
        <p:spPr>
          <a:xfrm>
            <a:off x="971600" y="5733256"/>
            <a:ext cx="1553895" cy="720080"/>
          </a:xfrm>
          <a:prstGeom prst="flowChartPredefinedProcess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407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Autofit/>
          </a:bodyPr>
          <a:lstStyle/>
          <a:p>
            <a:pPr lvl="0"/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ใช้สัญลักษณ์ตามที่กำหนดไว้</a:t>
            </a:r>
            <a:endParaRPr lang="en-US" sz="30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ใช้ลูกศรแสดงทิศทางการไหลของข้อมูลจากบนลงล่าง หรือจากซ้ายไปขวา</a:t>
            </a:r>
            <a:endParaRPr lang="en-US" sz="30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คำอธิบายในภาพควรสั้นกะทัดรัด และเข้าใจง่าย</a:t>
            </a:r>
            <a:endParaRPr lang="en-US" sz="30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ทุกแผนภาพต้องมีลูกศรแสดงทิศทางเข้า-ออก</a:t>
            </a:r>
            <a:endParaRPr lang="en-US" sz="30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ไม่ควรโยงเส้นเชื่อมผังงานที่อยู่ไกลมาก ๆ </a:t>
            </a:r>
            <a:r>
              <a:rPr lang="th-TH" sz="3000" dirty="0" smtClean="0">
                <a:solidFill>
                  <a:schemeClr val="accent4">
                    <a:lumMod val="75000"/>
                  </a:schemeClr>
                </a:solidFill>
              </a:rPr>
              <a:t>ควร</a:t>
            </a:r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ใช้สัญลักษณ์จุดเชื่อมต่อแทน</a:t>
            </a:r>
            <a:endParaRPr lang="en-US" sz="30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3000" dirty="0">
                <a:solidFill>
                  <a:schemeClr val="accent4">
                    <a:lumMod val="75000"/>
                  </a:schemeClr>
                </a:solidFill>
              </a:rPr>
              <a:t>ผังงานควรมีการทดสอบความถูกต้องของการทำงานก่อนนำไปเขียน</a:t>
            </a:r>
            <a:r>
              <a:rPr lang="th-TH" sz="3000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endParaRPr lang="en-US" sz="3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วิธีการเขียนผังงานที่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ดี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19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1455" y="421846"/>
            <a:ext cx="5266928" cy="883505"/>
          </a:xfrm>
        </p:spPr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ผังงานกับ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ชีวิตประจำวัน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>
          <a:xfrm>
            <a:off x="6372200" y="514624"/>
            <a:ext cx="2232248" cy="5985045"/>
            <a:chOff x="0" y="0"/>
            <a:chExt cx="1581557" cy="5356009"/>
          </a:xfrm>
        </p:grpSpPr>
        <p:cxnSp>
          <p:nvCxnSpPr>
            <p:cNvPr id="5" name="ลูกศรเชื่อมต่อแบบตรง 4"/>
            <p:cNvCxnSpPr/>
            <p:nvPr/>
          </p:nvCxnSpPr>
          <p:spPr>
            <a:xfrm>
              <a:off x="603849" y="1328468"/>
              <a:ext cx="0" cy="16383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" name="กลุ่ม 5"/>
            <p:cNvGrpSpPr/>
            <p:nvPr/>
          </p:nvGrpSpPr>
          <p:grpSpPr>
            <a:xfrm>
              <a:off x="0" y="0"/>
              <a:ext cx="1581557" cy="5356009"/>
              <a:chOff x="0" y="0"/>
              <a:chExt cx="1581557" cy="5356009"/>
            </a:xfrm>
          </p:grpSpPr>
          <p:grpSp>
            <p:nvGrpSpPr>
              <p:cNvPr id="7" name="กลุ่ม 6"/>
              <p:cNvGrpSpPr/>
              <p:nvPr/>
            </p:nvGrpSpPr>
            <p:grpSpPr>
              <a:xfrm>
                <a:off x="0" y="0"/>
                <a:ext cx="1581557" cy="5356009"/>
                <a:chOff x="0" y="0"/>
                <a:chExt cx="1581557" cy="5356009"/>
              </a:xfrm>
            </p:grpSpPr>
            <p:sp>
              <p:nvSpPr>
                <p:cNvPr id="10" name="แผนผังลำดับงาน: สิ้นสุด 9"/>
                <p:cNvSpPr/>
                <p:nvPr/>
              </p:nvSpPr>
              <p:spPr>
                <a:xfrm>
                  <a:off x="86264" y="0"/>
                  <a:ext cx="1029970" cy="361666"/>
                </a:xfrm>
                <a:prstGeom prst="flowChartTerminator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800" dirty="0" smtClean="0">
                      <a:effectLst/>
                      <a:ea typeface="Calibri"/>
                      <a:cs typeface="Cordia New"/>
                    </a:rPr>
                    <a:t>เริ่มต้น</a:t>
                  </a:r>
                  <a:r>
                    <a:rPr lang="th-TH" sz="1800" dirty="0">
                      <a:effectLst/>
                      <a:ea typeface="Calibri"/>
                      <a:cs typeface="Angsana News"/>
                    </a:rPr>
                    <a:t> 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sp>
              <p:nvSpPr>
                <p:cNvPr id="11" name="แผนผังลำดับงาน: กระบวนการ 10"/>
                <p:cNvSpPr/>
                <p:nvPr/>
              </p:nvSpPr>
              <p:spPr>
                <a:xfrm>
                  <a:off x="0" y="526211"/>
                  <a:ext cx="1194616" cy="320722"/>
                </a:xfrm>
                <a:prstGeom prst="flowChartProcess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800" dirty="0">
                      <a:effectLst/>
                      <a:ea typeface="Calibri"/>
                      <a:cs typeface="Cordia New"/>
                    </a:rPr>
                    <a:t>จ่าหน้าซอง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sp>
              <p:nvSpPr>
                <p:cNvPr id="12" name="แผนผังลำดับงาน: กระบวนการ 11"/>
                <p:cNvSpPr/>
                <p:nvPr/>
              </p:nvSpPr>
              <p:spPr>
                <a:xfrm>
                  <a:off x="0" y="1009290"/>
                  <a:ext cx="1194435" cy="320675"/>
                </a:xfrm>
                <a:prstGeom prst="flowChartProcess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800" dirty="0">
                      <a:effectLst/>
                      <a:ea typeface="Calibri"/>
                      <a:cs typeface="Cordia New"/>
                    </a:rPr>
                    <a:t>พับจดหมาย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sp>
              <p:nvSpPr>
                <p:cNvPr id="13" name="แผนผังลำดับงาน: กระบวนการ 12"/>
                <p:cNvSpPr/>
                <p:nvPr/>
              </p:nvSpPr>
              <p:spPr>
                <a:xfrm>
                  <a:off x="0" y="1500996"/>
                  <a:ext cx="1194435" cy="320675"/>
                </a:xfrm>
                <a:prstGeom prst="flowChartProcess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800" dirty="0">
                      <a:effectLst/>
                      <a:ea typeface="Calibri"/>
                      <a:cs typeface="Cordia New"/>
                    </a:rPr>
                    <a:t>ใส่จดหมายในซอง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sp>
              <p:nvSpPr>
                <p:cNvPr id="14" name="แผนผังลำดับงาน: กระบวนการ 13"/>
                <p:cNvSpPr/>
                <p:nvPr/>
              </p:nvSpPr>
              <p:spPr>
                <a:xfrm>
                  <a:off x="0" y="1984075"/>
                  <a:ext cx="1194435" cy="320675"/>
                </a:xfrm>
                <a:prstGeom prst="flowChartProcess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800" dirty="0">
                      <a:effectLst/>
                      <a:ea typeface="Calibri"/>
                      <a:cs typeface="Cordia New"/>
                    </a:rPr>
                    <a:t>ปิดผนึกซองจดหมาย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cxnSp>
              <p:nvCxnSpPr>
                <p:cNvPr id="15" name="ลูกศรเชื่อมต่อแบบตรง 14"/>
                <p:cNvCxnSpPr/>
                <p:nvPr/>
              </p:nvCxnSpPr>
              <p:spPr>
                <a:xfrm>
                  <a:off x="603849" y="845388"/>
                  <a:ext cx="0" cy="16383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ลูกศรเชื่อมต่อแบบตรง 15"/>
                <p:cNvCxnSpPr/>
                <p:nvPr/>
              </p:nvCxnSpPr>
              <p:spPr>
                <a:xfrm>
                  <a:off x="603849" y="362309"/>
                  <a:ext cx="0" cy="16383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ลูกศรเชื่อมต่อแบบตรง 16"/>
                <p:cNvCxnSpPr/>
                <p:nvPr/>
              </p:nvCxnSpPr>
              <p:spPr>
                <a:xfrm>
                  <a:off x="603849" y="1811547"/>
                  <a:ext cx="0" cy="16383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ลูกศรเชื่อมต่อแบบตรง 17"/>
                <p:cNvCxnSpPr/>
                <p:nvPr/>
              </p:nvCxnSpPr>
              <p:spPr>
                <a:xfrm>
                  <a:off x="612475" y="2303252"/>
                  <a:ext cx="0" cy="16383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9" name="แผนผังลําดับงาน: การตัดสินใจ 18"/>
                <p:cNvSpPr/>
                <p:nvPr/>
              </p:nvSpPr>
              <p:spPr>
                <a:xfrm>
                  <a:off x="8626" y="2467154"/>
                  <a:ext cx="1228034" cy="539029"/>
                </a:xfrm>
                <a:prstGeom prst="flowChartDecision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200" dirty="0">
                      <a:effectLst/>
                      <a:ea typeface="Calibri"/>
                      <a:cs typeface="Cordia New"/>
                    </a:rPr>
                    <a:t>มีแสตมป์</a:t>
                  </a:r>
                  <a:r>
                    <a:rPr lang="en-US" sz="1050" dirty="0">
                      <a:effectLst/>
                      <a:ea typeface="Calibri"/>
                      <a:cs typeface="Cordia New"/>
                    </a:rPr>
                    <a:t>?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sp>
              <p:nvSpPr>
                <p:cNvPr id="20" name="แผนผังลำดับงาน: กระบวนการ 19"/>
                <p:cNvSpPr/>
                <p:nvPr/>
              </p:nvSpPr>
              <p:spPr>
                <a:xfrm>
                  <a:off x="17253" y="3157268"/>
                  <a:ext cx="1194435" cy="320675"/>
                </a:xfrm>
                <a:prstGeom prst="flowChartProcess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800" dirty="0">
                      <a:effectLst/>
                      <a:ea typeface="Calibri"/>
                      <a:cs typeface="Cordia New"/>
                    </a:rPr>
                    <a:t>ซื้อแสตมป์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cxnSp>
              <p:nvCxnSpPr>
                <p:cNvPr id="21" name="ลูกศรเชื่อมต่อแบบตรง 20"/>
                <p:cNvCxnSpPr/>
                <p:nvPr/>
              </p:nvCxnSpPr>
              <p:spPr>
                <a:xfrm>
                  <a:off x="612475" y="3001992"/>
                  <a:ext cx="0" cy="16383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2" name="แผนผังลำดับงาน: กระบวนการ 21"/>
                <p:cNvSpPr/>
                <p:nvPr/>
              </p:nvSpPr>
              <p:spPr>
                <a:xfrm>
                  <a:off x="8626" y="4019909"/>
                  <a:ext cx="1194435" cy="320675"/>
                </a:xfrm>
                <a:prstGeom prst="flowChartProcess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800" dirty="0">
                      <a:effectLst/>
                      <a:ea typeface="Calibri"/>
                      <a:cs typeface="Cordia New"/>
                    </a:rPr>
                    <a:t>ติดแสตมป์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cxnSp>
              <p:nvCxnSpPr>
                <p:cNvPr id="23" name="ลูกศรเชื่อมต่อแบบตรง 22"/>
                <p:cNvCxnSpPr/>
                <p:nvPr/>
              </p:nvCxnSpPr>
              <p:spPr>
                <a:xfrm>
                  <a:off x="595222" y="3847381"/>
                  <a:ext cx="0" cy="16383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ลูกศรเชื่อมต่อแบบตรง 23"/>
                <p:cNvCxnSpPr/>
                <p:nvPr/>
              </p:nvCxnSpPr>
              <p:spPr>
                <a:xfrm>
                  <a:off x="595222" y="4339086"/>
                  <a:ext cx="0" cy="16383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5" name="แผนผังลำดับงาน: ตัวเชื่อมต่อ 24"/>
                <p:cNvSpPr/>
                <p:nvPr/>
              </p:nvSpPr>
              <p:spPr>
                <a:xfrm>
                  <a:off x="491706" y="3648973"/>
                  <a:ext cx="204716" cy="204716"/>
                </a:xfrm>
                <a:prstGeom prst="flowChartConnector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th-TH" sz="4000"/>
                </a:p>
              </p:txBody>
            </p:sp>
            <p:cxnSp>
              <p:nvCxnSpPr>
                <p:cNvPr id="26" name="ลูกศรเชื่อมต่อแบบตรง 25"/>
                <p:cNvCxnSpPr/>
                <p:nvPr/>
              </p:nvCxnSpPr>
              <p:spPr>
                <a:xfrm>
                  <a:off x="595222" y="3485071"/>
                  <a:ext cx="0" cy="16383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ลูกศรเชื่อมต่อแบบตรง 26"/>
                <p:cNvCxnSpPr/>
                <p:nvPr/>
              </p:nvCxnSpPr>
              <p:spPr>
                <a:xfrm flipH="1">
                  <a:off x="690113" y="3752490"/>
                  <a:ext cx="887105" cy="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ตัวเชื่อมต่อตรง 27"/>
                <p:cNvCxnSpPr/>
                <p:nvPr/>
              </p:nvCxnSpPr>
              <p:spPr>
                <a:xfrm>
                  <a:off x="1233577" y="2734573"/>
                  <a:ext cx="347980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ตัวเชื่อมต่อตรง 28"/>
                <p:cNvCxnSpPr/>
                <p:nvPr/>
              </p:nvCxnSpPr>
              <p:spPr>
                <a:xfrm flipH="1" flipV="1">
                  <a:off x="1578634" y="2734573"/>
                  <a:ext cx="0" cy="1016635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0" name="แผนผังลำดับงาน: กระบวนการ 29"/>
                <p:cNvSpPr/>
                <p:nvPr/>
              </p:nvSpPr>
              <p:spPr>
                <a:xfrm>
                  <a:off x="0" y="4502988"/>
                  <a:ext cx="1194435" cy="320675"/>
                </a:xfrm>
                <a:prstGeom prst="flowChartProcess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800" dirty="0">
                      <a:effectLst/>
                      <a:ea typeface="Calibri"/>
                      <a:cs typeface="Cordia New"/>
                    </a:rPr>
                    <a:t>ส่งไปรษณีย์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cxnSp>
              <p:nvCxnSpPr>
                <p:cNvPr id="31" name="ลูกศรเชื่อมต่อแบบตรง 30"/>
                <p:cNvCxnSpPr/>
                <p:nvPr/>
              </p:nvCxnSpPr>
              <p:spPr>
                <a:xfrm>
                  <a:off x="586596" y="4822166"/>
                  <a:ext cx="0" cy="16383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2" name="แผนผังลำดับงาน: สิ้นสุด 31"/>
                <p:cNvSpPr/>
                <p:nvPr/>
              </p:nvSpPr>
              <p:spPr>
                <a:xfrm>
                  <a:off x="86264" y="4994694"/>
                  <a:ext cx="1029970" cy="361315"/>
                </a:xfrm>
                <a:prstGeom prst="flowChartTerminator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800" dirty="0" smtClean="0">
                      <a:effectLst/>
                      <a:ea typeface="Calibri"/>
                      <a:cs typeface="Cordia New"/>
                    </a:rPr>
                    <a:t>จบ</a:t>
                  </a:r>
                  <a:r>
                    <a:rPr lang="th-TH" sz="1800" dirty="0">
                      <a:effectLst/>
                      <a:ea typeface="Calibri"/>
                      <a:cs typeface="Angsana News"/>
                    </a:rPr>
                    <a:t> 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</p:grpSp>
          <p:sp>
            <p:nvSpPr>
              <p:cNvPr id="8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155939" y="2510286"/>
                <a:ext cx="362310" cy="3305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800" dirty="0">
                    <a:effectLst/>
                    <a:latin typeface="Calibri"/>
                    <a:ea typeface="Calibri"/>
                    <a:cs typeface="Cordia New"/>
                  </a:rPr>
                  <a:t>มี</a:t>
                </a:r>
                <a:endParaRPr lang="en-US" sz="16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9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508958" y="2915728"/>
                <a:ext cx="543464" cy="3305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800" dirty="0">
                    <a:effectLst/>
                    <a:latin typeface="Calibri"/>
                    <a:ea typeface="Calibri"/>
                    <a:cs typeface="Cordia New"/>
                  </a:rPr>
                  <a:t>ไม่มี</a:t>
                </a:r>
                <a:endParaRPr lang="en-US" sz="16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</p:grpSp>
      <p:sp>
        <p:nvSpPr>
          <p:cNvPr id="33" name="สี่เหลี่ยมผืนผ้า 32"/>
          <p:cNvSpPr/>
          <p:nvPr/>
        </p:nvSpPr>
        <p:spPr>
          <a:xfrm>
            <a:off x="416323" y="4444919"/>
            <a:ext cx="59802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ตัวอย่างที่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เขียนผังงานที่แสดงขั้นตอนการส่งจดหมาย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4" name="สี่เหลี่ยมผืนผ้า 33"/>
          <p:cNvSpPr/>
          <p:nvPr/>
        </p:nvSpPr>
        <p:spPr>
          <a:xfrm>
            <a:off x="416323" y="1444532"/>
            <a:ext cx="55888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ทำงานหลายอย่างในชีวิตประจำวัน จะมีลักษณะที่เป็นลำดับขั้นตอนซึ่งก่อนที่ท่านจะได้ศึกษาวิธีการเขียนผังงานโปรแกรมจะแนะนำให้ท่านลองฝึกเขียนผังงานที่แสดงการทำงานในชีวิตประจำวันวันก่อน เพื่อเป็นการสร้างความคุ้นเคยกับสัญลักษณ์รูปภาพต่าง ๆ ที่จะมีใช้ในผังงานโปรแกรมต่อไป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78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3822" y="260648"/>
            <a:ext cx="8229600" cy="835496"/>
          </a:xfrm>
        </p:spPr>
        <p:txBody>
          <a:bodyPr>
            <a:normAutofit fontScale="90000"/>
          </a:bodyPr>
          <a:lstStyle/>
          <a:p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ตัวอย่างที่ 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2  </a:t>
            </a:r>
            <a:r>
              <a:rPr lang="th-TH" sz="4400" dirty="0">
                <a:solidFill>
                  <a:schemeClr val="accent4">
                    <a:lumMod val="75000"/>
                  </a:schemeClr>
                </a:solidFill>
              </a:rPr>
              <a:t>เขียนผังงานแสดงวิธีการรับประทานยา</a:t>
            </a: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>
          <a:xfrm>
            <a:off x="2444063" y="1124744"/>
            <a:ext cx="4664200" cy="5464525"/>
            <a:chOff x="0" y="0"/>
            <a:chExt cx="3095625" cy="3827777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0" y="0"/>
              <a:ext cx="3095625" cy="3827777"/>
              <a:chOff x="0" y="0"/>
              <a:chExt cx="3096152" cy="3828085"/>
            </a:xfrm>
          </p:grpSpPr>
          <p:sp>
            <p:nvSpPr>
              <p:cNvPr id="9" name="แผนผังลำดับงาน: สิ้นสุด 8"/>
              <p:cNvSpPr/>
              <p:nvPr/>
            </p:nvSpPr>
            <p:spPr>
              <a:xfrm>
                <a:off x="95097" y="0"/>
                <a:ext cx="1029705" cy="361638"/>
              </a:xfrm>
              <a:prstGeom prst="flowChartTerminator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400" dirty="0" smtClean="0">
                    <a:effectLst/>
                    <a:ea typeface="Calibri"/>
                    <a:cs typeface="Cordia New"/>
                  </a:rPr>
                  <a:t>เริ่มต้น</a:t>
                </a:r>
                <a:endParaRPr lang="en-US" sz="2000" dirty="0"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10" name="ลูกศรเชื่อมต่อแบบตรง 9"/>
              <p:cNvCxnSpPr/>
              <p:nvPr/>
            </p:nvCxnSpPr>
            <p:spPr>
              <a:xfrm>
                <a:off x="607161" y="358445"/>
                <a:ext cx="0" cy="163817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" name="แผนผังลำดับงาน: กระบวนการ 10"/>
              <p:cNvSpPr/>
              <p:nvPr/>
            </p:nvSpPr>
            <p:spPr>
              <a:xfrm>
                <a:off x="1565452" y="636422"/>
                <a:ext cx="1258695" cy="320040"/>
              </a:xfrm>
              <a:prstGeom prst="flowChartProcess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600" dirty="0">
                    <a:effectLst/>
                    <a:ea typeface="Calibri"/>
                    <a:cs typeface="Cordia New"/>
                  </a:rPr>
                  <a:t>รับประทานครั้งละ </a:t>
                </a:r>
                <a:r>
                  <a:rPr lang="en-US" sz="1200" dirty="0">
                    <a:effectLst/>
                    <a:ea typeface="Calibri"/>
                    <a:cs typeface="Cordia New"/>
                  </a:rPr>
                  <a:t>2</a:t>
                </a:r>
                <a:r>
                  <a:rPr lang="th-TH" sz="1600" dirty="0">
                    <a:effectLst/>
                    <a:ea typeface="Calibri"/>
                    <a:cs typeface="Cordia New"/>
                  </a:rPr>
                  <a:t> ช้อนโต๊ะ</a:t>
                </a:r>
                <a:endParaRPr lang="en-US" sz="2000" dirty="0"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12" name="ลูกศรเชื่อมต่อแบบตรง 11"/>
              <p:cNvCxnSpPr/>
              <p:nvPr/>
            </p:nvCxnSpPr>
            <p:spPr>
              <a:xfrm>
                <a:off x="614476" y="3306470"/>
                <a:ext cx="0" cy="163195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" name="แผนผังลำดับงาน: ตัวเชื่อมต่อ 12"/>
              <p:cNvSpPr/>
              <p:nvPr/>
            </p:nvSpPr>
            <p:spPr>
              <a:xfrm>
                <a:off x="519379" y="3101645"/>
                <a:ext cx="204470" cy="204470"/>
              </a:xfrm>
              <a:prstGeom prst="flowChartConnector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th-TH" sz="4800"/>
              </a:p>
            </p:txBody>
          </p:sp>
          <p:cxnSp>
            <p:nvCxnSpPr>
              <p:cNvPr id="14" name="ลูกศรเชื่อมต่อแบบตรง 13"/>
              <p:cNvCxnSpPr/>
              <p:nvPr/>
            </p:nvCxnSpPr>
            <p:spPr>
              <a:xfrm flipH="1">
                <a:off x="716889" y="3196742"/>
                <a:ext cx="2369820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ตัวเชื่อมต่อตรง 14"/>
              <p:cNvCxnSpPr/>
              <p:nvPr/>
            </p:nvCxnSpPr>
            <p:spPr>
              <a:xfrm flipV="1">
                <a:off x="3087014" y="797357"/>
                <a:ext cx="4115" cy="2399384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6" name="แผนผังลำดับงาน: สิ้นสุด 15"/>
              <p:cNvSpPr/>
              <p:nvPr/>
            </p:nvSpPr>
            <p:spPr>
              <a:xfrm>
                <a:off x="117043" y="3467405"/>
                <a:ext cx="1029335" cy="360680"/>
              </a:xfrm>
              <a:prstGeom prst="flowChartTerminator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400" dirty="0" smtClean="0">
                    <a:effectLst/>
                    <a:ea typeface="Calibri"/>
                    <a:cs typeface="Cordia New"/>
                  </a:rPr>
                  <a:t>จบ</a:t>
                </a:r>
                <a:r>
                  <a:rPr lang="th-TH" sz="2400" dirty="0">
                    <a:effectLst/>
                    <a:ea typeface="Calibri"/>
                    <a:cs typeface="Angsana News"/>
                  </a:rPr>
                  <a:t> </a:t>
                </a:r>
                <a:endParaRPr lang="en-US" sz="2000" dirty="0">
                  <a:effectLst/>
                  <a:ea typeface="Calibri"/>
                  <a:cs typeface="Cordia New"/>
                </a:endParaRPr>
              </a:p>
            </p:txBody>
          </p:sp>
          <p:grpSp>
            <p:nvGrpSpPr>
              <p:cNvPr id="17" name="กลุ่ม 16"/>
              <p:cNvGrpSpPr/>
              <p:nvPr/>
            </p:nvGrpSpPr>
            <p:grpSpPr>
              <a:xfrm>
                <a:off x="0" y="526694"/>
                <a:ext cx="1554353" cy="784270"/>
                <a:chOff x="0" y="0"/>
                <a:chExt cx="1554353" cy="784270"/>
              </a:xfrm>
            </p:grpSpPr>
            <p:cxnSp>
              <p:nvCxnSpPr>
                <p:cNvPr id="37" name="ลูกศรเชื่อมต่อแบบตรง 36"/>
                <p:cNvCxnSpPr/>
                <p:nvPr/>
              </p:nvCxnSpPr>
              <p:spPr>
                <a:xfrm>
                  <a:off x="614476" y="541325"/>
                  <a:ext cx="0" cy="163195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8" name="แผนผังลําดับงาน: การตัดสินใจ 37"/>
                <p:cNvSpPr/>
                <p:nvPr/>
              </p:nvSpPr>
              <p:spPr>
                <a:xfrm>
                  <a:off x="0" y="0"/>
                  <a:ext cx="1227455" cy="538480"/>
                </a:xfrm>
                <a:prstGeom prst="flowChartDecision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600" dirty="0">
                      <a:effectLst/>
                      <a:ea typeface="Calibri"/>
                      <a:cs typeface="Cordia New"/>
                    </a:rPr>
                    <a:t>อายุ </a:t>
                  </a:r>
                  <a:r>
                    <a:rPr lang="en-US" sz="1200" dirty="0">
                      <a:effectLst/>
                      <a:ea typeface="Calibri"/>
                      <a:cs typeface="Cordia New"/>
                    </a:rPr>
                    <a:t>&gt;10</a:t>
                  </a:r>
                  <a:r>
                    <a:rPr lang="th-TH" sz="1600" dirty="0">
                      <a:effectLst/>
                      <a:ea typeface="Calibri"/>
                      <a:cs typeface="Cordia New"/>
                    </a:rPr>
                    <a:t> ปี</a:t>
                  </a:r>
                  <a:endParaRPr lang="en-US" sz="2000" dirty="0">
                    <a:effectLst/>
                    <a:ea typeface="Calibri"/>
                    <a:cs typeface="Cordia New"/>
                  </a:endParaRPr>
                </a:p>
              </p:txBody>
            </p:sp>
            <p:cxnSp>
              <p:nvCxnSpPr>
                <p:cNvPr id="39" name="ตัวเชื่อมต่อตรง 38"/>
                <p:cNvCxnSpPr/>
                <p:nvPr/>
              </p:nvCxnSpPr>
              <p:spPr>
                <a:xfrm>
                  <a:off x="1207008" y="270663"/>
                  <a:ext cx="347345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0" name="กล่องข้อความ 2"/>
                <p:cNvSpPr txBox="1">
                  <a:spLocks noChangeArrowheads="1"/>
                </p:cNvSpPr>
                <p:nvPr/>
              </p:nvSpPr>
              <p:spPr bwMode="auto">
                <a:xfrm>
                  <a:off x="1126540" y="65837"/>
                  <a:ext cx="361950" cy="3234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2400" dirty="0">
                      <a:effectLst/>
                      <a:latin typeface="Calibri"/>
                      <a:ea typeface="Calibri"/>
                      <a:cs typeface="Cordia New"/>
                    </a:rPr>
                    <a:t>ใช่</a:t>
                  </a:r>
                  <a:endParaRPr lang="en-US" sz="2000" dirty="0">
                    <a:effectLst/>
                    <a:latin typeface="Calibri"/>
                    <a:ea typeface="Calibri"/>
                    <a:cs typeface="Cordia New"/>
                  </a:endParaRPr>
                </a:p>
              </p:txBody>
            </p:sp>
            <p:sp>
              <p:nvSpPr>
                <p:cNvPr id="41" name="กล่องข้อความ 2"/>
                <p:cNvSpPr txBox="1">
                  <a:spLocks noChangeArrowheads="1"/>
                </p:cNvSpPr>
                <p:nvPr/>
              </p:nvSpPr>
              <p:spPr bwMode="auto">
                <a:xfrm>
                  <a:off x="651052" y="460858"/>
                  <a:ext cx="403937" cy="3234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2400" dirty="0">
                      <a:effectLst/>
                      <a:latin typeface="Calibri"/>
                      <a:ea typeface="Calibri"/>
                      <a:cs typeface="Cordia New"/>
                    </a:rPr>
                    <a:t>ไม่ใช่</a:t>
                  </a:r>
                  <a:endParaRPr lang="en-US" sz="2000" dirty="0">
                    <a:effectLst/>
                    <a:latin typeface="Calibri"/>
                    <a:ea typeface="Calibri"/>
                    <a:cs typeface="Cordia New"/>
                  </a:endParaRPr>
                </a:p>
              </p:txBody>
            </p:sp>
          </p:grpSp>
          <p:grpSp>
            <p:nvGrpSpPr>
              <p:cNvPr id="18" name="กลุ่ม 17"/>
              <p:cNvGrpSpPr/>
              <p:nvPr/>
            </p:nvGrpSpPr>
            <p:grpSpPr>
              <a:xfrm>
                <a:off x="0" y="1221638"/>
                <a:ext cx="1554353" cy="784270"/>
                <a:chOff x="0" y="0"/>
                <a:chExt cx="1554353" cy="784270"/>
              </a:xfrm>
            </p:grpSpPr>
            <p:cxnSp>
              <p:nvCxnSpPr>
                <p:cNvPr id="32" name="ลูกศรเชื่อมต่อแบบตรง 31"/>
                <p:cNvCxnSpPr/>
                <p:nvPr/>
              </p:nvCxnSpPr>
              <p:spPr>
                <a:xfrm>
                  <a:off x="614476" y="541325"/>
                  <a:ext cx="0" cy="163195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3" name="แผนผังลําดับงาน: การตัดสินใจ 32"/>
                <p:cNvSpPr/>
                <p:nvPr/>
              </p:nvSpPr>
              <p:spPr>
                <a:xfrm>
                  <a:off x="0" y="0"/>
                  <a:ext cx="1227455" cy="538480"/>
                </a:xfrm>
                <a:prstGeom prst="flowChartDecision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600" dirty="0">
                      <a:effectLst/>
                      <a:ea typeface="Calibri"/>
                      <a:cs typeface="Cordia New"/>
                    </a:rPr>
                    <a:t>อายุ </a:t>
                  </a:r>
                  <a:r>
                    <a:rPr lang="en-US" sz="1200" dirty="0">
                      <a:effectLst/>
                      <a:ea typeface="Calibri"/>
                      <a:cs typeface="Cordia New"/>
                    </a:rPr>
                    <a:t>&gt; 5 </a:t>
                  </a:r>
                  <a:r>
                    <a:rPr lang="th-TH" sz="1600" dirty="0">
                      <a:effectLst/>
                      <a:ea typeface="Calibri"/>
                      <a:cs typeface="Cordia New"/>
                    </a:rPr>
                    <a:t>ปี</a:t>
                  </a:r>
                  <a:endParaRPr lang="en-US" sz="2000" dirty="0">
                    <a:effectLst/>
                    <a:ea typeface="Calibri"/>
                    <a:cs typeface="Cordia New"/>
                  </a:endParaRPr>
                </a:p>
              </p:txBody>
            </p:sp>
            <p:cxnSp>
              <p:nvCxnSpPr>
                <p:cNvPr id="34" name="ตัวเชื่อมต่อตรง 33"/>
                <p:cNvCxnSpPr/>
                <p:nvPr/>
              </p:nvCxnSpPr>
              <p:spPr>
                <a:xfrm>
                  <a:off x="1207008" y="270663"/>
                  <a:ext cx="347345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5" name="กล่องข้อความ 2"/>
                <p:cNvSpPr txBox="1">
                  <a:spLocks noChangeArrowheads="1"/>
                </p:cNvSpPr>
                <p:nvPr/>
              </p:nvSpPr>
              <p:spPr bwMode="auto">
                <a:xfrm>
                  <a:off x="1126540" y="65837"/>
                  <a:ext cx="361950" cy="3234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2400" dirty="0">
                      <a:effectLst/>
                      <a:latin typeface="Calibri"/>
                      <a:ea typeface="Calibri"/>
                      <a:cs typeface="Cordia New"/>
                    </a:rPr>
                    <a:t>ใช่</a:t>
                  </a:r>
                  <a:endParaRPr lang="en-US" sz="2000" dirty="0">
                    <a:effectLst/>
                    <a:latin typeface="Calibri"/>
                    <a:ea typeface="Calibri"/>
                    <a:cs typeface="Cordia New"/>
                  </a:endParaRPr>
                </a:p>
              </p:txBody>
            </p:sp>
            <p:sp>
              <p:nvSpPr>
                <p:cNvPr id="36" name="กล่องข้อความ 2"/>
                <p:cNvSpPr txBox="1">
                  <a:spLocks noChangeArrowheads="1"/>
                </p:cNvSpPr>
                <p:nvPr/>
              </p:nvSpPr>
              <p:spPr bwMode="auto">
                <a:xfrm>
                  <a:off x="651052" y="460858"/>
                  <a:ext cx="403937" cy="3234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2400" dirty="0">
                      <a:effectLst/>
                      <a:latin typeface="Calibri"/>
                      <a:ea typeface="Calibri"/>
                      <a:cs typeface="Cordia New"/>
                    </a:rPr>
                    <a:t>ไม่ใช่</a:t>
                  </a:r>
                  <a:endParaRPr lang="en-US" sz="2000" dirty="0">
                    <a:effectLst/>
                    <a:latin typeface="Calibri"/>
                    <a:ea typeface="Calibri"/>
                    <a:cs typeface="Cordia New"/>
                  </a:endParaRPr>
                </a:p>
              </p:txBody>
            </p:sp>
          </p:grpSp>
          <p:grpSp>
            <p:nvGrpSpPr>
              <p:cNvPr id="19" name="กลุ่ม 18"/>
              <p:cNvGrpSpPr/>
              <p:nvPr/>
            </p:nvGrpSpPr>
            <p:grpSpPr>
              <a:xfrm>
                <a:off x="0" y="1923898"/>
                <a:ext cx="1554353" cy="784270"/>
                <a:chOff x="0" y="0"/>
                <a:chExt cx="1554353" cy="784270"/>
              </a:xfrm>
            </p:grpSpPr>
            <p:cxnSp>
              <p:nvCxnSpPr>
                <p:cNvPr id="27" name="ลูกศรเชื่อมต่อแบบตรง 26"/>
                <p:cNvCxnSpPr/>
                <p:nvPr/>
              </p:nvCxnSpPr>
              <p:spPr>
                <a:xfrm>
                  <a:off x="614476" y="541325"/>
                  <a:ext cx="0" cy="163195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8" name="แผนผังลําดับงาน: การตัดสินใจ 27"/>
                <p:cNvSpPr/>
                <p:nvPr/>
              </p:nvSpPr>
              <p:spPr>
                <a:xfrm>
                  <a:off x="0" y="0"/>
                  <a:ext cx="1227455" cy="538480"/>
                </a:xfrm>
                <a:prstGeom prst="flowChartDecision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600" dirty="0">
                      <a:effectLst/>
                      <a:ea typeface="Calibri"/>
                      <a:cs typeface="Cordia New"/>
                    </a:rPr>
                    <a:t>อายุ </a:t>
                  </a:r>
                  <a:r>
                    <a:rPr lang="en-US" sz="1200" dirty="0">
                      <a:effectLst/>
                      <a:ea typeface="Calibri"/>
                      <a:cs typeface="Cordia New"/>
                    </a:rPr>
                    <a:t>&gt; 1</a:t>
                  </a:r>
                  <a:r>
                    <a:rPr lang="th-TH" sz="1600" dirty="0">
                      <a:effectLst/>
                      <a:ea typeface="Calibri"/>
                      <a:cs typeface="Cordia New"/>
                    </a:rPr>
                    <a:t> ปี</a:t>
                  </a:r>
                  <a:endParaRPr lang="en-US" sz="2000" dirty="0">
                    <a:effectLst/>
                    <a:ea typeface="Calibri"/>
                    <a:cs typeface="Cordia New"/>
                  </a:endParaRPr>
                </a:p>
              </p:txBody>
            </p:sp>
            <p:cxnSp>
              <p:nvCxnSpPr>
                <p:cNvPr id="29" name="ตัวเชื่อมต่อตรง 28"/>
                <p:cNvCxnSpPr/>
                <p:nvPr/>
              </p:nvCxnSpPr>
              <p:spPr>
                <a:xfrm>
                  <a:off x="1207008" y="270663"/>
                  <a:ext cx="347345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0" name="กล่องข้อความ 2"/>
                <p:cNvSpPr txBox="1">
                  <a:spLocks noChangeArrowheads="1"/>
                </p:cNvSpPr>
                <p:nvPr/>
              </p:nvSpPr>
              <p:spPr bwMode="auto">
                <a:xfrm>
                  <a:off x="1126540" y="65837"/>
                  <a:ext cx="361950" cy="3234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2400" dirty="0">
                      <a:effectLst/>
                      <a:latin typeface="Calibri"/>
                      <a:ea typeface="Calibri"/>
                      <a:cs typeface="Cordia New"/>
                    </a:rPr>
                    <a:t>ใช่</a:t>
                  </a:r>
                  <a:endParaRPr lang="en-US" sz="2000" dirty="0">
                    <a:effectLst/>
                    <a:latin typeface="Calibri"/>
                    <a:ea typeface="Calibri"/>
                    <a:cs typeface="Cordia New"/>
                  </a:endParaRPr>
                </a:p>
              </p:txBody>
            </p:sp>
            <p:sp>
              <p:nvSpPr>
                <p:cNvPr id="31" name="กล่องข้อความ 2"/>
                <p:cNvSpPr txBox="1">
                  <a:spLocks noChangeArrowheads="1"/>
                </p:cNvSpPr>
                <p:nvPr/>
              </p:nvSpPr>
              <p:spPr bwMode="auto">
                <a:xfrm>
                  <a:off x="651052" y="460858"/>
                  <a:ext cx="403937" cy="3234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2400" dirty="0">
                      <a:effectLst/>
                      <a:latin typeface="Calibri"/>
                      <a:ea typeface="Calibri"/>
                      <a:cs typeface="Cordia New"/>
                    </a:rPr>
                    <a:t>ไม่ใช่</a:t>
                  </a:r>
                  <a:endParaRPr lang="en-US" sz="2000" dirty="0">
                    <a:effectLst/>
                    <a:latin typeface="Calibri"/>
                    <a:ea typeface="Calibri"/>
                    <a:cs typeface="Cordia New"/>
                  </a:endParaRPr>
                </a:p>
              </p:txBody>
            </p:sp>
          </p:grpSp>
          <p:sp>
            <p:nvSpPr>
              <p:cNvPr id="20" name="แผนผังลำดับงาน: กระบวนการ 19"/>
              <p:cNvSpPr/>
              <p:nvPr/>
            </p:nvSpPr>
            <p:spPr>
              <a:xfrm>
                <a:off x="1565452" y="1331366"/>
                <a:ext cx="1258695" cy="320040"/>
              </a:xfrm>
              <a:prstGeom prst="flowChartProcess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600" dirty="0">
                    <a:effectLst/>
                    <a:ea typeface="Calibri"/>
                    <a:cs typeface="Cordia New"/>
                  </a:rPr>
                  <a:t>รับประทานครั้งละ</a:t>
                </a:r>
                <a:r>
                  <a:rPr lang="en-US" sz="1200" dirty="0">
                    <a:effectLst/>
                    <a:ea typeface="Calibri"/>
                    <a:cs typeface="Cordia New"/>
                  </a:rPr>
                  <a:t>1</a:t>
                </a:r>
                <a:r>
                  <a:rPr lang="th-TH" sz="1600" dirty="0">
                    <a:effectLst/>
                    <a:ea typeface="Calibri"/>
                    <a:cs typeface="Cordia New"/>
                  </a:rPr>
                  <a:t> ช้อนโต๊ะ</a:t>
                </a:r>
                <a:endParaRPr lang="en-US" sz="2000" dirty="0"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21" name="แผนผังลำดับงาน: กระบวนการ 20"/>
              <p:cNvSpPr/>
              <p:nvPr/>
            </p:nvSpPr>
            <p:spPr>
              <a:xfrm>
                <a:off x="1565452" y="2040941"/>
                <a:ext cx="1258695" cy="320040"/>
              </a:xfrm>
              <a:prstGeom prst="flowChartProcess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600" dirty="0">
                    <a:effectLst/>
                    <a:ea typeface="Calibri"/>
                    <a:cs typeface="Cordia New"/>
                  </a:rPr>
                  <a:t>รับประทานครั้งละ</a:t>
                </a:r>
                <a:r>
                  <a:rPr lang="en-US" sz="1200" dirty="0">
                    <a:effectLst/>
                    <a:ea typeface="Calibri"/>
                    <a:cs typeface="Cordia New"/>
                  </a:rPr>
                  <a:t> ½ </a:t>
                </a:r>
                <a:r>
                  <a:rPr lang="th-TH" sz="1600" dirty="0">
                    <a:effectLst/>
                    <a:ea typeface="Calibri"/>
                    <a:cs typeface="Cordia New"/>
                  </a:rPr>
                  <a:t>ช้อนโต๊ะ</a:t>
                </a:r>
                <a:endParaRPr lang="en-US" sz="2000" dirty="0"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22" name="แผนผังลำดับงาน: กระบวนการ 21"/>
              <p:cNvSpPr/>
              <p:nvPr/>
            </p:nvSpPr>
            <p:spPr>
              <a:xfrm>
                <a:off x="14630" y="2626157"/>
                <a:ext cx="1193800" cy="320040"/>
              </a:xfrm>
              <a:prstGeom prst="flowChartProcess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400" dirty="0">
                    <a:solidFill>
                      <a:srgbClr val="FF0000"/>
                    </a:solidFill>
                    <a:effectLst/>
                    <a:ea typeface="Calibri"/>
                    <a:cs typeface="Cordia New"/>
                  </a:rPr>
                  <a:t>ห้ามรับประทาน</a:t>
                </a:r>
                <a:endParaRPr lang="en-US" sz="2000" dirty="0"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23" name="ลูกศรเชื่อมต่อแบบตรง 22"/>
              <p:cNvCxnSpPr>
                <a:stCxn id="21" idx="3"/>
              </p:cNvCxnSpPr>
              <p:nvPr/>
            </p:nvCxnSpPr>
            <p:spPr>
              <a:xfrm>
                <a:off x="2824148" y="2200961"/>
                <a:ext cx="262562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ลูกศรเชื่อมต่อแบบตรง 23"/>
              <p:cNvCxnSpPr>
                <a:stCxn id="20" idx="3"/>
              </p:cNvCxnSpPr>
              <p:nvPr/>
            </p:nvCxnSpPr>
            <p:spPr>
              <a:xfrm>
                <a:off x="2824148" y="1491387"/>
                <a:ext cx="272004" cy="914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ลูกศรเชื่อมต่อแบบตรง 24"/>
              <p:cNvCxnSpPr>
                <a:stCxn id="11" idx="3"/>
              </p:cNvCxnSpPr>
              <p:nvPr/>
            </p:nvCxnSpPr>
            <p:spPr>
              <a:xfrm>
                <a:off x="2824148" y="796442"/>
                <a:ext cx="272004" cy="977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ลูกศรเชื่อมต่อแบบตรง 25"/>
              <p:cNvCxnSpPr/>
              <p:nvPr/>
            </p:nvCxnSpPr>
            <p:spPr>
              <a:xfrm>
                <a:off x="614476" y="2940710"/>
                <a:ext cx="0" cy="163817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" name="ลูกศรเชื่อมต่อแบบตรง 5"/>
            <p:cNvCxnSpPr/>
            <p:nvPr/>
          </p:nvCxnSpPr>
          <p:spPr>
            <a:xfrm>
              <a:off x="1221638" y="797356"/>
              <a:ext cx="33782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ลูกศรเชื่อมต่อแบบตรง 6"/>
            <p:cNvCxnSpPr/>
            <p:nvPr/>
          </p:nvCxnSpPr>
          <p:spPr>
            <a:xfrm>
              <a:off x="1221638" y="1492300"/>
              <a:ext cx="33782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ลูกศรเชื่อมต่อแบบตรง 7"/>
            <p:cNvCxnSpPr/>
            <p:nvPr/>
          </p:nvCxnSpPr>
          <p:spPr>
            <a:xfrm>
              <a:off x="1207008" y="2194560"/>
              <a:ext cx="33782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607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ผังงานแบบออกเป็น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ประเภท 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ผังงานระบบ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(System Flowchart)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sz="36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ผังงานโปรแกรม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(Program Flowchart) 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endParaRPr lang="en-US" sz="4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07504"/>
          </a:xfrm>
        </p:spPr>
        <p:txBody>
          <a:bodyPr>
            <a:no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800" b="1" dirty="0">
                <a:solidFill>
                  <a:schemeClr val="accent4">
                    <a:lumMod val="75000"/>
                  </a:schemeClr>
                </a:solidFill>
              </a:rPr>
              <a:t>ประเภทของผังงาน </a:t>
            </a:r>
            <a:endParaRPr lang="th-TH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06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ผังงานซึ่งแสดงขอบเขตและลำดับขั้นตอนการทำงานของระบบหนึ่ง ๆ รวมทั้งแสดงรูปแบบของข้อมูลเข้าและข้อมูลออกว่าถูกรับเข้าหรือแสดงผลโดยผ่านสื่อประเภทใด เนื่องจากผังงานระบบเป็นแผนภาพที่แสดงถึงระบบโดยรวม ซึ่งรวมถึงการทำงานที่เกี่ยวข้องกับคน วัสดุ อุปกรณ์หรือเครื่องจักร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ผังงานระบบ 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(System Flowchart)</a:t>
            </a: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3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5406" y="404664"/>
            <a:ext cx="4288617" cy="1143000"/>
          </a:xfrm>
        </p:spPr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ตัวอย่างผังงานระบบ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5" name="กลุ่ม 4"/>
          <p:cNvGrpSpPr/>
          <p:nvPr/>
        </p:nvGrpSpPr>
        <p:grpSpPr>
          <a:xfrm>
            <a:off x="2275858" y="260648"/>
            <a:ext cx="5688632" cy="6480720"/>
            <a:chOff x="-1" y="87782"/>
            <a:chExt cx="4811395" cy="5629123"/>
          </a:xfrm>
        </p:grpSpPr>
        <p:grpSp>
          <p:nvGrpSpPr>
            <p:cNvPr id="6" name="กลุ่ม 5"/>
            <p:cNvGrpSpPr/>
            <p:nvPr/>
          </p:nvGrpSpPr>
          <p:grpSpPr>
            <a:xfrm>
              <a:off x="-1" y="87782"/>
              <a:ext cx="4811395" cy="5629123"/>
              <a:chOff x="0" y="87785"/>
              <a:chExt cx="4811754" cy="5629286"/>
            </a:xfrm>
          </p:grpSpPr>
          <p:grpSp>
            <p:nvGrpSpPr>
              <p:cNvPr id="8" name="กลุ่ม 7"/>
              <p:cNvGrpSpPr/>
              <p:nvPr/>
            </p:nvGrpSpPr>
            <p:grpSpPr>
              <a:xfrm>
                <a:off x="0" y="87785"/>
                <a:ext cx="4811754" cy="5629286"/>
                <a:chOff x="0" y="87785"/>
                <a:chExt cx="4811754" cy="5629286"/>
              </a:xfrm>
            </p:grpSpPr>
            <p:sp>
              <p:nvSpPr>
                <p:cNvPr id="10" name="แผนผังลำดับงาน: กระบวนการ 9"/>
                <p:cNvSpPr/>
                <p:nvPr/>
              </p:nvSpPr>
              <p:spPr>
                <a:xfrm>
                  <a:off x="1940118" y="87785"/>
                  <a:ext cx="1466800" cy="300251"/>
                </a:xfrm>
                <a:prstGeom prst="flowChartProcess">
                  <a:avLst/>
                </a:prstGeom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600" dirty="0">
                      <a:ln w="3175" cap="rnd" cmpd="sng" algn="ctr">
                        <a:solidFill>
                          <a:srgbClr val="000000"/>
                        </a:solidFill>
                        <a:prstDash val="solid"/>
                        <a:bevel/>
                      </a:ln>
                      <a:solidFill>
                        <a:schemeClr val="accent4">
                          <a:lumMod val="75000"/>
                        </a:schemeClr>
                      </a:solidFill>
                      <a:effectLst/>
                      <a:latin typeface="Angsana New" pitchFamily="18" charset="-34"/>
                      <a:ea typeface="Calibri"/>
                      <a:cs typeface="Angsana New" pitchFamily="18" charset="-34"/>
                    </a:rPr>
                    <a:t>รายการเปลี่ยนแปลง</a:t>
                  </a:r>
                  <a:endParaRPr lang="en-US" sz="12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endParaRPr>
                </a:p>
              </p:txBody>
            </p:sp>
            <p:cxnSp>
              <p:nvCxnSpPr>
                <p:cNvPr id="11" name="ลูกศรเชื่อมต่อแบบตรง 10"/>
                <p:cNvCxnSpPr/>
                <p:nvPr/>
              </p:nvCxnSpPr>
              <p:spPr>
                <a:xfrm>
                  <a:off x="3403158" y="834887"/>
                  <a:ext cx="457835" cy="0"/>
                </a:xfrm>
                <a:prstGeom prst="straightConnector1">
                  <a:avLst/>
                </a:prstGeom>
                <a:ln w="12700"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2" name="แผนผังลำดับงาน: เอกสาร 11"/>
                <p:cNvSpPr/>
                <p:nvPr/>
              </p:nvSpPr>
              <p:spPr>
                <a:xfrm>
                  <a:off x="3864334" y="596348"/>
                  <a:ext cx="947420" cy="565785"/>
                </a:xfrm>
                <a:prstGeom prst="flowChartDocumen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400" dirty="0">
                      <a:effectLst/>
                      <a:ea typeface="Calibri"/>
                      <a:cs typeface="TH SarabunPSK"/>
                    </a:rPr>
                    <a:t>รายงาน</a:t>
                  </a:r>
                  <a:endParaRPr lang="en-US" sz="1200" dirty="0">
                    <a:effectLst/>
                    <a:ea typeface="Calibri"/>
                    <a:cs typeface="Cordia New"/>
                  </a:endParaRPr>
                </a:p>
                <a:p>
                  <a:pPr algn="ctr">
                    <a:spcAft>
                      <a:spcPts val="0"/>
                    </a:spcAft>
                  </a:pPr>
                  <a:r>
                    <a:rPr lang="th-TH" sz="1400" dirty="0">
                      <a:effectLst/>
                      <a:ea typeface="Calibri"/>
                      <a:cs typeface="TH SarabunPSK"/>
                    </a:rPr>
                    <a:t>ข้อผิดพลาด</a:t>
                  </a:r>
                  <a:endParaRPr lang="en-US" sz="1200" dirty="0">
                    <a:effectLst/>
                    <a:ea typeface="Calibri"/>
                    <a:cs typeface="Cordia New"/>
                  </a:endParaRPr>
                </a:p>
              </p:txBody>
            </p:sp>
            <p:cxnSp>
              <p:nvCxnSpPr>
                <p:cNvPr id="13" name="ลูกศรเชื่อมต่อแบบตรง 12"/>
                <p:cNvCxnSpPr/>
                <p:nvPr/>
              </p:nvCxnSpPr>
              <p:spPr>
                <a:xfrm flipH="1">
                  <a:off x="2687083" y="388036"/>
                  <a:ext cx="1066" cy="208312"/>
                </a:xfrm>
                <a:prstGeom prst="straightConnector1">
                  <a:avLst/>
                </a:prstGeom>
                <a:ln w="12700"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ลูกศรเชื่อมต่อแบบตรง 13"/>
                <p:cNvCxnSpPr/>
                <p:nvPr/>
              </p:nvCxnSpPr>
              <p:spPr>
                <a:xfrm>
                  <a:off x="2687540" y="1057524"/>
                  <a:ext cx="0" cy="218440"/>
                </a:xfrm>
                <a:prstGeom prst="straightConnector1">
                  <a:avLst/>
                </a:prstGeom>
                <a:ln w="12700"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15" name="กลุ่ม 14"/>
                <p:cNvGrpSpPr/>
                <p:nvPr/>
              </p:nvGrpSpPr>
              <p:grpSpPr>
                <a:xfrm>
                  <a:off x="2218414" y="1272209"/>
                  <a:ext cx="948055" cy="866775"/>
                  <a:chOff x="0" y="0"/>
                  <a:chExt cx="948520" cy="867126"/>
                </a:xfrm>
              </p:grpSpPr>
              <p:sp>
                <p:nvSpPr>
                  <p:cNvPr id="49" name="แผนผังลำดับงาน: ตัวเชื่อมต่อ 48"/>
                  <p:cNvSpPr/>
                  <p:nvPr/>
                </p:nvSpPr>
                <p:spPr>
                  <a:xfrm>
                    <a:off x="27296" y="0"/>
                    <a:ext cx="866633" cy="866633"/>
                  </a:xfrm>
                  <a:prstGeom prst="flowChartConnector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th-TH" sz="3200"/>
                  </a:p>
                </p:txBody>
              </p:sp>
              <p:sp>
                <p:nvSpPr>
                  <p:cNvPr id="50" name="กล่องข้อความ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34119"/>
                    <a:ext cx="948520" cy="8290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sp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th-TH" sz="1400" dirty="0">
                        <a:effectLst/>
                        <a:latin typeface="Calibri"/>
                        <a:ea typeface="Calibri"/>
                        <a:cs typeface="TH SarabunPSK"/>
                      </a:rPr>
                      <a:t>รายการ</a:t>
                    </a:r>
                    <a:endParaRPr lang="en-US" sz="1200" dirty="0">
                      <a:effectLst/>
                      <a:latin typeface="Calibri"/>
                      <a:ea typeface="Calibri"/>
                      <a:cs typeface="Cordia New"/>
                    </a:endParaRPr>
                  </a:p>
                  <a:p>
                    <a:pPr algn="ctr">
                      <a:spcAft>
                        <a:spcPts val="0"/>
                      </a:spcAft>
                    </a:pPr>
                    <a:r>
                      <a:rPr lang="th-TH" sz="1400" dirty="0">
                        <a:effectLst/>
                        <a:latin typeface="Calibri"/>
                        <a:ea typeface="Calibri"/>
                        <a:cs typeface="TH SarabunPSK"/>
                      </a:rPr>
                      <a:t>เปลี่ยนแปลง</a:t>
                    </a:r>
                    <a:endParaRPr lang="en-US" sz="1200" dirty="0">
                      <a:effectLst/>
                      <a:latin typeface="Calibri"/>
                      <a:ea typeface="Calibri"/>
                      <a:cs typeface="Cordia New"/>
                    </a:endParaRPr>
                  </a:p>
                  <a:p>
                    <a:pPr algn="ctr">
                      <a:spcAft>
                        <a:spcPts val="0"/>
                      </a:spcAft>
                    </a:pPr>
                    <a:r>
                      <a:rPr lang="th-TH" sz="1400" dirty="0">
                        <a:effectLst/>
                        <a:latin typeface="Calibri"/>
                        <a:ea typeface="Calibri"/>
                        <a:cs typeface="TH SarabunPSK"/>
                      </a:rPr>
                      <a:t>ที่ผ่านการ</a:t>
                    </a:r>
                    <a:endParaRPr lang="en-US" sz="1200" dirty="0">
                      <a:effectLst/>
                      <a:latin typeface="Calibri"/>
                      <a:ea typeface="Calibri"/>
                      <a:cs typeface="Cordia New"/>
                    </a:endParaRPr>
                  </a:p>
                  <a:p>
                    <a:pPr algn="ctr">
                      <a:spcAft>
                        <a:spcPts val="0"/>
                      </a:spcAft>
                    </a:pPr>
                    <a:r>
                      <a:rPr lang="th-TH" sz="1400" dirty="0">
                        <a:effectLst/>
                        <a:latin typeface="Calibri"/>
                        <a:ea typeface="Calibri"/>
                        <a:cs typeface="TH SarabunPSK"/>
                      </a:rPr>
                      <a:t>ตรวจสอบ</a:t>
                    </a:r>
                    <a:endParaRPr lang="en-US" sz="1200" dirty="0">
                      <a:effectLst/>
                      <a:latin typeface="Calibri"/>
                      <a:ea typeface="Calibri"/>
                      <a:cs typeface="Cordia New"/>
                    </a:endParaRPr>
                  </a:p>
                </p:txBody>
              </p:sp>
              <p:cxnSp>
                <p:nvCxnSpPr>
                  <p:cNvPr id="51" name="ตัวเชื่อมต่อตรง 50"/>
                  <p:cNvCxnSpPr/>
                  <p:nvPr/>
                </p:nvCxnSpPr>
                <p:spPr>
                  <a:xfrm flipV="1">
                    <a:off x="450377" y="866633"/>
                    <a:ext cx="443059" cy="493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" name="ลูกศรเชื่อมต่อแบบตรง 15"/>
                <p:cNvCxnSpPr/>
                <p:nvPr/>
              </p:nvCxnSpPr>
              <p:spPr>
                <a:xfrm>
                  <a:off x="2687540" y="2138901"/>
                  <a:ext cx="0" cy="218440"/>
                </a:xfrm>
                <a:prstGeom prst="straightConnector1">
                  <a:avLst/>
                </a:prstGeom>
                <a:ln w="12700">
                  <a:tailEnd type="arrow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17" name="กลุ่ม 16"/>
                <p:cNvGrpSpPr/>
                <p:nvPr/>
              </p:nvGrpSpPr>
              <p:grpSpPr>
                <a:xfrm>
                  <a:off x="1948069" y="2361538"/>
                  <a:ext cx="1466850" cy="681990"/>
                  <a:chOff x="0" y="0"/>
                  <a:chExt cx="1467134" cy="682388"/>
                </a:xfrm>
              </p:grpSpPr>
              <p:sp>
                <p:nvSpPr>
                  <p:cNvPr id="47" name="ข้าวหลามตัด 46"/>
                  <p:cNvSpPr/>
                  <p:nvPr/>
                </p:nvSpPr>
                <p:spPr>
                  <a:xfrm>
                    <a:off x="0" y="0"/>
                    <a:ext cx="1467134" cy="682388"/>
                  </a:xfrm>
                  <a:prstGeom prst="diamond">
                    <a:avLst/>
                  </a:prstGeom>
                  <a:ln w="19050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th-TH" sz="3200"/>
                  </a:p>
                </p:txBody>
              </p:sp>
              <p:sp>
                <p:nvSpPr>
                  <p:cNvPr id="48" name="กล่องข้อความ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5852" y="81886"/>
                    <a:ext cx="1247139" cy="5251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th-TH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H SarabunPSK"/>
                      </a:rPr>
                      <a:t>เรียงลำดับ</a:t>
                    </a:r>
                    <a:endParaRPr lang="en-US" sz="12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latin typeface="Calibri"/>
                      <a:ea typeface="Calibri"/>
                      <a:cs typeface="Cordia New"/>
                    </a:endParaRPr>
                  </a:p>
                  <a:p>
                    <a:pPr algn="ctr">
                      <a:spcAft>
                        <a:spcPts val="0"/>
                      </a:spcAft>
                    </a:pPr>
                    <a:r>
                      <a:rPr lang="th-TH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H SarabunPSK"/>
                      </a:rPr>
                      <a:t>ตามรหัสพนักงาน </a:t>
                    </a:r>
                    <a:r>
                      <a:rPr lang="en-US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H SarabunPSK"/>
                        <a:ea typeface="Calibri"/>
                        <a:cs typeface="Cordia New"/>
                      </a:rPr>
                      <a:t>?</a:t>
                    </a:r>
                    <a:endParaRPr lang="en-US" sz="12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latin typeface="Calibri"/>
                      <a:ea typeface="Calibri"/>
                      <a:cs typeface="Cordia New"/>
                    </a:endParaRPr>
                  </a:p>
                </p:txBody>
              </p:sp>
            </p:grpSp>
            <p:grpSp>
              <p:nvGrpSpPr>
                <p:cNvPr id="18" name="กลุ่ม 17"/>
                <p:cNvGrpSpPr/>
                <p:nvPr/>
              </p:nvGrpSpPr>
              <p:grpSpPr>
                <a:xfrm>
                  <a:off x="0" y="3053301"/>
                  <a:ext cx="4597703" cy="2663770"/>
                  <a:chOff x="0" y="0"/>
                  <a:chExt cx="4597703" cy="2663770"/>
                </a:xfrm>
              </p:grpSpPr>
              <p:grpSp>
                <p:nvGrpSpPr>
                  <p:cNvPr id="20" name="กลุ่ม 19"/>
                  <p:cNvGrpSpPr/>
                  <p:nvPr/>
                </p:nvGrpSpPr>
                <p:grpSpPr>
                  <a:xfrm>
                    <a:off x="2218414" y="206734"/>
                    <a:ext cx="948055" cy="866775"/>
                    <a:chOff x="0" y="0"/>
                    <a:chExt cx="949154" cy="867126"/>
                  </a:xfrm>
                </p:grpSpPr>
                <p:sp>
                  <p:nvSpPr>
                    <p:cNvPr id="44" name="แผนผังลำดับงาน: ตัวเชื่อมต่อ 43"/>
                    <p:cNvSpPr/>
                    <p:nvPr/>
                  </p:nvSpPr>
                  <p:spPr>
                    <a:xfrm>
                      <a:off x="27296" y="0"/>
                      <a:ext cx="866633" cy="866633"/>
                    </a:xfrm>
                    <a:prstGeom prst="flowChartConnector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th-TH" sz="3200"/>
                    </a:p>
                  </p:txBody>
                </p:sp>
                <p:sp>
                  <p:nvSpPr>
                    <p:cNvPr id="45" name="กล่องข้อความ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34119"/>
                      <a:ext cx="949154" cy="82909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>
                      <a:spAutoFit/>
                    </a:bodyPr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รายการ</a:t>
                      </a:r>
                      <a:endParaRPr lang="en-US" sz="12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เปลี่ยนแปลง</a:t>
                      </a:r>
                      <a:endParaRPr lang="en-US" sz="12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ที่เรียงลำดับ</a:t>
                      </a:r>
                      <a:endParaRPr lang="en-US" sz="12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ตามรหัส</a:t>
                      </a:r>
                      <a:endParaRPr lang="en-US" sz="12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p:txBody>
                </p:sp>
                <p:cxnSp>
                  <p:nvCxnSpPr>
                    <p:cNvPr id="46" name="ตัวเชื่อมต่อตรง 45"/>
                    <p:cNvCxnSpPr/>
                    <p:nvPr/>
                  </p:nvCxnSpPr>
                  <p:spPr>
                    <a:xfrm flipV="1">
                      <a:off x="450377" y="866633"/>
                      <a:ext cx="443059" cy="493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1" name="ลูกศรเชื่อมต่อแบบตรง 20"/>
                  <p:cNvCxnSpPr/>
                  <p:nvPr/>
                </p:nvCxnSpPr>
                <p:spPr>
                  <a:xfrm>
                    <a:off x="2679589" y="0"/>
                    <a:ext cx="0" cy="218440"/>
                  </a:xfrm>
                  <a:prstGeom prst="straightConnector1">
                    <a:avLst/>
                  </a:prstGeom>
                  <a:ln w="12700"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2" name="กลุ่ม 21"/>
                  <p:cNvGrpSpPr/>
                  <p:nvPr/>
                </p:nvGrpSpPr>
                <p:grpSpPr>
                  <a:xfrm>
                    <a:off x="834887" y="214686"/>
                    <a:ext cx="948055" cy="866775"/>
                    <a:chOff x="0" y="0"/>
                    <a:chExt cx="949154" cy="867126"/>
                  </a:xfrm>
                </p:grpSpPr>
                <p:sp>
                  <p:nvSpPr>
                    <p:cNvPr id="41" name="แผนผังลำดับงาน: ตัวเชื่อมต่อ 40"/>
                    <p:cNvSpPr/>
                    <p:nvPr/>
                  </p:nvSpPr>
                  <p:spPr>
                    <a:xfrm>
                      <a:off x="27296" y="0"/>
                      <a:ext cx="866633" cy="866633"/>
                    </a:xfrm>
                    <a:prstGeom prst="flowChartConnector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th-TH" sz="3200"/>
                    </a:p>
                  </p:txBody>
                </p:sp>
                <p:sp>
                  <p:nvSpPr>
                    <p:cNvPr id="42" name="กล่องข้อความ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270454"/>
                      <a:ext cx="949154" cy="35795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>
                      <a:noAutofit/>
                    </a:bodyPr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ไฟล์หลัก</a:t>
                      </a:r>
                      <a:endParaRPr lang="en-US" sz="12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p:txBody>
                </p:sp>
                <p:cxnSp>
                  <p:nvCxnSpPr>
                    <p:cNvPr id="43" name="ตัวเชื่อมต่อตรง 42"/>
                    <p:cNvCxnSpPr/>
                    <p:nvPr/>
                  </p:nvCxnSpPr>
                  <p:spPr>
                    <a:xfrm flipV="1">
                      <a:off x="450377" y="866633"/>
                      <a:ext cx="443059" cy="493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3" name="แผนผังลำดับงาน: กระบวนการ 22"/>
                  <p:cNvSpPr/>
                  <p:nvPr/>
                </p:nvSpPr>
                <p:spPr>
                  <a:xfrm>
                    <a:off x="1884459" y="1311966"/>
                    <a:ext cx="1597660" cy="484505"/>
                  </a:xfrm>
                  <a:prstGeom prst="flowChartProcess">
                    <a:avLst/>
                  </a:prstGeom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th-TH" sz="3200"/>
                  </a:p>
                </p:txBody>
              </p:sp>
              <p:cxnSp>
                <p:nvCxnSpPr>
                  <p:cNvPr id="24" name="ลูกศรเชื่อมต่อแบบตรง 23"/>
                  <p:cNvCxnSpPr/>
                  <p:nvPr/>
                </p:nvCxnSpPr>
                <p:spPr>
                  <a:xfrm>
                    <a:off x="2687540" y="1081378"/>
                    <a:ext cx="0" cy="218440"/>
                  </a:xfrm>
                  <a:prstGeom prst="straightConnector1">
                    <a:avLst/>
                  </a:prstGeom>
                  <a:ln w="12700"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ตัวเชื่อมต่อตรง 24"/>
                  <p:cNvCxnSpPr/>
                  <p:nvPr/>
                </p:nvCxnSpPr>
                <p:spPr>
                  <a:xfrm>
                    <a:off x="1319916" y="1081378"/>
                    <a:ext cx="0" cy="34163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ลูกศรเชื่อมต่อแบบตรง 25"/>
                  <p:cNvCxnSpPr/>
                  <p:nvPr/>
                </p:nvCxnSpPr>
                <p:spPr>
                  <a:xfrm>
                    <a:off x="1319916" y="1431235"/>
                    <a:ext cx="564515" cy="0"/>
                  </a:xfrm>
                  <a:prstGeom prst="straightConnector1">
                    <a:avLst/>
                  </a:prstGeom>
                  <a:ln w="19050"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7" name="แผนผังลำดับงาน: เอกสาร 26"/>
                  <p:cNvSpPr/>
                  <p:nvPr/>
                </p:nvSpPr>
                <p:spPr>
                  <a:xfrm>
                    <a:off x="0" y="2019632"/>
                    <a:ext cx="947420" cy="565785"/>
                  </a:xfrm>
                  <a:prstGeom prst="flowChartDocument">
                    <a:avLst/>
                  </a:prstGeom>
                  <a:noFill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th-TH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ea typeface="Calibri"/>
                        <a:cs typeface="TH SarabunPSK"/>
                      </a:rPr>
                      <a:t>รายงาน</a:t>
                    </a:r>
                    <a:endParaRPr lang="en-US" sz="12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ea typeface="Calibri"/>
                      <a:cs typeface="Cordia New"/>
                    </a:endParaRPr>
                  </a:p>
                  <a:p>
                    <a:pPr algn="ctr">
                      <a:spcAft>
                        <a:spcPts val="0"/>
                      </a:spcAft>
                    </a:pPr>
                    <a:r>
                      <a:rPr lang="th-TH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ea typeface="Calibri"/>
                        <a:cs typeface="TH SarabunPSK"/>
                      </a:rPr>
                      <a:t>ข้อผิดพลาด</a:t>
                    </a:r>
                    <a:endParaRPr lang="en-US" sz="12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ea typeface="Calibri"/>
                      <a:cs typeface="Cordia New"/>
                    </a:endParaRPr>
                  </a:p>
                </p:txBody>
              </p:sp>
              <p:sp>
                <p:nvSpPr>
                  <p:cNvPr id="28" name="แผนผังลำดับงาน: เอกสาร 27"/>
                  <p:cNvSpPr/>
                  <p:nvPr/>
                </p:nvSpPr>
                <p:spPr>
                  <a:xfrm>
                    <a:off x="1113182" y="2019632"/>
                    <a:ext cx="947420" cy="565785"/>
                  </a:xfrm>
                  <a:prstGeom prst="flowChartDocument">
                    <a:avLst/>
                  </a:prstGeom>
                  <a:noFill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th-TH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ea typeface="Calibri"/>
                        <a:cs typeface="TH SarabunPSK"/>
                      </a:rPr>
                      <a:t>ลงยอด</a:t>
                    </a:r>
                    <a:endParaRPr lang="en-US" sz="12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ea typeface="Calibri"/>
                      <a:cs typeface="Cordia New"/>
                    </a:endParaRPr>
                  </a:p>
                  <a:p>
                    <a:pPr algn="ctr">
                      <a:spcAft>
                        <a:spcPts val="0"/>
                      </a:spcAft>
                    </a:pPr>
                    <a:r>
                      <a:rPr lang="th-TH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ea typeface="Calibri"/>
                        <a:cs typeface="TH SarabunPSK"/>
                      </a:rPr>
                      <a:t>การจ่าย</a:t>
                    </a:r>
                    <a:endParaRPr lang="en-US" sz="12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ea typeface="Calibri"/>
                      <a:cs typeface="Cordia New"/>
                    </a:endParaRPr>
                  </a:p>
                </p:txBody>
              </p:sp>
              <p:sp>
                <p:nvSpPr>
                  <p:cNvPr id="29" name="แผนผังลำดับงาน: เอกสาร 28"/>
                  <p:cNvSpPr/>
                  <p:nvPr/>
                </p:nvSpPr>
                <p:spPr>
                  <a:xfrm>
                    <a:off x="2218414" y="2019204"/>
                    <a:ext cx="947420" cy="508841"/>
                  </a:xfrm>
                  <a:prstGeom prst="flowChartDocument">
                    <a:avLst/>
                  </a:prstGeom>
                  <a:noFill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th-TH" sz="1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ea typeface="Calibri"/>
                        <a:cs typeface="TH SarabunPSK"/>
                      </a:rPr>
                      <a:t>พิมพ์เช็ค</a:t>
                    </a:r>
                    <a:endParaRPr lang="en-US" sz="12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ea typeface="Calibri"/>
                      <a:cs typeface="Cordia New"/>
                    </a:endParaRPr>
                  </a:p>
                </p:txBody>
              </p:sp>
              <p:cxnSp>
                <p:nvCxnSpPr>
                  <p:cNvPr id="30" name="ลูกศรเชื่อมต่อแบบตรง 29"/>
                  <p:cNvCxnSpPr/>
                  <p:nvPr/>
                </p:nvCxnSpPr>
                <p:spPr>
                  <a:xfrm>
                    <a:off x="2687540" y="1796995"/>
                    <a:ext cx="0" cy="218440"/>
                  </a:xfrm>
                  <a:prstGeom prst="straightConnector1">
                    <a:avLst/>
                  </a:prstGeom>
                  <a:ln w="12700"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ตัวเชื่อมต่อตรง 30"/>
                  <p:cNvCxnSpPr/>
                  <p:nvPr/>
                </p:nvCxnSpPr>
                <p:spPr>
                  <a:xfrm flipH="1">
                    <a:off x="477078" y="1566407"/>
                    <a:ext cx="1407160" cy="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ตัวเชื่อมต่อตรง 31"/>
                  <p:cNvCxnSpPr/>
                  <p:nvPr/>
                </p:nvCxnSpPr>
                <p:spPr>
                  <a:xfrm flipH="1">
                    <a:off x="1566407" y="1701580"/>
                    <a:ext cx="317500" cy="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ลูกศรเชื่อมต่อแบบตรง 32"/>
                  <p:cNvCxnSpPr/>
                  <p:nvPr/>
                </p:nvCxnSpPr>
                <p:spPr>
                  <a:xfrm>
                    <a:off x="477078" y="1566407"/>
                    <a:ext cx="0" cy="448945"/>
                  </a:xfrm>
                  <a:prstGeom prst="straightConnector1">
                    <a:avLst/>
                  </a:prstGeom>
                  <a:ln w="19050"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ลูกศรเชื่อมต่อแบบตรง 33"/>
                  <p:cNvCxnSpPr/>
                  <p:nvPr/>
                </p:nvCxnSpPr>
                <p:spPr>
                  <a:xfrm>
                    <a:off x="1566407" y="1693628"/>
                    <a:ext cx="0" cy="325755"/>
                  </a:xfrm>
                  <a:prstGeom prst="straightConnector1">
                    <a:avLst/>
                  </a:prstGeom>
                  <a:ln w="19050"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5" name="กลุ่ม 34"/>
                  <p:cNvGrpSpPr/>
                  <p:nvPr/>
                </p:nvGrpSpPr>
                <p:grpSpPr>
                  <a:xfrm>
                    <a:off x="3649648" y="1796995"/>
                    <a:ext cx="948055" cy="866775"/>
                    <a:chOff x="0" y="0"/>
                    <a:chExt cx="949154" cy="867126"/>
                  </a:xfrm>
                </p:grpSpPr>
                <p:sp>
                  <p:nvSpPr>
                    <p:cNvPr id="38" name="แผนผังลำดับงาน: ตัวเชื่อมต่อ 37"/>
                    <p:cNvSpPr/>
                    <p:nvPr/>
                  </p:nvSpPr>
                  <p:spPr>
                    <a:xfrm>
                      <a:off x="27296" y="0"/>
                      <a:ext cx="866633" cy="866633"/>
                    </a:xfrm>
                    <a:prstGeom prst="flowChartConnector">
                      <a:avLst/>
                    </a:prstGeom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th-TH" sz="3200"/>
                    </a:p>
                  </p:txBody>
                </p:sp>
                <p:sp>
                  <p:nvSpPr>
                    <p:cNvPr id="39" name="กล่องข้อความ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167046"/>
                      <a:ext cx="949154" cy="56477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>
                      <a:noAutofit/>
                    </a:bodyPr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ไฟล์หลัก</a:t>
                      </a:r>
                      <a:endParaRPr lang="en-US" sz="12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H SarabunPSK"/>
                        </a:rPr>
                        <a:t>อันใหม่</a:t>
                      </a:r>
                      <a:endParaRPr lang="en-US" sz="12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p:txBody>
                </p:sp>
                <p:cxnSp>
                  <p:nvCxnSpPr>
                    <p:cNvPr id="40" name="ตัวเชื่อมต่อตรง 39"/>
                    <p:cNvCxnSpPr/>
                    <p:nvPr/>
                  </p:nvCxnSpPr>
                  <p:spPr>
                    <a:xfrm flipV="1">
                      <a:off x="450377" y="866633"/>
                      <a:ext cx="443059" cy="493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6" name="ลูกศรเชื่อมต่อแบบตรง 35"/>
                  <p:cNvCxnSpPr/>
                  <p:nvPr/>
                </p:nvCxnSpPr>
                <p:spPr>
                  <a:xfrm>
                    <a:off x="4086970" y="1566407"/>
                    <a:ext cx="0" cy="250190"/>
                  </a:xfrm>
                  <a:prstGeom prst="straightConnector1">
                    <a:avLst/>
                  </a:prstGeom>
                  <a:ln w="12700">
                    <a:tailEnd type="arrow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ตัวเชื่อมต่อตรง 36"/>
                  <p:cNvCxnSpPr/>
                  <p:nvPr/>
                </p:nvCxnSpPr>
                <p:spPr>
                  <a:xfrm flipH="1">
                    <a:off x="3482671" y="1566407"/>
                    <a:ext cx="603885" cy="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9" name="แผนผังลำดับงาน: กระบวนการ 18"/>
                <p:cNvSpPr/>
                <p:nvPr/>
              </p:nvSpPr>
              <p:spPr>
                <a:xfrm>
                  <a:off x="1948069" y="596348"/>
                  <a:ext cx="1456718" cy="469127"/>
                </a:xfrm>
                <a:prstGeom prst="flowChartProcess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th-TH" sz="3200"/>
                </a:p>
              </p:txBody>
            </p:sp>
          </p:grpSp>
          <p:sp>
            <p:nvSpPr>
              <p:cNvPr id="9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898995" y="4365267"/>
                <a:ext cx="1576704" cy="5079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6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TH SarabunPSK"/>
                  </a:rPr>
                  <a:t>โปรแกรมบัญชีเงินเดือน</a:t>
                </a:r>
                <a:endParaRPr lang="en-US" sz="12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  <p:sp>
          <p:nvSpPr>
            <p:cNvPr id="7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904248" y="610979"/>
              <a:ext cx="1580366" cy="4544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TH SarabunPSK"/>
                </a:rPr>
                <a:t>ตรวจสอบ</a:t>
              </a:r>
              <a:endParaRPr lang="en-US" sz="12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TH SarabunPSK"/>
                </a:rPr>
                <a:t>รายการเปลี่ยนแปลง</a:t>
              </a:r>
              <a:endParaRPr lang="en-US" sz="12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09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9080"/>
          </a:xfrm>
        </p:spPr>
        <p:txBody>
          <a:bodyPr numCol="2">
            <a:noAutofit/>
          </a:bodyPr>
          <a:lstStyle/>
          <a:p>
            <a:r>
              <a:rPr lang="th-TH" sz="40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ความหมายของอัลกอริทึม</a:t>
            </a:r>
            <a:endParaRPr lang="en-US" sz="40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เครื่องมือที่ช่วยในการเขียนอัลกอริทึม</a:t>
            </a:r>
            <a:endParaRPr lang="en-US" sz="40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ความหมายของผังงาน</a:t>
            </a:r>
            <a:endParaRPr lang="en-US" sz="40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ประโยชน์ของผังงาน</a:t>
            </a:r>
            <a:endParaRPr lang="en-US" sz="40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วิธีการเขียนผังงานที่ดี</a:t>
            </a:r>
            <a:endParaRPr lang="en-US" sz="40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สัญลักษณ์ของผังงาน</a:t>
            </a:r>
            <a:endParaRPr lang="en-US" sz="40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ผังงานกับชีวิตประจำวัน</a:t>
            </a:r>
            <a:endParaRPr lang="en-US" sz="40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40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การเขียนผังงาน</a:t>
            </a:r>
            <a:r>
              <a:rPr lang="th-TH" sz="40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โปรแกรม</a:t>
            </a:r>
            <a:endParaRPr lang="en-US" sz="4000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สาระการ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66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40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4000" dirty="0" smtClean="0">
                <a:solidFill>
                  <a:schemeClr val="accent4">
                    <a:lumMod val="75000"/>
                  </a:schemeClr>
                </a:solidFill>
              </a:rPr>
              <a:t>    เป็น</a:t>
            </a:r>
            <a:r>
              <a:rPr lang="th-TH" sz="4000" dirty="0">
                <a:solidFill>
                  <a:schemeClr val="accent4">
                    <a:lumMod val="75000"/>
                  </a:schemeClr>
                </a:solidFill>
              </a:rPr>
              <a:t>ผังงานซึ่งแสดงลำดับขั้นตอนของโปรแกรมหนึ่ง ๆ โดยใช้ภาพสัญลักษณ์และคำประกอบ ในการสื่อความหมายลำดับขั้นตอนการทำงาน เป็นเครื่องมือช่วยให้การเขียนและตรวจสอบโปรแกรมทำได้โดยสะดวก รวดเร็วยิ่งขึ้น ดังนั้นผังงานโปรแกรมจึงเป็นเพียงส่วนหนึ่งในผังงานระบบเท่านั้น</a:t>
            </a:r>
            <a:endParaRPr lang="en-US" sz="4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ผังงานโปรแกรม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(Program Flowchart) 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06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06525" y="1279301"/>
            <a:ext cx="8229600" cy="4525963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เขียนผังงานโปรแกรม สามารถแบ่งได้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โครงสร้างหลัก ๆ คือ โครงสร้างแบบลำดับ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(Sequence)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โครงสร้างแบบการเลือกกระทำตามเงื่อนไข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(Decision)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และโครงสร้างแบบการทำซ้ำ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Repeation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ทั้ง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แบบ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จะมีส่วนประกอบขั้นตอนภายในโครงสร้างที่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เหมือนกัน</a:t>
            </a:r>
          </a:p>
          <a:p>
            <a:pPr marL="0" indent="0" algn="thaiDist">
              <a:buNone/>
            </a:pP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ประกอบด้วย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ส่วนในการรับข้อมูลเข้า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(Input)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การประมวลผลข้อมูล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(Process)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และการรายงานผลข้อมูล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(Output)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ดังนั้นในการเขียนผังงานโปรแกรมจึงต้องประกอบด้วยทั้ง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ส่วนนี้เสมอ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06525" y="404664"/>
            <a:ext cx="8229600" cy="835496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การเขียนผังงาน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endParaRPr lang="th-TH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 bwMode="auto">
          <a:xfrm>
            <a:off x="847109" y="5594491"/>
            <a:ext cx="7478216" cy="504056"/>
            <a:chOff x="2340" y="5400"/>
            <a:chExt cx="7440" cy="5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AutoShape 27"/>
            <p:cNvSpPr>
              <a:spLocks noChangeArrowheads="1"/>
            </p:cNvSpPr>
            <p:nvPr/>
          </p:nvSpPr>
          <p:spPr bwMode="auto">
            <a:xfrm>
              <a:off x="2340" y="5400"/>
              <a:ext cx="2160" cy="540"/>
            </a:xfrm>
            <a:prstGeom prst="flowChartInputOutpu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000" dirty="0">
                  <a:effectLst/>
                  <a:ea typeface="Calibri"/>
                  <a:cs typeface="Cordia New"/>
                </a:rPr>
                <a:t>INPUT</a:t>
              </a:r>
            </a:p>
          </p:txBody>
        </p:sp>
        <p:sp>
          <p:nvSpPr>
            <p:cNvPr id="6" name="AutoShape 28"/>
            <p:cNvSpPr>
              <a:spLocks noChangeArrowheads="1"/>
            </p:cNvSpPr>
            <p:nvPr/>
          </p:nvSpPr>
          <p:spPr bwMode="auto">
            <a:xfrm>
              <a:off x="7620" y="5400"/>
              <a:ext cx="2160" cy="540"/>
            </a:xfrm>
            <a:prstGeom prst="flowChartInputOutpu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000" dirty="0">
                  <a:effectLst/>
                  <a:ea typeface="Calibri"/>
                  <a:cs typeface="Cordia New"/>
                </a:rPr>
                <a:t>OUTPUT</a:t>
              </a:r>
            </a:p>
          </p:txBody>
        </p:sp>
        <p:sp>
          <p:nvSpPr>
            <p:cNvPr id="7" name="Rectangle 29"/>
            <p:cNvSpPr>
              <a:spLocks noChangeArrowheads="1"/>
            </p:cNvSpPr>
            <p:nvPr/>
          </p:nvSpPr>
          <p:spPr bwMode="auto">
            <a:xfrm>
              <a:off x="5040" y="5400"/>
              <a:ext cx="1980" cy="54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000" dirty="0">
                  <a:effectLst/>
                  <a:ea typeface="Calibri"/>
                  <a:cs typeface="Cordia New"/>
                </a:rPr>
                <a:t>PROCESS</a:t>
              </a:r>
            </a:p>
          </p:txBody>
        </p:sp>
        <p:sp>
          <p:nvSpPr>
            <p:cNvPr id="8" name="AutoShape 30"/>
            <p:cNvSpPr>
              <a:spLocks noChangeArrowheads="1"/>
            </p:cNvSpPr>
            <p:nvPr/>
          </p:nvSpPr>
          <p:spPr bwMode="auto">
            <a:xfrm>
              <a:off x="4500" y="5400"/>
              <a:ext cx="360" cy="540"/>
            </a:xfrm>
            <a:prstGeom prst="rightArrow">
              <a:avLst>
                <a:gd name="adj1" fmla="val 50000"/>
                <a:gd name="adj2" fmla="val 25000"/>
              </a:avLst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800"/>
            </a:p>
          </p:txBody>
        </p:sp>
        <p:sp>
          <p:nvSpPr>
            <p:cNvPr id="9" name="AutoShape 31"/>
            <p:cNvSpPr>
              <a:spLocks noChangeArrowheads="1"/>
            </p:cNvSpPr>
            <p:nvPr/>
          </p:nvSpPr>
          <p:spPr bwMode="auto">
            <a:xfrm>
              <a:off x="7200" y="5400"/>
              <a:ext cx="360" cy="540"/>
            </a:xfrm>
            <a:prstGeom prst="rightArrow">
              <a:avLst>
                <a:gd name="adj1" fmla="val 50000"/>
                <a:gd name="adj2" fmla="val 25000"/>
              </a:avLst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800"/>
            </a:p>
          </p:txBody>
        </p:sp>
      </p:grpSp>
    </p:spTree>
    <p:extLst>
      <p:ext uri="{BB962C8B-B14F-4D97-AF65-F5344CB8AC3E}">
        <p14:creationId xmlns:p14="http://schemas.microsoft.com/office/powerpoint/2010/main" val="98611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7584" y="1647269"/>
            <a:ext cx="3250704" cy="452596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 เป็น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โครงสร้างพื้นฐานที่สุด มีขั้นตอนเรียงลำดับจากบนลงล่าง ลักษณะการไหล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(Flow)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แบบทางเดียว จึงมีชื่อเรียกอีกอย่างว่า โครงสร้างแบบทางเดียว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(Single Pass)</a:t>
            </a: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โครงสร้างแบบลำดับ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(Sequence Structure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>
          <a:xfrm>
            <a:off x="6732240" y="1396940"/>
            <a:ext cx="2074058" cy="4899975"/>
            <a:chOff x="3086735" y="0"/>
            <a:chExt cx="1143000" cy="3077845"/>
          </a:xfrm>
        </p:grpSpPr>
        <p:grpSp>
          <p:nvGrpSpPr>
            <p:cNvPr id="5" name="กลุ่ม 4"/>
            <p:cNvGrpSpPr>
              <a:grpSpLocks/>
            </p:cNvGrpSpPr>
            <p:nvPr/>
          </p:nvGrpSpPr>
          <p:grpSpPr bwMode="auto">
            <a:xfrm>
              <a:off x="3086735" y="0"/>
              <a:ext cx="1143000" cy="3077845"/>
              <a:chOff x="4680" y="1620"/>
              <a:chExt cx="1800" cy="4847"/>
            </a:xfrm>
          </p:grpSpPr>
          <p:sp>
            <p:nvSpPr>
              <p:cNvPr id="14" name="AutoShape 33"/>
              <p:cNvSpPr>
                <a:spLocks noChangeArrowheads="1"/>
              </p:cNvSpPr>
              <p:nvPr/>
            </p:nvSpPr>
            <p:spPr bwMode="auto">
              <a:xfrm>
                <a:off x="4680" y="1620"/>
                <a:ext cx="1800" cy="540"/>
              </a:xfrm>
              <a:prstGeom prst="flowChartTerminator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icrosoft Sans Serif"/>
                    <a:ea typeface="Calibri"/>
                    <a:cs typeface="Cordia New"/>
                  </a:rPr>
                  <a:t>START</a:t>
                </a: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15" name="AutoShape 34"/>
              <p:cNvSpPr>
                <a:spLocks noChangeArrowheads="1"/>
              </p:cNvSpPr>
              <p:nvPr/>
            </p:nvSpPr>
            <p:spPr bwMode="auto">
              <a:xfrm>
                <a:off x="4680" y="2520"/>
                <a:ext cx="1800" cy="540"/>
              </a:xfrm>
              <a:prstGeom prst="flowChartManualInput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icrosoft Sans Serif"/>
                    <a:ea typeface="Calibri"/>
                    <a:cs typeface="Cordia New"/>
                  </a:rPr>
                  <a:t>INPUT a, b</a:t>
                </a: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16" name="AutoShape 35"/>
              <p:cNvSpPr>
                <a:spLocks noChangeArrowheads="1"/>
              </p:cNvSpPr>
              <p:nvPr/>
            </p:nvSpPr>
            <p:spPr bwMode="auto">
              <a:xfrm>
                <a:off x="4680" y="3420"/>
                <a:ext cx="1800" cy="1080"/>
              </a:xfrm>
              <a:prstGeom prst="flowChartProcess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icrosoft Sans Serif"/>
                    <a:ea typeface="Calibri"/>
                    <a:cs typeface="Cordia New"/>
                  </a:rPr>
                  <a:t>temp = a</a:t>
                </a: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icrosoft Sans Serif"/>
                    <a:ea typeface="Calibri"/>
                    <a:cs typeface="Cordia New"/>
                  </a:rPr>
                  <a:t>a = b</a:t>
                </a: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icrosoft Sans Serif"/>
                    <a:ea typeface="Calibri"/>
                    <a:cs typeface="Cordia New"/>
                  </a:rPr>
                  <a:t>b = temp</a:t>
                </a: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17" name="AutoShape 36"/>
              <p:cNvSpPr>
                <a:spLocks noChangeArrowheads="1"/>
              </p:cNvSpPr>
              <p:nvPr/>
            </p:nvSpPr>
            <p:spPr bwMode="auto">
              <a:xfrm>
                <a:off x="4680" y="4838"/>
                <a:ext cx="1800" cy="720"/>
              </a:xfrm>
              <a:prstGeom prst="flowChartDisplay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icrosoft Sans Serif"/>
                    <a:ea typeface="Calibri"/>
                    <a:cs typeface="Cordia New"/>
                  </a:rPr>
                  <a:t>PRINT</a:t>
                </a: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icrosoft Sans Serif"/>
                    <a:ea typeface="Calibri"/>
                    <a:cs typeface="Cordia New"/>
                  </a:rPr>
                  <a:t>a, b</a:t>
                </a: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18" name="AutoShape 37"/>
              <p:cNvSpPr>
                <a:spLocks noChangeArrowheads="1"/>
              </p:cNvSpPr>
              <p:nvPr/>
            </p:nvSpPr>
            <p:spPr bwMode="auto">
              <a:xfrm>
                <a:off x="4680" y="5927"/>
                <a:ext cx="1800" cy="540"/>
              </a:xfrm>
              <a:prstGeom prst="flowChartTerminator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icrosoft Sans Serif"/>
                    <a:ea typeface="Calibri"/>
                    <a:cs typeface="Cordia New"/>
                  </a:rPr>
                  <a:t>END</a:t>
                </a: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19" name="Line 38"/>
              <p:cNvCxnSpPr/>
              <p:nvPr/>
            </p:nvCxnSpPr>
            <p:spPr bwMode="auto">
              <a:xfrm>
                <a:off x="5580" y="2160"/>
                <a:ext cx="0" cy="360"/>
              </a:xfrm>
              <a:prstGeom prst="line">
                <a:avLst/>
              </a:prstGeom>
              <a:ln w="1270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cxnSp>
          <p:cxnSp>
            <p:nvCxnSpPr>
              <p:cNvPr id="20" name="Line 39"/>
              <p:cNvCxnSpPr/>
              <p:nvPr/>
            </p:nvCxnSpPr>
            <p:spPr bwMode="auto">
              <a:xfrm>
                <a:off x="5580" y="3060"/>
                <a:ext cx="0" cy="360"/>
              </a:xfrm>
              <a:prstGeom prst="line">
                <a:avLst/>
              </a:prstGeom>
              <a:ln w="1270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cxnSp>
          <p:cxnSp>
            <p:nvCxnSpPr>
              <p:cNvPr id="21" name="Line 40"/>
              <p:cNvCxnSpPr/>
              <p:nvPr/>
            </p:nvCxnSpPr>
            <p:spPr bwMode="auto">
              <a:xfrm>
                <a:off x="5580" y="4500"/>
                <a:ext cx="0" cy="360"/>
              </a:xfrm>
              <a:prstGeom prst="line">
                <a:avLst/>
              </a:prstGeom>
              <a:ln w="1270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cxnSp>
          <p:cxnSp>
            <p:nvCxnSpPr>
              <p:cNvPr id="22" name="Line 41"/>
              <p:cNvCxnSpPr/>
              <p:nvPr/>
            </p:nvCxnSpPr>
            <p:spPr bwMode="auto">
              <a:xfrm>
                <a:off x="5580" y="5580"/>
                <a:ext cx="0" cy="360"/>
              </a:xfrm>
              <a:prstGeom prst="line">
                <a:avLst/>
              </a:prstGeom>
              <a:ln w="12700"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cxnSp>
        </p:grpSp>
        <p:cxnSp>
          <p:nvCxnSpPr>
            <p:cNvPr id="10" name="ลูกศรเชื่อมต่อแบบตรง 9"/>
            <p:cNvCxnSpPr/>
            <p:nvPr/>
          </p:nvCxnSpPr>
          <p:spPr>
            <a:xfrm>
              <a:off x="3657600" y="387706"/>
              <a:ext cx="0" cy="208483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ลูกศรเชื่อมต่อแบบตรง 10"/>
            <p:cNvCxnSpPr/>
            <p:nvPr/>
          </p:nvCxnSpPr>
          <p:spPr>
            <a:xfrm>
              <a:off x="3657600" y="936346"/>
              <a:ext cx="0" cy="208483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ลูกศรเชื่อมต่อแบบตรง 11"/>
            <p:cNvCxnSpPr/>
            <p:nvPr/>
          </p:nvCxnSpPr>
          <p:spPr>
            <a:xfrm>
              <a:off x="3649649" y="1836116"/>
              <a:ext cx="0" cy="208483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ลูกศรเชื่อมต่อแบบตรง 12"/>
            <p:cNvCxnSpPr/>
            <p:nvPr/>
          </p:nvCxnSpPr>
          <p:spPr>
            <a:xfrm>
              <a:off x="3649649" y="2509114"/>
              <a:ext cx="0" cy="208483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กลุ่ม 25"/>
          <p:cNvGrpSpPr>
            <a:grpSpLocks/>
          </p:cNvGrpSpPr>
          <p:nvPr/>
        </p:nvGrpSpPr>
        <p:grpSpPr>
          <a:xfrm>
            <a:off x="4498552" y="1665992"/>
            <a:ext cx="1800200" cy="3891449"/>
            <a:chOff x="0" y="234087"/>
            <a:chExt cx="1143000" cy="2256739"/>
          </a:xfrm>
        </p:grpSpPr>
        <p:grpSp>
          <p:nvGrpSpPr>
            <p:cNvPr id="27" name="กลุ่ม 26"/>
            <p:cNvGrpSpPr>
              <a:grpSpLocks/>
            </p:cNvGrpSpPr>
            <p:nvPr/>
          </p:nvGrpSpPr>
          <p:grpSpPr bwMode="auto">
            <a:xfrm>
              <a:off x="0" y="457200"/>
              <a:ext cx="1143000" cy="1828800"/>
              <a:chOff x="-181" y="2340"/>
              <a:chExt cx="1800" cy="2880"/>
            </a:xfrm>
          </p:grpSpPr>
          <p:sp>
            <p:nvSpPr>
              <p:cNvPr id="45" name="AutoShape 35"/>
              <p:cNvSpPr>
                <a:spLocks noChangeArrowheads="1"/>
              </p:cNvSpPr>
              <p:nvPr/>
            </p:nvSpPr>
            <p:spPr bwMode="auto">
              <a:xfrm>
                <a:off x="-181" y="2340"/>
                <a:ext cx="1800" cy="720"/>
              </a:xfrm>
              <a:prstGeom prst="flowChartProcess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icrosoft Sans Serif"/>
                    <a:ea typeface="Calibri"/>
                    <a:cs typeface="Cordia New"/>
                  </a:rPr>
                  <a:t>Process 1</a:t>
                </a: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46" name="AutoShape 35"/>
              <p:cNvSpPr>
                <a:spLocks noChangeArrowheads="1"/>
              </p:cNvSpPr>
              <p:nvPr/>
            </p:nvSpPr>
            <p:spPr bwMode="auto">
              <a:xfrm>
                <a:off x="-181" y="3419"/>
                <a:ext cx="1800" cy="720"/>
              </a:xfrm>
              <a:prstGeom prst="flowChartProcess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icrosoft Sans Serif"/>
                    <a:ea typeface="Calibri"/>
                    <a:cs typeface="Cordia New"/>
                  </a:rPr>
                  <a:t>Process 2</a:t>
                </a: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47" name="AutoShape 35"/>
              <p:cNvSpPr>
                <a:spLocks noChangeArrowheads="1"/>
              </p:cNvSpPr>
              <p:nvPr/>
            </p:nvSpPr>
            <p:spPr bwMode="auto">
              <a:xfrm>
                <a:off x="-181" y="4500"/>
                <a:ext cx="1800" cy="720"/>
              </a:xfrm>
              <a:prstGeom prst="flowChartProcess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8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icrosoft Sans Serif"/>
                    <a:ea typeface="Calibri"/>
                    <a:cs typeface="Cordia New"/>
                  </a:rPr>
                  <a:t>Process </a:t>
                </a: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icrosoft Sans Serif"/>
                    <a:ea typeface="Calibri"/>
                    <a:cs typeface="Cordia New"/>
                  </a:rPr>
                  <a:t>3</a:t>
                </a: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</p:grpSp>
        <p:cxnSp>
          <p:nvCxnSpPr>
            <p:cNvPr id="28" name="ลูกศรเชื่อมต่อแบบตรง 27"/>
            <p:cNvCxnSpPr/>
            <p:nvPr/>
          </p:nvCxnSpPr>
          <p:spPr>
            <a:xfrm>
              <a:off x="570586" y="234087"/>
              <a:ext cx="0" cy="208483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ลูกศรเชื่อมต่อแบบตรง 28"/>
            <p:cNvCxnSpPr/>
            <p:nvPr/>
          </p:nvCxnSpPr>
          <p:spPr>
            <a:xfrm>
              <a:off x="570586" y="921715"/>
              <a:ext cx="0" cy="208483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ลูกศรเชื่อมต่อแบบตรง 29"/>
            <p:cNvCxnSpPr/>
            <p:nvPr/>
          </p:nvCxnSpPr>
          <p:spPr>
            <a:xfrm>
              <a:off x="570586" y="1602030"/>
              <a:ext cx="0" cy="208483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ลูกศรเชื่อมต่อแบบตรง 30"/>
            <p:cNvCxnSpPr/>
            <p:nvPr/>
          </p:nvCxnSpPr>
          <p:spPr>
            <a:xfrm>
              <a:off x="570586" y="2282343"/>
              <a:ext cx="0" cy="208483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8" name="สี่เหลี่ยมผืนผ้า 47"/>
          <p:cNvSpPr/>
          <p:nvPr/>
        </p:nvSpPr>
        <p:spPr>
          <a:xfrm>
            <a:off x="2339752" y="6294452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ตัวอย่างผังงานโปรแกรมสลับค่าข้อมูลระหว่างตัวแปร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b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89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3322712" cy="3701008"/>
          </a:xfrm>
        </p:spPr>
        <p:txBody>
          <a:bodyPr/>
          <a:lstStyle/>
          <a:p>
            <a:pPr marL="0" indent="0" algn="thaiDist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  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โครงสร้างที่ใช้การตรวจสอบเงื่อนไขเพื่อการทำงานอย่างใดอย่างหนึ่งมีโครงสร้างพื้นฐานอยู่ด้วยกัน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 คือโครงสร้างแบบ 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IF - THEN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และโครงสร้างแบบ 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IF - THEN - ELSE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3200" b="1" dirty="0">
                <a:solidFill>
                  <a:schemeClr val="accent4">
                    <a:lumMod val="75000"/>
                  </a:schemeClr>
                </a:solidFill>
              </a:rPr>
              <a:t>โครงสร้างแบบตัดสินใจทางเลือกตามเงื่อนไข </a:t>
            </a:r>
            <a:r>
              <a:rPr lang="th-TH" sz="2400" b="1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Decision Structure) 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>
          <a:xfrm>
            <a:off x="4283968" y="1421006"/>
            <a:ext cx="4392488" cy="2072449"/>
            <a:chOff x="-1" y="0"/>
            <a:chExt cx="2876322" cy="1237618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-1" y="0"/>
              <a:ext cx="2876322" cy="1237618"/>
              <a:chOff x="-1" y="0"/>
              <a:chExt cx="2876322" cy="1238226"/>
            </a:xfrm>
          </p:grpSpPr>
          <p:cxnSp>
            <p:nvCxnSpPr>
              <p:cNvPr id="7" name="ลูกศรเชื่อมต่อแบบตรง 6"/>
              <p:cNvCxnSpPr/>
              <p:nvPr/>
            </p:nvCxnSpPr>
            <p:spPr>
              <a:xfrm>
                <a:off x="614477" y="0"/>
                <a:ext cx="0" cy="163195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8" name="กลุ่ม 7"/>
              <p:cNvGrpSpPr/>
              <p:nvPr/>
            </p:nvGrpSpPr>
            <p:grpSpPr>
              <a:xfrm>
                <a:off x="-1" y="168250"/>
                <a:ext cx="2876322" cy="1069976"/>
                <a:chOff x="0" y="0"/>
                <a:chExt cx="2876889" cy="1070280"/>
              </a:xfrm>
            </p:grpSpPr>
            <p:sp>
              <p:nvSpPr>
                <p:cNvPr id="9" name="แผนผังลำดับงาน: กระบวนการ 8"/>
                <p:cNvSpPr/>
                <p:nvPr/>
              </p:nvSpPr>
              <p:spPr>
                <a:xfrm>
                  <a:off x="1565454" y="109591"/>
                  <a:ext cx="1044658" cy="320015"/>
                </a:xfrm>
                <a:prstGeom prst="flowChartProcess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6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ea typeface="Calibri"/>
                      <a:cs typeface="Cordia New"/>
                    </a:rPr>
                    <a:t>คำสั่งหลัง </a:t>
                  </a:r>
                  <a:r>
                    <a:rPr lang="en-US" sz="105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ea typeface="Calibri"/>
                      <a:cs typeface="Cordia New"/>
                    </a:rPr>
                    <a:t>THEN</a:t>
                  </a:r>
                  <a:endParaRPr lang="en-US" sz="16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Cordia New"/>
                  </a:endParaRPr>
                </a:p>
              </p:txBody>
            </p:sp>
            <p:sp>
              <p:nvSpPr>
                <p:cNvPr id="10" name="แผนผังลำดับงาน: ตัวเชื่อมต่อ 9"/>
                <p:cNvSpPr/>
                <p:nvPr/>
              </p:nvSpPr>
              <p:spPr>
                <a:xfrm>
                  <a:off x="519380" y="702259"/>
                  <a:ext cx="203835" cy="203835"/>
                </a:xfrm>
                <a:prstGeom prst="flowChartConnector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th-TH" sz="4000"/>
                </a:p>
              </p:txBody>
            </p:sp>
            <p:cxnSp>
              <p:nvCxnSpPr>
                <p:cNvPr id="11" name="ลูกศรเชื่อมต่อแบบตรง 10"/>
                <p:cNvCxnSpPr>
                  <a:endCxn id="10" idx="6"/>
                </p:cNvCxnSpPr>
                <p:nvPr/>
              </p:nvCxnSpPr>
              <p:spPr>
                <a:xfrm flipH="1">
                  <a:off x="723215" y="804177"/>
                  <a:ext cx="2153674" cy="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ตัวเชื่อมต่อตรง 11"/>
                <p:cNvCxnSpPr/>
                <p:nvPr/>
              </p:nvCxnSpPr>
              <p:spPr>
                <a:xfrm flipH="1" flipV="1">
                  <a:off x="2867688" y="270663"/>
                  <a:ext cx="2539" cy="526415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13" name="กลุ่ม 12"/>
                <p:cNvGrpSpPr/>
                <p:nvPr/>
              </p:nvGrpSpPr>
              <p:grpSpPr>
                <a:xfrm>
                  <a:off x="0" y="0"/>
                  <a:ext cx="1554353" cy="771312"/>
                  <a:chOff x="0" y="0"/>
                  <a:chExt cx="1554353" cy="771373"/>
                </a:xfrm>
              </p:grpSpPr>
              <p:cxnSp>
                <p:nvCxnSpPr>
                  <p:cNvPr id="16" name="ลูกศรเชื่อมต่อแบบตรง 15"/>
                  <p:cNvCxnSpPr/>
                  <p:nvPr/>
                </p:nvCxnSpPr>
                <p:spPr>
                  <a:xfrm>
                    <a:off x="614476" y="541325"/>
                    <a:ext cx="0" cy="163195"/>
                  </a:xfrm>
                  <a:prstGeom prst="straightConnector1">
                    <a:avLst/>
                  </a:prstGeom>
                  <a:ln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" name="แผนผังลําดับงาน: การตัดสินใจ 16"/>
                  <p:cNvSpPr/>
                  <p:nvPr/>
                </p:nvSpPr>
                <p:spPr>
                  <a:xfrm>
                    <a:off x="0" y="0"/>
                    <a:ext cx="1227455" cy="538480"/>
                  </a:xfrm>
                  <a:prstGeom prst="flowChartDecision">
                    <a:avLst/>
                  </a:prstGeom>
                  <a:ln w="12700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th-TH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ea typeface="Calibri"/>
                        <a:cs typeface="Cordia New"/>
                      </a:rPr>
                      <a:t>เงื่อนไข</a:t>
                    </a:r>
                    <a:endParaRPr lang="en-US" sz="16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ea typeface="Calibri"/>
                      <a:cs typeface="Cordia New"/>
                    </a:endParaRPr>
                  </a:p>
                </p:txBody>
              </p:sp>
              <p:cxnSp>
                <p:nvCxnSpPr>
                  <p:cNvPr id="18" name="ตัวเชื่อมต่อตรง 17"/>
                  <p:cNvCxnSpPr/>
                  <p:nvPr/>
                </p:nvCxnSpPr>
                <p:spPr>
                  <a:xfrm>
                    <a:off x="1207008" y="270663"/>
                    <a:ext cx="347345" cy="0"/>
                  </a:xfrm>
                  <a:prstGeom prst="line">
                    <a:avLst/>
                  </a:prstGeom>
                  <a:ln w="952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" name="กล่องข้อความ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26540" y="49922"/>
                    <a:ext cx="361950" cy="31051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th-TH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rPr>
                      <a:t>ใช่</a:t>
                    </a:r>
                    <a:endParaRPr lang="en-US" sz="16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latin typeface="Calibri"/>
                      <a:ea typeface="Calibri"/>
                      <a:cs typeface="Cordia New"/>
                    </a:endParaRPr>
                  </a:p>
                </p:txBody>
              </p:sp>
              <p:sp>
                <p:nvSpPr>
                  <p:cNvPr id="20" name="กล่องข้อความ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51045" y="460858"/>
                    <a:ext cx="555951" cy="31051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th-TH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rPr>
                      <a:t>ไม่ใช่</a:t>
                    </a:r>
                    <a:endParaRPr lang="en-US" sz="16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latin typeface="Calibri"/>
                      <a:ea typeface="Calibri"/>
                      <a:cs typeface="Cordia New"/>
                    </a:endParaRPr>
                  </a:p>
                </p:txBody>
              </p:sp>
            </p:grpSp>
            <p:cxnSp>
              <p:nvCxnSpPr>
                <p:cNvPr id="14" name="ลูกศรเชื่อมต่อแบบตรง 13"/>
                <p:cNvCxnSpPr/>
                <p:nvPr/>
              </p:nvCxnSpPr>
              <p:spPr>
                <a:xfrm>
                  <a:off x="614477" y="907085"/>
                  <a:ext cx="0" cy="163195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ลูกศรเชื่อมต่อแบบตรง 14"/>
                <p:cNvCxnSpPr/>
                <p:nvPr/>
              </p:nvCxnSpPr>
              <p:spPr>
                <a:xfrm>
                  <a:off x="1221639" y="263347"/>
                  <a:ext cx="337820" cy="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6" name="ตัวเชื่อมต่อตรง 5"/>
            <p:cNvCxnSpPr/>
            <p:nvPr/>
          </p:nvCxnSpPr>
          <p:spPr>
            <a:xfrm>
              <a:off x="2609597" y="438912"/>
              <a:ext cx="25502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กลุ่ม 20"/>
          <p:cNvGrpSpPr>
            <a:grpSpLocks/>
          </p:cNvGrpSpPr>
          <p:nvPr/>
        </p:nvGrpSpPr>
        <p:grpSpPr>
          <a:xfrm>
            <a:off x="4283968" y="3917287"/>
            <a:ext cx="3291646" cy="2543157"/>
            <a:chOff x="0" y="9836"/>
            <a:chExt cx="2212475" cy="1696054"/>
          </a:xfrm>
        </p:grpSpPr>
        <p:grpSp>
          <p:nvGrpSpPr>
            <p:cNvPr id="22" name="กลุ่ม 21"/>
            <p:cNvGrpSpPr/>
            <p:nvPr/>
          </p:nvGrpSpPr>
          <p:grpSpPr>
            <a:xfrm>
              <a:off x="0" y="9836"/>
              <a:ext cx="2212475" cy="1696054"/>
              <a:chOff x="0" y="9836"/>
              <a:chExt cx="2212475" cy="1696054"/>
            </a:xfrm>
          </p:grpSpPr>
          <p:cxnSp>
            <p:nvCxnSpPr>
              <p:cNvPr id="24" name="ลูกศรเชื่อมต่อแบบตรง 23"/>
              <p:cNvCxnSpPr/>
              <p:nvPr/>
            </p:nvCxnSpPr>
            <p:spPr>
              <a:xfrm>
                <a:off x="623959" y="9836"/>
                <a:ext cx="0" cy="16256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25" name="กลุ่ม 24"/>
              <p:cNvGrpSpPr/>
              <p:nvPr/>
            </p:nvGrpSpPr>
            <p:grpSpPr>
              <a:xfrm>
                <a:off x="0" y="160935"/>
                <a:ext cx="2212475" cy="1544955"/>
                <a:chOff x="0" y="0"/>
                <a:chExt cx="2212956" cy="1545133"/>
              </a:xfrm>
            </p:grpSpPr>
            <p:sp>
              <p:nvSpPr>
                <p:cNvPr id="26" name="แผนผังลำดับงาน: กระบวนการ 25"/>
                <p:cNvSpPr/>
                <p:nvPr/>
              </p:nvSpPr>
              <p:spPr>
                <a:xfrm>
                  <a:off x="1214307" y="694827"/>
                  <a:ext cx="998649" cy="319766"/>
                </a:xfrm>
                <a:prstGeom prst="flowChartProcess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6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ea typeface="Calibri"/>
                      <a:cs typeface="Cordia New"/>
                    </a:rPr>
                    <a:t>คำสั่งหลัง </a:t>
                  </a:r>
                  <a:r>
                    <a:rPr lang="en-US" sz="105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ea typeface="Calibri"/>
                      <a:cs typeface="Cordia New"/>
                    </a:rPr>
                    <a:t>THEN</a:t>
                  </a:r>
                  <a:endParaRPr lang="en-US" sz="16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Cordia New"/>
                  </a:endParaRPr>
                </a:p>
              </p:txBody>
            </p:sp>
            <p:sp>
              <p:nvSpPr>
                <p:cNvPr id="27" name="แผนผังลำดับงาน: ตัวเชื่อมต่อ 26"/>
                <p:cNvSpPr/>
                <p:nvPr/>
              </p:nvSpPr>
              <p:spPr>
                <a:xfrm>
                  <a:off x="497433" y="1177747"/>
                  <a:ext cx="194310" cy="203200"/>
                </a:xfrm>
                <a:prstGeom prst="flowChartConnector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th-TH" sz="4000"/>
                </a:p>
              </p:txBody>
            </p:sp>
            <p:cxnSp>
              <p:nvCxnSpPr>
                <p:cNvPr id="28" name="ลูกศรเชื่อมต่อแบบตรง 27"/>
                <p:cNvCxnSpPr/>
                <p:nvPr/>
              </p:nvCxnSpPr>
              <p:spPr>
                <a:xfrm flipH="1">
                  <a:off x="694901" y="1272610"/>
                  <a:ext cx="1017128" cy="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ตัวเชื่อมต่อตรง 28"/>
                <p:cNvCxnSpPr/>
                <p:nvPr/>
              </p:nvCxnSpPr>
              <p:spPr>
                <a:xfrm flipV="1">
                  <a:off x="1712133" y="1016521"/>
                  <a:ext cx="0" cy="255958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30" name="กลุ่ม 29"/>
                <p:cNvGrpSpPr/>
                <p:nvPr/>
              </p:nvGrpSpPr>
              <p:grpSpPr>
                <a:xfrm>
                  <a:off x="0" y="0"/>
                  <a:ext cx="1713632" cy="770712"/>
                  <a:chOff x="0" y="0"/>
                  <a:chExt cx="1713632" cy="771373"/>
                </a:xfrm>
              </p:grpSpPr>
              <p:cxnSp>
                <p:nvCxnSpPr>
                  <p:cNvPr id="34" name="ลูกศรเชื่อมต่อแบบตรง 33"/>
                  <p:cNvCxnSpPr/>
                  <p:nvPr/>
                </p:nvCxnSpPr>
                <p:spPr>
                  <a:xfrm>
                    <a:off x="614476" y="541325"/>
                    <a:ext cx="0" cy="163195"/>
                  </a:xfrm>
                  <a:prstGeom prst="straightConnector1">
                    <a:avLst/>
                  </a:prstGeom>
                  <a:ln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แผนผังลําดับงาน: การตัดสินใจ 34"/>
                  <p:cNvSpPr/>
                  <p:nvPr/>
                </p:nvSpPr>
                <p:spPr>
                  <a:xfrm>
                    <a:off x="0" y="0"/>
                    <a:ext cx="1227455" cy="538480"/>
                  </a:xfrm>
                  <a:prstGeom prst="flowChartDecision">
                    <a:avLst/>
                  </a:prstGeom>
                  <a:ln w="12700"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th-TH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ea typeface="Calibri"/>
                        <a:cs typeface="Cordia New"/>
                      </a:rPr>
                      <a:t>เงื่อนไข</a:t>
                    </a:r>
                    <a:endParaRPr lang="en-US" sz="16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ea typeface="Calibri"/>
                      <a:cs typeface="Cordia New"/>
                    </a:endParaRPr>
                  </a:p>
                </p:txBody>
              </p:sp>
              <p:cxnSp>
                <p:nvCxnSpPr>
                  <p:cNvPr id="36" name="ตัวเชื่อมต่อตรง 35"/>
                  <p:cNvCxnSpPr/>
                  <p:nvPr/>
                </p:nvCxnSpPr>
                <p:spPr>
                  <a:xfrm flipV="1">
                    <a:off x="1206934" y="269240"/>
                    <a:ext cx="506698" cy="1353"/>
                  </a:xfrm>
                  <a:prstGeom prst="line">
                    <a:avLst/>
                  </a:prstGeom>
                  <a:ln w="952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" name="กล่องข้อความ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26540" y="65837"/>
                    <a:ext cx="361950" cy="31051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th-TH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rPr>
                      <a:t>ใช่</a:t>
                    </a:r>
                    <a:endParaRPr lang="en-US" sz="16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latin typeface="Calibri"/>
                      <a:ea typeface="Calibri"/>
                      <a:cs typeface="Cordia New"/>
                    </a:endParaRPr>
                  </a:p>
                </p:txBody>
              </p:sp>
              <p:sp>
                <p:nvSpPr>
                  <p:cNvPr id="38" name="กล่องข้อความ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51045" y="460858"/>
                    <a:ext cx="555951" cy="31051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th-TH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rPr>
                      <a:t>ไม่ใช่</a:t>
                    </a:r>
                    <a:endParaRPr lang="en-US" sz="16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latin typeface="Calibri"/>
                      <a:ea typeface="Calibri"/>
                      <a:cs typeface="Cordia New"/>
                    </a:endParaRPr>
                  </a:p>
                </p:txBody>
              </p:sp>
            </p:grpSp>
            <p:cxnSp>
              <p:nvCxnSpPr>
                <p:cNvPr id="31" name="ลูกศรเชื่อมต่อแบบตรง 30"/>
                <p:cNvCxnSpPr/>
                <p:nvPr/>
              </p:nvCxnSpPr>
              <p:spPr>
                <a:xfrm>
                  <a:off x="592531" y="1016813"/>
                  <a:ext cx="0" cy="16256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ลูกศรเชื่อมต่อแบบตรง 31"/>
                <p:cNvCxnSpPr/>
                <p:nvPr/>
              </p:nvCxnSpPr>
              <p:spPr>
                <a:xfrm>
                  <a:off x="1712127" y="270693"/>
                  <a:ext cx="0" cy="416787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ลูกศรเชื่อมต่อแบบตรง 32"/>
                <p:cNvCxnSpPr/>
                <p:nvPr/>
              </p:nvCxnSpPr>
              <p:spPr>
                <a:xfrm>
                  <a:off x="599846" y="1382573"/>
                  <a:ext cx="0" cy="162560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3" name="แผนผังลำดับงาน: กระบวนการ 22"/>
            <p:cNvSpPr/>
            <p:nvPr/>
          </p:nvSpPr>
          <p:spPr>
            <a:xfrm>
              <a:off x="95098" y="863194"/>
              <a:ext cx="998220" cy="319405"/>
            </a:xfrm>
            <a:prstGeom prst="flowChartProcess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rPr>
                <a:t>คำสั่งหลัง </a:t>
              </a:r>
              <a:r>
                <a:rPr lang="en-US" sz="105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rPr>
                <a:t>ELSE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</p:grpSp>
      <p:sp>
        <p:nvSpPr>
          <p:cNvPr id="40" name="สี่เหลี่ยมผืนผ้า 39"/>
          <p:cNvSpPr/>
          <p:nvPr/>
        </p:nvSpPr>
        <p:spPr>
          <a:xfrm>
            <a:off x="5891477" y="1067367"/>
            <a:ext cx="24769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ผังงานแบบ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IF-THEN </a:t>
            </a:r>
            <a:endParaRPr lang="th-TH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1" name="สี่เหลี่ยมผืนผ้า 40"/>
          <p:cNvSpPr/>
          <p:nvPr/>
        </p:nvSpPr>
        <p:spPr>
          <a:xfrm>
            <a:off x="5749689" y="3637818"/>
            <a:ext cx="30973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ผังงานแบบ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IF-THEN-ELSE</a:t>
            </a:r>
            <a:endParaRPr lang="th-TH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49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3970784" cy="45651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เขียนผังงานอ่านค่าข้อมูลเงินในบัญชี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Bal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และรับจำนวนเงิน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(Money)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ที่จะเบิกโดยป้อนจำนวนเงินผ่านทางแป้นพิมพ์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มีเงื่อนไขดังนี้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•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ถ้า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Bal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มากกว่าหรือเท่ากับ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Money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ให้เบิกเงินได้ แล้วตัดยอดเงินที่เหลือในบัญชี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Bal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) 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•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ถ้า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Bal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น้อยกว่า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Money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ให้แจ้งว่าไม่มีเงิน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(No Money)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แล้ว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แจ้งยอดเงินที่เหลือในบัญชี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2792" cy="1143000"/>
          </a:xfrm>
        </p:spPr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5076414" y="495082"/>
            <a:ext cx="3600042" cy="6030262"/>
            <a:chOff x="0" y="0"/>
            <a:chExt cx="2459355" cy="4366895"/>
          </a:xfrm>
        </p:grpSpPr>
        <p:grpSp>
          <p:nvGrpSpPr>
            <p:cNvPr id="5" name="Group 342"/>
            <p:cNvGrpSpPr>
              <a:grpSpLocks/>
            </p:cNvGrpSpPr>
            <p:nvPr/>
          </p:nvGrpSpPr>
          <p:grpSpPr bwMode="auto">
            <a:xfrm>
              <a:off x="0" y="0"/>
              <a:ext cx="2459355" cy="4366895"/>
              <a:chOff x="4715" y="5635"/>
              <a:chExt cx="3873" cy="6877"/>
            </a:xfrm>
          </p:grpSpPr>
          <p:sp>
            <p:nvSpPr>
              <p:cNvPr id="10" name="แผนผังลำดับงาน: สิ้นสุด 9"/>
              <p:cNvSpPr>
                <a:spLocks noChangeArrowheads="1"/>
              </p:cNvSpPr>
              <p:nvPr/>
            </p:nvSpPr>
            <p:spPr bwMode="auto">
              <a:xfrm>
                <a:off x="4876" y="5635"/>
                <a:ext cx="1622" cy="539"/>
              </a:xfrm>
              <a:prstGeom prst="flowChartTerminator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12700">
                <a:solidFill>
                  <a:schemeClr val="dk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4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START</a:t>
                </a: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Angsana News"/>
                  </a:rPr>
                  <a:t> 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cxnSp>
            <p:nvCxnSpPr>
              <p:cNvPr id="11" name="ลูกศรเชื่อมต่อแบบตรง 10"/>
              <p:cNvCxnSpPr>
                <a:cxnSpLocks noChangeShapeType="1"/>
              </p:cNvCxnSpPr>
              <p:nvPr/>
            </p:nvCxnSpPr>
            <p:spPr bwMode="auto">
              <a:xfrm>
                <a:off x="5679" y="6174"/>
                <a:ext cx="0" cy="327"/>
              </a:xfrm>
              <a:prstGeom prst="straightConnector1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" name="ลูกศรเชื่อมต่อแบบตรง 11"/>
              <p:cNvCxnSpPr>
                <a:cxnSpLocks noChangeShapeType="1"/>
              </p:cNvCxnSpPr>
              <p:nvPr/>
            </p:nvCxnSpPr>
            <p:spPr bwMode="auto">
              <a:xfrm>
                <a:off x="5702" y="10800"/>
                <a:ext cx="0" cy="242"/>
              </a:xfrm>
              <a:prstGeom prst="straightConnector1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" name="แผนผังลำดับงาน: ตัวเชื่อมต่อ 12"/>
              <p:cNvSpPr>
                <a:spLocks noChangeArrowheads="1"/>
              </p:cNvSpPr>
              <p:nvPr/>
            </p:nvSpPr>
            <p:spPr bwMode="auto">
              <a:xfrm>
                <a:off x="5541" y="10497"/>
                <a:ext cx="321" cy="303"/>
              </a:xfrm>
              <a:prstGeom prst="flowChartConnector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12700">
                <a:solidFill>
                  <a:schemeClr val="dk1">
                    <a:lumMod val="100000"/>
                    <a:lumOff val="0"/>
                  </a:schemeClr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th-TH" sz="3600"/>
              </a:p>
            </p:txBody>
          </p:sp>
          <p:cxnSp>
            <p:nvCxnSpPr>
              <p:cNvPr id="14" name="ลูกศรเชื่อมต่อแบบตรง 13"/>
              <p:cNvCxnSpPr>
                <a:cxnSpLocks noChangeShapeType="1"/>
              </p:cNvCxnSpPr>
              <p:nvPr/>
            </p:nvCxnSpPr>
            <p:spPr bwMode="auto">
              <a:xfrm flipH="1">
                <a:off x="5862" y="10665"/>
                <a:ext cx="1717" cy="0"/>
              </a:xfrm>
              <a:prstGeom prst="straightConnector1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5" name="แผนผังลำดับงาน: สิ้นสุด 14"/>
              <p:cNvSpPr>
                <a:spLocks noChangeArrowheads="1"/>
              </p:cNvSpPr>
              <p:nvPr/>
            </p:nvSpPr>
            <p:spPr bwMode="auto">
              <a:xfrm>
                <a:off x="5047" y="11976"/>
                <a:ext cx="1339" cy="536"/>
              </a:xfrm>
              <a:prstGeom prst="flowChartTerminator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12700">
                <a:solidFill>
                  <a:schemeClr val="dk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4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END</a:t>
                </a:r>
                <a:r>
                  <a:rPr lang="th-TH" sz="16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Angsana News"/>
                  </a:rPr>
                  <a:t> </a:t>
                </a:r>
                <a:endPara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16" name="แผนผังลำดับงาน: กระบวนการ 15"/>
              <p:cNvSpPr>
                <a:spLocks noChangeArrowheads="1"/>
              </p:cNvSpPr>
              <p:nvPr/>
            </p:nvSpPr>
            <p:spPr bwMode="auto">
              <a:xfrm>
                <a:off x="6674" y="9802"/>
                <a:ext cx="1802" cy="636"/>
              </a:xfrm>
              <a:prstGeom prst="flowChartProcess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12700">
                <a:solidFill>
                  <a:schemeClr val="dk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dirty="0" err="1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Bal</a:t>
                </a:r>
                <a:r>
                  <a:rPr lang="en-US" sz="16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 = </a:t>
                </a:r>
                <a:r>
                  <a:rPr lang="en-US" sz="1600" dirty="0" err="1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Bal</a:t>
                </a:r>
                <a:r>
                  <a:rPr lang="en-US" sz="16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-Money</a:t>
                </a:r>
                <a:endPara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cxnSp>
            <p:nvCxnSpPr>
              <p:cNvPr id="17" name="ลูกศรเชื่อมต่อแบบตรง 16"/>
              <p:cNvCxnSpPr>
                <a:cxnSpLocks noChangeShapeType="1"/>
              </p:cNvCxnSpPr>
              <p:nvPr/>
            </p:nvCxnSpPr>
            <p:spPr bwMode="auto">
              <a:xfrm>
                <a:off x="7565" y="9496"/>
                <a:ext cx="1" cy="337"/>
              </a:xfrm>
              <a:prstGeom prst="straightConnector1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ลูกศรเชื่อมต่อแบบตรง 17"/>
              <p:cNvCxnSpPr>
                <a:cxnSpLocks noChangeShapeType="1"/>
                <a:endCxn id="13" idx="0"/>
              </p:cNvCxnSpPr>
              <p:nvPr/>
            </p:nvCxnSpPr>
            <p:spPr bwMode="auto">
              <a:xfrm flipH="1">
                <a:off x="5702" y="9987"/>
                <a:ext cx="0" cy="510"/>
              </a:xfrm>
              <a:prstGeom prst="straightConnector1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ลูกศรเชื่อมต่อแบบตรง 18"/>
              <p:cNvCxnSpPr>
                <a:cxnSpLocks noChangeShapeType="1"/>
              </p:cNvCxnSpPr>
              <p:nvPr/>
            </p:nvCxnSpPr>
            <p:spPr bwMode="auto">
              <a:xfrm>
                <a:off x="5691" y="9016"/>
                <a:ext cx="0" cy="376"/>
              </a:xfrm>
              <a:prstGeom prst="straightConnector1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" name="แผนผังลําดับงาน: การตัดสินใจ 19"/>
              <p:cNvSpPr>
                <a:spLocks noChangeArrowheads="1"/>
              </p:cNvSpPr>
              <p:nvPr/>
            </p:nvSpPr>
            <p:spPr bwMode="auto">
              <a:xfrm>
                <a:off x="4715" y="8214"/>
                <a:ext cx="1932" cy="802"/>
              </a:xfrm>
              <a:prstGeom prst="flowChartDecision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12700">
                <a:solidFill>
                  <a:schemeClr val="dk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indent="226695" algn="ctr">
                  <a:spcAft>
                    <a:spcPts val="0"/>
                  </a:spcAft>
                </a:pPr>
                <a:r>
                  <a:rPr lang="en-US" sz="1050">
                    <a:effectLst/>
                    <a:latin typeface="TH Sarabun New"/>
                    <a:ea typeface="Calibri"/>
                    <a:cs typeface="Cordia New"/>
                  </a:rPr>
                  <a:t> </a:t>
                </a:r>
                <a:endParaRPr lang="en-US" sz="140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21" name="Text Box 144"/>
              <p:cNvSpPr txBox="1">
                <a:spLocks noChangeArrowheads="1"/>
              </p:cNvSpPr>
              <p:nvPr/>
            </p:nvSpPr>
            <p:spPr bwMode="auto">
              <a:xfrm>
                <a:off x="6532" y="8224"/>
                <a:ext cx="570" cy="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600" dirty="0">
                    <a:effectLst/>
                    <a:latin typeface="Calibri"/>
                    <a:ea typeface="Calibri"/>
                    <a:cs typeface="Cordia New"/>
                  </a:rPr>
                  <a:t>ใช่</a:t>
                </a:r>
                <a:endParaRPr lang="en-US" sz="14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22" name="Text Box 145"/>
              <p:cNvSpPr txBox="1">
                <a:spLocks noChangeArrowheads="1"/>
              </p:cNvSpPr>
              <p:nvPr/>
            </p:nvSpPr>
            <p:spPr bwMode="auto">
              <a:xfrm>
                <a:off x="5691" y="8860"/>
                <a:ext cx="636" cy="4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600" dirty="0">
                    <a:effectLst/>
                    <a:latin typeface="Calibri"/>
                    <a:ea typeface="Calibri"/>
                    <a:cs typeface="Cordia New"/>
                  </a:rPr>
                  <a:t>ไม่ใช่</a:t>
                </a:r>
                <a:endParaRPr lang="en-US" sz="14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23" name="แผนผังลำดับงาน: ข้อมูล 22"/>
              <p:cNvSpPr>
                <a:spLocks noChangeArrowheads="1"/>
              </p:cNvSpPr>
              <p:nvPr/>
            </p:nvSpPr>
            <p:spPr bwMode="auto">
              <a:xfrm>
                <a:off x="4715" y="6507"/>
                <a:ext cx="2014" cy="528"/>
              </a:xfrm>
              <a:prstGeom prst="flowChartInputOutput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12700">
                <a:solidFill>
                  <a:schemeClr val="dk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th-TH" sz="3600"/>
              </a:p>
            </p:txBody>
          </p:sp>
          <p:cxnSp>
            <p:nvCxnSpPr>
              <p:cNvPr id="24" name="ลูกศรเชื่อมต่อแบบตรง 23"/>
              <p:cNvCxnSpPr>
                <a:cxnSpLocks noChangeShapeType="1"/>
              </p:cNvCxnSpPr>
              <p:nvPr/>
            </p:nvCxnSpPr>
            <p:spPr bwMode="auto">
              <a:xfrm>
                <a:off x="5679" y="7035"/>
                <a:ext cx="0" cy="343"/>
              </a:xfrm>
              <a:prstGeom prst="straightConnector1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ตัวเชื่อมต่อตรง 24"/>
              <p:cNvCxnSpPr/>
              <p:nvPr/>
            </p:nvCxnSpPr>
            <p:spPr bwMode="auto">
              <a:xfrm>
                <a:off x="6647" y="8608"/>
                <a:ext cx="932" cy="0"/>
              </a:xfrm>
              <a:prstGeom prst="line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6" name="Text Box 149"/>
              <p:cNvSpPr txBox="1">
                <a:spLocks noChangeArrowheads="1"/>
              </p:cNvSpPr>
              <p:nvPr/>
            </p:nvSpPr>
            <p:spPr bwMode="auto">
              <a:xfrm>
                <a:off x="4847" y="6578"/>
                <a:ext cx="1685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Read </a:t>
                </a:r>
                <a:r>
                  <a:rPr lang="en-US" sz="1600" dirty="0" err="1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Bal</a:t>
                </a:r>
                <a:endPara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cxnSp>
            <p:nvCxnSpPr>
              <p:cNvPr id="27" name="ตัวเชื่อมต่อตรง 26"/>
              <p:cNvCxnSpPr>
                <a:endCxn id="16" idx="2"/>
              </p:cNvCxnSpPr>
              <p:nvPr/>
            </p:nvCxnSpPr>
            <p:spPr bwMode="auto">
              <a:xfrm flipH="1" flipV="1">
                <a:off x="7575" y="10438"/>
                <a:ext cx="6" cy="227"/>
              </a:xfrm>
              <a:prstGeom prst="line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ลูกศรเชื่อมต่อแบบตรง 27"/>
              <p:cNvCxnSpPr>
                <a:cxnSpLocks noChangeShapeType="1"/>
              </p:cNvCxnSpPr>
              <p:nvPr/>
            </p:nvCxnSpPr>
            <p:spPr bwMode="auto">
              <a:xfrm>
                <a:off x="5676" y="7881"/>
                <a:ext cx="0" cy="343"/>
              </a:xfrm>
              <a:prstGeom prst="straightConnector1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9" name="Text Box 149"/>
              <p:cNvSpPr txBox="1">
                <a:spLocks noChangeArrowheads="1"/>
              </p:cNvSpPr>
              <p:nvPr/>
            </p:nvSpPr>
            <p:spPr bwMode="auto">
              <a:xfrm>
                <a:off x="4889" y="8415"/>
                <a:ext cx="1685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dirty="0" err="1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Bal</a:t>
                </a:r>
                <a:r>
                  <a:rPr lang="en-US" sz="16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 &gt;= Money</a:t>
                </a:r>
                <a:endPara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30" name="แผนผังลำดับงาน: ข้อมูล 29"/>
              <p:cNvSpPr>
                <a:spLocks noChangeArrowheads="1"/>
              </p:cNvSpPr>
              <p:nvPr/>
            </p:nvSpPr>
            <p:spPr bwMode="auto">
              <a:xfrm>
                <a:off x="6574" y="8968"/>
                <a:ext cx="2014" cy="528"/>
              </a:xfrm>
              <a:prstGeom prst="flowChartInputOutput">
                <a:avLst/>
              </a:prstGeom>
              <a:solidFill>
                <a:schemeClr val="lt1">
                  <a:lumMod val="100000"/>
                  <a:lumOff val="0"/>
                </a:schemeClr>
              </a:solidFill>
              <a:ln w="12700">
                <a:solidFill>
                  <a:schemeClr val="dk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TH Sarabun New"/>
                    <a:ea typeface="Calibri"/>
                    <a:cs typeface="Cordia New"/>
                  </a:rPr>
                  <a:t>Get Money</a:t>
                </a:r>
                <a:endPara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cxnSp>
            <p:nvCxnSpPr>
              <p:cNvPr id="31" name="ลูกศรเชื่อมต่อแบบตรง 30"/>
              <p:cNvCxnSpPr>
                <a:cxnSpLocks noChangeShapeType="1"/>
                <a:endCxn id="30" idx="1"/>
              </p:cNvCxnSpPr>
              <p:nvPr/>
            </p:nvCxnSpPr>
            <p:spPr bwMode="auto">
              <a:xfrm>
                <a:off x="7581" y="8607"/>
                <a:ext cx="0" cy="361"/>
              </a:xfrm>
              <a:prstGeom prst="straightConnector1">
                <a:avLst/>
              </a:prstGeom>
              <a:noFill/>
              <a:ln w="9525">
                <a:solidFill>
                  <a:schemeClr val="dk1">
                    <a:lumMod val="95000"/>
                    <a:lumOff val="0"/>
                  </a:schemeClr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" name="แผนผังลำดับงาน: จอภาพ 5"/>
            <p:cNvSpPr/>
            <p:nvPr/>
          </p:nvSpPr>
          <p:spPr>
            <a:xfrm>
              <a:off x="68239" y="2388358"/>
              <a:ext cx="1113155" cy="375285"/>
            </a:xfrm>
            <a:prstGeom prst="flowChartDisplay">
              <a:avLst/>
            </a:prstGeom>
            <a:solidFill>
              <a:schemeClr val="lt1">
                <a:lumMod val="100000"/>
                <a:lumOff val="0"/>
              </a:schemeClr>
            </a:solidFill>
            <a:ln w="12700">
              <a:solidFill>
                <a:schemeClr val="dk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upright="1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“</a:t>
              </a:r>
              <a:r>
                <a: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No Money” </a:t>
              </a:r>
              <a:endParaRPr lang="en-US" sz="14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cxnSp>
          <p:nvCxnSpPr>
            <p:cNvPr id="7" name="ลูกศรเชื่อมต่อแบบตรง 6"/>
            <p:cNvCxnSpPr/>
            <p:nvPr/>
          </p:nvCxnSpPr>
          <p:spPr>
            <a:xfrm>
              <a:off x="627797" y="3814549"/>
              <a:ext cx="0" cy="211455"/>
            </a:xfrm>
            <a:prstGeom prst="straightConnector1">
              <a:avLst/>
            </a:prstGeom>
            <a:noFill/>
            <a:ln w="9525">
              <a:solidFill>
                <a:schemeClr val="dk1">
                  <a:lumMod val="95000"/>
                  <a:lumOff val="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8" name="แผนผังลำดับงาน: ป้อนข้อมูลด้วยตนเอง 7"/>
            <p:cNvSpPr/>
            <p:nvPr/>
          </p:nvSpPr>
          <p:spPr>
            <a:xfrm>
              <a:off x="81886" y="1084997"/>
              <a:ext cx="1051560" cy="347980"/>
            </a:xfrm>
            <a:prstGeom prst="flowChartManualInput">
              <a:avLst/>
            </a:prstGeom>
            <a:solidFill>
              <a:schemeClr val="lt1">
                <a:lumMod val="100000"/>
                <a:lumOff val="0"/>
              </a:schemeClr>
            </a:solidFill>
            <a:ln w="12700">
              <a:solidFill>
                <a:schemeClr val="dk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Money</a:t>
              </a:r>
              <a:endParaRPr lang="en-US" sz="14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9" name="แผนผังลำดับงาน: จอภาพ 8"/>
            <p:cNvSpPr/>
            <p:nvPr/>
          </p:nvSpPr>
          <p:spPr>
            <a:xfrm>
              <a:off x="68239" y="3432412"/>
              <a:ext cx="1113155" cy="375285"/>
            </a:xfrm>
            <a:prstGeom prst="flowChartDisplay">
              <a:avLst/>
            </a:prstGeom>
            <a:solidFill>
              <a:schemeClr val="lt1">
                <a:lumMod val="100000"/>
                <a:lumOff val="0"/>
              </a:schemeClr>
            </a:solidFill>
            <a:ln w="12700">
              <a:solidFill>
                <a:schemeClr val="dk1">
                  <a:lumMod val="100000"/>
                  <a:lumOff val="0"/>
                </a:schemeClr>
              </a:solidFill>
              <a:miter lim="800000"/>
              <a:headEnd/>
              <a:tailEnd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upright="1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 err="1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Bal</a:t>
              </a:r>
              <a:r>
                <a:rPr lang="en-US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TH Sarabun New"/>
                  <a:ea typeface="Calibri"/>
                  <a:cs typeface="Cordia New"/>
                </a:rPr>
                <a:t> </a:t>
              </a:r>
              <a:endParaRPr lang="en-US" sz="14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770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2654653"/>
            <a:ext cx="4762872" cy="1396751"/>
          </a:xfrm>
        </p:spPr>
        <p:txBody>
          <a:bodyPr>
            <a:normAutofit/>
          </a:bodyPr>
          <a:lstStyle/>
          <a:p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ถ้า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X &gt; 0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ให้พิมพ์คำว่า " ค่าตัวเลขเป็นบวก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" </a:t>
            </a:r>
            <a:endParaRPr lang="th-TH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ถ้า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X &lt; 0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ให้พิมพ์คำว่า " ค่าตัวเลขเป็นลบ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" </a:t>
            </a:r>
            <a:endParaRPr lang="th-TH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ถ้า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X = 0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ให้พิมพ์คำว่า " ค่าตัวเลขเป็นศูนย์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" 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ตัวอย่าง 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เขียนผังงานเปรียบเทียบค่าข้อมูลที่เก็บอยู่ในตัวแปร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X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>
          <a:xfrm>
            <a:off x="4761998" y="1206742"/>
            <a:ext cx="3842449" cy="5318602"/>
            <a:chOff x="0" y="0"/>
            <a:chExt cx="3263697" cy="3828056"/>
          </a:xfrm>
        </p:grpSpPr>
        <p:sp>
          <p:nvSpPr>
            <p:cNvPr id="5" name="แผนผังลำดับงาน: สิ้นสุด 4"/>
            <p:cNvSpPr/>
            <p:nvPr/>
          </p:nvSpPr>
          <p:spPr>
            <a:xfrm>
              <a:off x="270662" y="0"/>
              <a:ext cx="1029530" cy="361609"/>
            </a:xfrm>
            <a:prstGeom prst="flowChartTermina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rPr>
                <a:t>START</a:t>
              </a:r>
              <a:r>
                <a:rPr lang="th-TH" sz="20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Angsana News"/>
                </a:rPr>
                <a:t> 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6" name="ลูกศรเชื่อมต่อแบบตรง 5"/>
            <p:cNvCxnSpPr/>
            <p:nvPr/>
          </p:nvCxnSpPr>
          <p:spPr>
            <a:xfrm>
              <a:off x="782726" y="358445"/>
              <a:ext cx="0" cy="163804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ลูกศรเชื่อมต่อแบบตรง 6"/>
            <p:cNvCxnSpPr/>
            <p:nvPr/>
          </p:nvCxnSpPr>
          <p:spPr>
            <a:xfrm>
              <a:off x="790042" y="3306470"/>
              <a:ext cx="0" cy="163182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แผนผังลำดับงาน: ตัวเชื่อมต่อ 7"/>
            <p:cNvSpPr/>
            <p:nvPr/>
          </p:nvSpPr>
          <p:spPr>
            <a:xfrm>
              <a:off x="694944" y="3101645"/>
              <a:ext cx="204435" cy="204454"/>
            </a:xfrm>
            <a:prstGeom prst="flowChartConnec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/>
            </a:p>
          </p:txBody>
        </p:sp>
        <p:cxnSp>
          <p:nvCxnSpPr>
            <p:cNvPr id="9" name="ลูกศรเชื่อมต่อแบบตรง 8"/>
            <p:cNvCxnSpPr/>
            <p:nvPr/>
          </p:nvCxnSpPr>
          <p:spPr>
            <a:xfrm flipH="1">
              <a:off x="892454" y="3196742"/>
              <a:ext cx="2369417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ตัวเชื่อมต่อตรง 9"/>
            <p:cNvCxnSpPr/>
            <p:nvPr/>
          </p:nvCxnSpPr>
          <p:spPr>
            <a:xfrm flipV="1">
              <a:off x="3262579" y="1441094"/>
              <a:ext cx="0" cy="1762125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แผนผังลำดับงาน: สิ้นสุด 10"/>
            <p:cNvSpPr/>
            <p:nvPr/>
          </p:nvSpPr>
          <p:spPr>
            <a:xfrm>
              <a:off x="292608" y="3467405"/>
              <a:ext cx="1029160" cy="360651"/>
            </a:xfrm>
            <a:prstGeom prst="flowChartTermina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dirty="0" smtClean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rPr>
                <a:t>END</a:t>
              </a:r>
              <a:r>
                <a:rPr lang="th-TH" sz="18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Angsana News"/>
                </a:rPr>
                <a:t> 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12" name="ลูกศรเชื่อมต่อแบบตรง 11"/>
            <p:cNvCxnSpPr/>
            <p:nvPr/>
          </p:nvCxnSpPr>
          <p:spPr>
            <a:xfrm>
              <a:off x="790042" y="958291"/>
              <a:ext cx="0" cy="163182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3" name="กลุ่ม 12"/>
            <p:cNvGrpSpPr/>
            <p:nvPr/>
          </p:nvGrpSpPr>
          <p:grpSpPr>
            <a:xfrm>
              <a:off x="182880" y="1126541"/>
              <a:ext cx="1554353" cy="770645"/>
              <a:chOff x="0" y="0"/>
              <a:chExt cx="1554353" cy="771127"/>
            </a:xfrm>
          </p:grpSpPr>
          <p:cxnSp>
            <p:nvCxnSpPr>
              <p:cNvPr id="33" name="ลูกศรเชื่อมต่อแบบตรง 32"/>
              <p:cNvCxnSpPr/>
              <p:nvPr/>
            </p:nvCxnSpPr>
            <p:spPr>
              <a:xfrm>
                <a:off x="614476" y="541325"/>
                <a:ext cx="0" cy="163195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4" name="แผนผังลําดับงาน: การตัดสินใจ 33"/>
              <p:cNvSpPr/>
              <p:nvPr/>
            </p:nvSpPr>
            <p:spPr>
              <a:xfrm>
                <a:off x="0" y="0"/>
                <a:ext cx="1227455" cy="538480"/>
              </a:xfrm>
              <a:prstGeom prst="flowChartDecision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5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Cordia New"/>
                  </a:rPr>
                  <a:t>X &gt; 0</a:t>
                </a:r>
                <a:endPara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35" name="ตัวเชื่อมต่อตรง 34"/>
              <p:cNvCxnSpPr/>
              <p:nvPr/>
            </p:nvCxnSpPr>
            <p:spPr>
              <a:xfrm>
                <a:off x="1207008" y="270663"/>
                <a:ext cx="347345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6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126540" y="34823"/>
                <a:ext cx="361950" cy="3105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200" dirty="0">
                    <a:effectLst/>
                    <a:latin typeface="Calibri"/>
                    <a:ea typeface="Calibri"/>
                    <a:cs typeface="Cordia New"/>
                  </a:rPr>
                  <a:t>ใช่</a:t>
                </a:r>
                <a:endParaRPr lang="en-US" sz="11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37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650964" y="460612"/>
                <a:ext cx="488156" cy="3105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200" dirty="0">
                    <a:effectLst/>
                    <a:latin typeface="Calibri"/>
                    <a:ea typeface="Calibri"/>
                    <a:cs typeface="Cordia New"/>
                  </a:rPr>
                  <a:t>ไม่ใช่</a:t>
                </a:r>
                <a:endParaRPr lang="en-US" sz="11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  <p:grpSp>
          <p:nvGrpSpPr>
            <p:cNvPr id="14" name="กลุ่ม 13"/>
            <p:cNvGrpSpPr/>
            <p:nvPr/>
          </p:nvGrpSpPr>
          <p:grpSpPr>
            <a:xfrm>
              <a:off x="175565" y="1828800"/>
              <a:ext cx="1554353" cy="770537"/>
              <a:chOff x="0" y="0"/>
              <a:chExt cx="1554353" cy="771019"/>
            </a:xfrm>
          </p:grpSpPr>
          <p:cxnSp>
            <p:nvCxnSpPr>
              <p:cNvPr id="28" name="ลูกศรเชื่อมต่อแบบตรง 27"/>
              <p:cNvCxnSpPr/>
              <p:nvPr/>
            </p:nvCxnSpPr>
            <p:spPr>
              <a:xfrm>
                <a:off x="614476" y="541325"/>
                <a:ext cx="0" cy="163195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9" name="แผนผังลําดับงาน: การตัดสินใจ 28"/>
              <p:cNvSpPr/>
              <p:nvPr/>
            </p:nvSpPr>
            <p:spPr>
              <a:xfrm>
                <a:off x="0" y="0"/>
                <a:ext cx="1227455" cy="538480"/>
              </a:xfrm>
              <a:prstGeom prst="flowChartDecision">
                <a:avLst/>
              </a:prstGeom>
              <a:ln w="12700">
                <a:solidFill>
                  <a:srgbClr val="7030A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9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Cordia New"/>
                  </a:rPr>
                  <a:t>X &lt; 0</a:t>
                </a:r>
                <a:endPara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30" name="ตัวเชื่อมต่อตรง 29"/>
              <p:cNvCxnSpPr/>
              <p:nvPr/>
            </p:nvCxnSpPr>
            <p:spPr>
              <a:xfrm>
                <a:off x="1207008" y="270663"/>
                <a:ext cx="347345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1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126540" y="42576"/>
                <a:ext cx="361950" cy="3105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200" dirty="0">
                    <a:effectLst/>
                    <a:latin typeface="Calibri"/>
                    <a:ea typeface="Calibri"/>
                    <a:cs typeface="Cordia New"/>
                  </a:rPr>
                  <a:t>ใช่</a:t>
                </a:r>
                <a:endParaRPr lang="en-US" sz="11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32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650965" y="460504"/>
                <a:ext cx="474031" cy="3105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200" dirty="0">
                    <a:effectLst/>
                    <a:latin typeface="Calibri"/>
                    <a:ea typeface="Calibri"/>
                    <a:cs typeface="Cordia New"/>
                  </a:rPr>
                  <a:t>ไม่ใช่</a:t>
                </a:r>
                <a:endParaRPr lang="en-US" sz="11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  <p:cxnSp>
          <p:nvCxnSpPr>
            <p:cNvPr id="15" name="ลูกศรเชื่อมต่อแบบตรง 14"/>
            <p:cNvCxnSpPr/>
            <p:nvPr/>
          </p:nvCxnSpPr>
          <p:spPr>
            <a:xfrm>
              <a:off x="2999232" y="2099462"/>
              <a:ext cx="262255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ลูกศรเชื่อมต่อแบบตรง 15"/>
            <p:cNvCxnSpPr/>
            <p:nvPr/>
          </p:nvCxnSpPr>
          <p:spPr>
            <a:xfrm>
              <a:off x="2991917" y="1441094"/>
              <a:ext cx="271780" cy="63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ลูกศรเชื่อมต่อแบบตรง 16"/>
            <p:cNvCxnSpPr/>
            <p:nvPr/>
          </p:nvCxnSpPr>
          <p:spPr>
            <a:xfrm>
              <a:off x="790042" y="2940710"/>
              <a:ext cx="0" cy="163804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ลูกศรเชื่อมต่อแบบตรง 17"/>
            <p:cNvCxnSpPr/>
            <p:nvPr/>
          </p:nvCxnSpPr>
          <p:spPr>
            <a:xfrm>
              <a:off x="1411834" y="1389888"/>
              <a:ext cx="337820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ลูกศรเชื่อมต่อแบบตรง 18"/>
            <p:cNvCxnSpPr/>
            <p:nvPr/>
          </p:nvCxnSpPr>
          <p:spPr>
            <a:xfrm>
              <a:off x="1397203" y="2092147"/>
              <a:ext cx="337820" cy="0"/>
            </a:xfrm>
            <a:prstGeom prst="straightConnector1">
              <a:avLst/>
            </a:prstGeom>
            <a:ln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แผนผังลำดับงาน: ข้อมูล 19"/>
            <p:cNvSpPr/>
            <p:nvPr/>
          </p:nvSpPr>
          <p:spPr>
            <a:xfrm>
              <a:off x="175565" y="526694"/>
              <a:ext cx="1226820" cy="438785"/>
            </a:xfrm>
            <a:prstGeom prst="flowChartInputOutpu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/>
            </a:p>
          </p:txBody>
        </p:sp>
        <p:sp>
          <p:nvSpPr>
            <p:cNvPr id="21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82880" y="607161"/>
              <a:ext cx="1183005" cy="309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TH Sarabun New"/>
                </a:rPr>
                <a:t>อ่านค่า</a:t>
              </a:r>
              <a:r>
                <a:rPr lang="th-TH" sz="12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rPr>
                <a:t> </a:t>
              </a:r>
              <a:r>
                <a:rPr lang="en-US" sz="1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rPr>
                <a:t>X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22" name="แผนผังลำดับงาน: ข้อมูล 21"/>
            <p:cNvSpPr/>
            <p:nvPr/>
          </p:nvSpPr>
          <p:spPr>
            <a:xfrm>
              <a:off x="1616659" y="1185062"/>
              <a:ext cx="1557655" cy="438785"/>
            </a:xfrm>
            <a:prstGeom prst="flowChartInputOutput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/>
            </a:p>
          </p:txBody>
        </p:sp>
        <p:sp>
          <p:nvSpPr>
            <p:cNvPr id="23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784673" y="1251153"/>
              <a:ext cx="1183004" cy="314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Times New Roman"/>
                  <a:cs typeface="TH Sarabun New"/>
                </a:rPr>
                <a:t>ค่า</a:t>
              </a:r>
              <a:r>
                <a:rPr lang="th-TH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Times New Roman"/>
                  <a:cs typeface="TH Sarabun New"/>
                </a:rPr>
                <a:t>ตัวเลข</a:t>
              </a:r>
            </a:p>
            <a:p>
              <a:pPr algn="ctr">
                <a:spcAft>
                  <a:spcPts val="0"/>
                </a:spcAft>
              </a:pPr>
              <a:r>
                <a:rPr lang="th-TH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Times New Roman"/>
                  <a:cs typeface="TH Sarabun New"/>
                </a:rPr>
                <a:t>เป็น</a:t>
              </a:r>
              <a:r>
                <a:rPr lang="th-TH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Times New Roman"/>
                  <a:cs typeface="TH Sarabun New"/>
                </a:rPr>
                <a:t>บวก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24" name="แผนผังลำดับงาน: ข้อมูล 23"/>
            <p:cNvSpPr/>
            <p:nvPr/>
          </p:nvSpPr>
          <p:spPr>
            <a:xfrm>
              <a:off x="1594714" y="1865376"/>
              <a:ext cx="1557655" cy="438785"/>
            </a:xfrm>
            <a:prstGeom prst="flowChartInputOutput">
              <a:avLst/>
            </a:prstGeom>
            <a:ln w="12700">
              <a:solidFill>
                <a:srgbClr val="7030A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/>
            </a:p>
          </p:txBody>
        </p:sp>
        <p:sp>
          <p:nvSpPr>
            <p:cNvPr id="25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726158" y="1931330"/>
              <a:ext cx="1241424" cy="335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Times New Roman"/>
                  <a:cs typeface="TH Sarabun New"/>
                </a:rPr>
                <a:t>ค่า</a:t>
              </a:r>
              <a:r>
                <a:rPr lang="th-TH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Times New Roman"/>
                  <a:cs typeface="TH Sarabun New"/>
                </a:rPr>
                <a:t>ตัวเลข</a:t>
              </a:r>
            </a:p>
            <a:p>
              <a:pPr algn="ctr">
                <a:spcAft>
                  <a:spcPts val="0"/>
                </a:spcAft>
              </a:pPr>
              <a:r>
                <a:rPr lang="th-TH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Times New Roman"/>
                  <a:cs typeface="TH Sarabun New"/>
                </a:rPr>
                <a:t>เป็นลบ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26" name="แผนผังลำดับงาน: ข้อมูล 25"/>
            <p:cNvSpPr/>
            <p:nvPr/>
          </p:nvSpPr>
          <p:spPr>
            <a:xfrm>
              <a:off x="0" y="2538374"/>
              <a:ext cx="1557655" cy="438785"/>
            </a:xfrm>
            <a:prstGeom prst="flowChartInputOutput">
              <a:avLst/>
            </a:prstGeom>
            <a:ln w="12700">
              <a:solidFill>
                <a:srgbClr val="7030A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/>
            </a:p>
          </p:txBody>
        </p:sp>
        <p:sp>
          <p:nvSpPr>
            <p:cNvPr id="27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53340" y="2594306"/>
              <a:ext cx="1241424" cy="331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Times New Roman"/>
                  <a:cs typeface="TH Sarabun New"/>
                </a:rPr>
                <a:t>ค่า</a:t>
              </a:r>
              <a:r>
                <a:rPr lang="th-TH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Times New Roman"/>
                  <a:cs typeface="TH Sarabun New"/>
                </a:rPr>
                <a:t>ตัวเลข</a:t>
              </a:r>
            </a:p>
            <a:p>
              <a:pPr algn="ctr">
                <a:spcAft>
                  <a:spcPts val="0"/>
                </a:spcAft>
              </a:pPr>
              <a:r>
                <a:rPr lang="th-TH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Times New Roman"/>
                  <a:cs typeface="TH Sarabun New"/>
                </a:rPr>
                <a:t>เป็น</a:t>
              </a:r>
              <a:r>
                <a:rPr lang="th-TH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Times New Roman"/>
                  <a:cs typeface="TH Sarabun New"/>
                </a:rPr>
                <a:t>ศูนย์</a:t>
              </a:r>
              <a:endParaRPr lang="en-US" sz="11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</p:grpSp>
      <p:sp>
        <p:nvSpPr>
          <p:cNvPr id="38" name="สี่เหลี่ยมผืนผ้า 37"/>
          <p:cNvSpPr/>
          <p:nvPr/>
        </p:nvSpPr>
        <p:spPr>
          <a:xfrm>
            <a:off x="611560" y="1981725"/>
            <a:ext cx="18421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โดยมีเงื่อนไขดังนี้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23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เป็น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โครงสร้างที่มีการประมวลผลกลุ่มคำสั่งซ้ำหลายครั้งตามลักษณะเงื่อนไขที่กำหนด อาจเรียก การทำงานซ้ำแบบนี้ได้อีกแบบว่าการวนลูป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(Looping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)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โครงสร้างแบบการทำงานซ้ำนี้จะมีอยู่ </a:t>
            </a:r>
            <a:endParaRPr lang="en-US" sz="3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ประเภท คือ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DO-WHILE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WHILE-LOOP or WHILE-DO or WHILE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DO-UNTIL or REPEAT-UNTIL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UNTIL-LOOP or UNTIL-DO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35496"/>
          </a:xfrm>
        </p:spPr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โครงสร้างแบบทำซ้ำ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</a:rPr>
              <a:t>Repeation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 Structure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46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โครงสร้างที่มีการเข้ามาทำงานในกลุ่มคำสั่งที่ต้องทำซ้ำซึ่งเรียกว่าการเข้าลูปก่อน หลังจากนั้นจึงจะทดสอบเงื่อนไขถ้าเงื่อนไข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เป็นจริง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ก็จะก็จะย้อนกลับไปทำงานในกลุ่มคำสั่งที่ต้องทำซ้ำอีกแล้วทดสอบเงื่อนไขถ้าเงื่อนไขยังคงเป็นจริงอยู่ก็ยังคงต้องทำกลุ่มคำสั่งซ้ำหรือเข้าลูปต่อไปอีก จนกระทั่งเงื่อนไขเป็นเท็จ ก็จะออกจากลูปไปทำคำสั่งถัดไปที่อยู่ถัดจาก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DO WHILE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หรืออาจเป็นการจบการ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ทำงาน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DO-WHILE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28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โครงสร้างที่มีการทดสอบเงื่อนไขก่อนถ้าเงื่อนไข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เป็นจริง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ก็จะเข้ามาทำงานในกลุ่มคำสั่งที่ต้องทำซ้ำซึ่งเรียกว่าการเข้าลูป หลังจากนั้นก็จะย้อนกลับไปตรวจสอบเงื่อนไขใหม่อีกถ้าเงื่อนไขยังคงเป็นจริงอยู่ก็ยังคงต้องทำกลุ่มคำสั่งซ้ำหรือเข้าลูปต่อไปอีก จนกระทั่งเงื่อนไขเป็นเท็จ ก็จะออกจากลูปไปทำคำสั่งถัดไปที่อยู่ถัดจาก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DO WHILE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หรืออาจเป็นการจบการ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ทำงาน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WHILE-LOOP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09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โครงสร้างที่มีการเข้ามาทำงานในกลุ่มคำสั่งที่ต้องทำซ้ำซึ่งเรียกว่าการเข้าลูปก่อน หลังจากนั้นจึงจะทดสอบเงื่อนไขถ้าเงื่อนไข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เป็นเท็จ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ก็จะก็จะย้อนกลับไปทำงานในกลุ่มคำสั่งที่ต้องทำซ้ำอีกแล้วทดสอบเงื่อนไขถ้าเงื่อนไขยังคงเป็นจริงอยู่ก็ยังคงต้องทำกลุ่มคำสั่งซ้ำหรือเข้าลูปต่อไปอีก จนกระทั่งเงื่อนไขเป็นจริง ก็จะออกจากลูปไปทำคำสั่งถัดไปที่อยู่ถัดจาก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DO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UNTIL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หรือ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อาจเป็นการจบการ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ทำงาน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DO-UNTIL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32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 numCol="2">
            <a:noAutofit/>
          </a:bodyPr>
          <a:lstStyle/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บอกความหมายของอัลกอริทึมได้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บอกเครื่องมือที่ช่วยในการเขียนอัลกอริทึมได้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บอกความหมายของผังงานได้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บอกประโยชน์ของผังงานได้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เขียนสัญลักษณ์ของผังงานได้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บอกความหมายของสัญลักษณ์ของผังงานได้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บอกวิธีการเขียนผังงานที่ดีได้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เขียนผังงานตามโครงสร้างแบบลำดับได้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เขียนผังงานตามโครงสร้างแบบเลือกกระทำตามเงื่อนไขหรือแบบตัดสินใจทางเลือกได้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เขียนผังงานตามโครงสร้างแบบทำซ้ำได้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เขียนผังงานที่มีการเตรียมการไว้ล่วงหน้าได้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อธิบายผังงานโปรแกรม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สมรรถนะการเรียนรู้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52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โครงสร้างที่มีการทดสอบเงื่อนไขก่อนถ้าเงื่อนไข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เป็นเท็จ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ก็จะเข้ามาทำงานในกลุ่มคำสั่งที่ต้องทำซ้ำซึ่งเรียกว่าการเข้าลูป หลังจากนั้นก็จะย้อนกลับไปตรวจสอบเงื่อนไขใหม่อีกถ้าเงื่อนไขยังคงเป็นเท็จอยู่ก็ยังคงต้องทำกลุ่มคำสั่งซ้ำหรือเข้าลูปต่อไปอีก จนกระทั่งเงื่อนไขเป็นจริง ก็จะออกจากลูปไปทำคำสั่งถัดไปที่อยู่ถัดจาก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DO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UNTIL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หรือ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อาจเป็นการจบการ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ทำงาน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UNTIL-LOOP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44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DO-WHILE 	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ประมวลผล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ในลูปก่อนตรวจสอบจะวนลูปเมื่อตรวจสอบเงื่อนไขว่าเป็นจริง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WHILE-LOOP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ตรวจสอบ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ก่อนประมวลผลในลูปจะวนลูปเมื่อตรวจสอบเงื่อนไขว่าเป็นจริง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DO-UNTIL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ประมวลผล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ในลูปก่อนตรวจสอบจะวนลูปเมื่อตรวจสอบเงื่อนไขว่าเป็นเท็จ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UNTIL-LOOP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ตรวจสอบ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ก่อนประมวลผลในลูปจะวนลูปเมื่อตรวจสอบเงื่อนไขว่าเป็นเท็จ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สรุปเปรียบเทียบทั้ง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แบบ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51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4400" dirty="0">
                <a:solidFill>
                  <a:schemeClr val="accent4">
                    <a:lumMod val="75000"/>
                  </a:schemeClr>
                </a:solidFill>
              </a:rPr>
              <a:t>โครงสร้างผังงานแบบ</a:t>
            </a:r>
            <a:r>
              <a:rPr lang="en-US" sz="4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DO-WHILE</a:t>
            </a:r>
            <a:r>
              <a:rPr lang="th-TH" sz="4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44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sz="4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sz="4400" dirty="0" smtClean="0">
                <a:solidFill>
                  <a:schemeClr val="accent4">
                    <a:lumMod val="75000"/>
                  </a:schemeClr>
                </a:solidFill>
              </a:rPr>
              <a:t>และ</a:t>
            </a:r>
            <a:r>
              <a:rPr lang="th-TH" sz="4400" dirty="0">
                <a:solidFill>
                  <a:schemeClr val="accent4">
                    <a:lumMod val="75000"/>
                  </a:schemeClr>
                </a:solidFill>
              </a:rPr>
              <a:t>แบบ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WHILE-LOOP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>
          <a:xfrm>
            <a:off x="4394948" y="2144950"/>
            <a:ext cx="4464496" cy="3109496"/>
            <a:chOff x="0" y="0"/>
            <a:chExt cx="2820831" cy="1844500"/>
          </a:xfrm>
        </p:grpSpPr>
        <p:cxnSp>
          <p:nvCxnSpPr>
            <p:cNvPr id="21" name="ลูกศรเชื่อมต่อแบบตรง 20"/>
            <p:cNvCxnSpPr/>
            <p:nvPr/>
          </p:nvCxnSpPr>
          <p:spPr>
            <a:xfrm flipH="1">
              <a:off x="958291" y="0"/>
              <a:ext cx="2540" cy="184450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2" name="กลุ่ม 21"/>
            <p:cNvGrpSpPr/>
            <p:nvPr/>
          </p:nvGrpSpPr>
          <p:grpSpPr>
            <a:xfrm>
              <a:off x="351129" y="577901"/>
              <a:ext cx="1957574" cy="703048"/>
              <a:chOff x="0" y="0"/>
              <a:chExt cx="1957574" cy="704520"/>
            </a:xfrm>
          </p:grpSpPr>
          <p:cxnSp>
            <p:nvCxnSpPr>
              <p:cNvPr id="31" name="ลูกศรเชื่อมต่อแบบตรง 30"/>
              <p:cNvCxnSpPr/>
              <p:nvPr/>
            </p:nvCxnSpPr>
            <p:spPr>
              <a:xfrm>
                <a:off x="614476" y="541325"/>
                <a:ext cx="0" cy="163195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2" name="แผนผังลําดับงาน: การตัดสินใจ 31"/>
              <p:cNvSpPr/>
              <p:nvPr/>
            </p:nvSpPr>
            <p:spPr>
              <a:xfrm>
                <a:off x="0" y="0"/>
                <a:ext cx="1227455" cy="538480"/>
              </a:xfrm>
              <a:prstGeom prst="flowChartDecision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4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 New"/>
                  </a:rPr>
                  <a:t>เงื่อนไข</a:t>
                </a:r>
                <a:endParaRPr lang="en-US" sz="20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33" name="ตัวเชื่อมต่อตรง 32"/>
              <p:cNvCxnSpPr/>
              <p:nvPr/>
            </p:nvCxnSpPr>
            <p:spPr>
              <a:xfrm>
                <a:off x="1227095" y="263188"/>
                <a:ext cx="720534" cy="511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4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619197" y="478387"/>
                <a:ext cx="362372" cy="182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TH Sarabun New"/>
                  </a:rPr>
                  <a:t>ใช่</a:t>
                </a:r>
                <a:endParaRPr lang="en-US" sz="12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35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129407" y="18587"/>
                <a:ext cx="457954" cy="1829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TH Sarabun New"/>
                  </a:rPr>
                  <a:t>ไม่ใช่</a:t>
                </a:r>
                <a:endParaRPr lang="en-US" sz="12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cxnSp>
            <p:nvCxnSpPr>
              <p:cNvPr id="36" name="ลูกศรเชื่อมต่อแบบตรง 35"/>
              <p:cNvCxnSpPr>
                <a:endCxn id="26" idx="0"/>
              </p:cNvCxnSpPr>
              <p:nvPr/>
            </p:nvCxnSpPr>
            <p:spPr>
              <a:xfrm>
                <a:off x="1946584" y="263449"/>
                <a:ext cx="10990" cy="436056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3" name="แผนผังลำดับงาน: ตัวเชื่อมต่อ 22"/>
            <p:cNvSpPr/>
            <p:nvPr/>
          </p:nvSpPr>
          <p:spPr>
            <a:xfrm>
              <a:off x="863193" y="219456"/>
              <a:ext cx="203817" cy="203797"/>
            </a:xfrm>
            <a:prstGeom prst="flowChartConnec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 sz="3200"/>
            </a:p>
          </p:txBody>
        </p:sp>
        <p:cxnSp>
          <p:nvCxnSpPr>
            <p:cNvPr id="24" name="ลูกศรเชื่อมต่อแบบตรง 23"/>
            <p:cNvCxnSpPr/>
            <p:nvPr/>
          </p:nvCxnSpPr>
          <p:spPr>
            <a:xfrm>
              <a:off x="7315" y="307238"/>
              <a:ext cx="855802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ตัวเชื่อมต่อตรง 24"/>
            <p:cNvCxnSpPr/>
            <p:nvPr/>
          </p:nvCxnSpPr>
          <p:spPr>
            <a:xfrm>
              <a:off x="7315" y="1843430"/>
              <a:ext cx="956742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แผนผังลำดับงาน: สิ้นสุด 25"/>
            <p:cNvSpPr/>
            <p:nvPr/>
          </p:nvSpPr>
          <p:spPr>
            <a:xfrm>
              <a:off x="1792224" y="1275944"/>
              <a:ext cx="1028607" cy="342867"/>
            </a:xfrm>
            <a:prstGeom prst="flowChartTerminator">
              <a:avLst/>
            </a:prstGeom>
            <a:ln w="12700"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ออกนอก</a:t>
              </a:r>
              <a:r>
                <a:rPr lang="th-TH" sz="1600" dirty="0" smtClean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ลูป</a:t>
              </a:r>
              <a:r>
                <a:rPr lang="th-TH" sz="24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Angsana News"/>
                </a:rPr>
                <a:t> 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27" name="ลูกศรเชื่อมต่อแบบตรง 26"/>
            <p:cNvCxnSpPr/>
            <p:nvPr/>
          </p:nvCxnSpPr>
          <p:spPr>
            <a:xfrm>
              <a:off x="958291" y="58521"/>
              <a:ext cx="0" cy="16256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ลูกศรเชื่อมต่อแบบตรง 27"/>
            <p:cNvCxnSpPr/>
            <p:nvPr/>
          </p:nvCxnSpPr>
          <p:spPr>
            <a:xfrm>
              <a:off x="965606" y="416966"/>
              <a:ext cx="0" cy="16316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แผนผังลำดับงาน: กระบวนการ 28"/>
            <p:cNvSpPr/>
            <p:nvPr/>
          </p:nvSpPr>
          <p:spPr>
            <a:xfrm>
              <a:off x="351129" y="1280160"/>
              <a:ext cx="1257300" cy="318770"/>
            </a:xfrm>
            <a:prstGeom prst="flowChartProcess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คำสั่งในลูป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30" name="ตัวเชื่อมต่อตรง 29"/>
            <p:cNvCxnSpPr/>
            <p:nvPr/>
          </p:nvCxnSpPr>
          <p:spPr>
            <a:xfrm flipV="1">
              <a:off x="0" y="314553"/>
              <a:ext cx="1" cy="1528444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กลุ่ม 4"/>
          <p:cNvGrpSpPr>
            <a:grpSpLocks/>
          </p:cNvGrpSpPr>
          <p:nvPr/>
        </p:nvGrpSpPr>
        <p:grpSpPr>
          <a:xfrm>
            <a:off x="692416" y="1941458"/>
            <a:ext cx="3026627" cy="3788144"/>
            <a:chOff x="0" y="1"/>
            <a:chExt cx="1593704" cy="2040721"/>
          </a:xfrm>
        </p:grpSpPr>
        <p:grpSp>
          <p:nvGrpSpPr>
            <p:cNvPr id="6" name="กลุ่ม 5"/>
            <p:cNvGrpSpPr/>
            <p:nvPr/>
          </p:nvGrpSpPr>
          <p:grpSpPr>
            <a:xfrm>
              <a:off x="0" y="1"/>
              <a:ext cx="1593704" cy="1720140"/>
              <a:chOff x="0" y="0"/>
              <a:chExt cx="1593704" cy="1720289"/>
            </a:xfrm>
          </p:grpSpPr>
          <p:cxnSp>
            <p:nvCxnSpPr>
              <p:cNvPr id="8" name="ลูกศรเชื่อมต่อแบบตรง 7"/>
              <p:cNvCxnSpPr/>
              <p:nvPr/>
            </p:nvCxnSpPr>
            <p:spPr>
              <a:xfrm>
                <a:off x="958292" y="365760"/>
                <a:ext cx="0" cy="16256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9" name="กลุ่ม 8"/>
              <p:cNvGrpSpPr/>
              <p:nvPr/>
            </p:nvGrpSpPr>
            <p:grpSpPr>
              <a:xfrm>
                <a:off x="7010" y="1016814"/>
                <a:ext cx="1574799" cy="703475"/>
                <a:chOff x="-347344" y="1"/>
                <a:chExt cx="1574799" cy="704519"/>
              </a:xfrm>
            </p:grpSpPr>
            <p:cxnSp>
              <p:nvCxnSpPr>
                <p:cNvPr id="16" name="ลูกศรเชื่อมต่อแบบตรง 15"/>
                <p:cNvCxnSpPr/>
                <p:nvPr/>
              </p:nvCxnSpPr>
              <p:spPr>
                <a:xfrm>
                  <a:off x="614476" y="541325"/>
                  <a:ext cx="0" cy="163195"/>
                </a:xfrm>
                <a:prstGeom prst="straightConnector1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7" name="แผนผังลําดับงาน: การตัดสินใจ 16"/>
                <p:cNvSpPr/>
                <p:nvPr/>
              </p:nvSpPr>
              <p:spPr>
                <a:xfrm>
                  <a:off x="0" y="1"/>
                  <a:ext cx="1227455" cy="538479"/>
                </a:xfrm>
                <a:prstGeom prst="flowChartDecision">
                  <a:avLst/>
                </a:prstGeom>
                <a:ln w="12700"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8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ea typeface="Calibri"/>
                      <a:cs typeface="TH Sarabun New"/>
                    </a:rPr>
                    <a:t>เงื่อนไข</a:t>
                  </a:r>
                  <a:endParaRPr lang="en-US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Cordia New"/>
                  </a:endParaRPr>
                </a:p>
              </p:txBody>
            </p:sp>
            <p:cxnSp>
              <p:nvCxnSpPr>
                <p:cNvPr id="18" name="ตัวเชื่อมต่อตรง 17"/>
                <p:cNvCxnSpPr/>
                <p:nvPr/>
              </p:nvCxnSpPr>
              <p:spPr>
                <a:xfrm>
                  <a:off x="-347344" y="270663"/>
                  <a:ext cx="347345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9" name="กล่องข้อความ 2"/>
                <p:cNvSpPr txBox="1">
                  <a:spLocks noChangeArrowheads="1"/>
                </p:cNvSpPr>
                <p:nvPr/>
              </p:nvSpPr>
              <p:spPr bwMode="auto">
                <a:xfrm>
                  <a:off x="-296043" y="65745"/>
                  <a:ext cx="361744" cy="1826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6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latin typeface="Calibri"/>
                      <a:ea typeface="Calibri"/>
                      <a:cs typeface="TH Sarabun New"/>
                    </a:rPr>
                    <a:t>ใช่</a:t>
                  </a:r>
                  <a:endParaRPr lang="en-US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endParaRPr>
                </a:p>
              </p:txBody>
            </p:sp>
            <p:sp>
              <p:nvSpPr>
                <p:cNvPr id="20" name="กล่องข้อความ 2"/>
                <p:cNvSpPr txBox="1">
                  <a:spLocks noChangeArrowheads="1"/>
                </p:cNvSpPr>
                <p:nvPr/>
              </p:nvSpPr>
              <p:spPr bwMode="auto">
                <a:xfrm>
                  <a:off x="651052" y="460733"/>
                  <a:ext cx="476743" cy="1826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sp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th-TH" sz="1600" dirty="0">
                      <a:solidFill>
                        <a:schemeClr val="accent4">
                          <a:lumMod val="75000"/>
                        </a:schemeClr>
                      </a:solidFill>
                      <a:effectLst/>
                      <a:latin typeface="Calibri"/>
                      <a:ea typeface="Calibri"/>
                      <a:cs typeface="TH Sarabun New"/>
                    </a:rPr>
                    <a:t>ไม่ใช่</a:t>
                  </a:r>
                  <a:endParaRPr lang="en-US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endParaRPr>
                </a:p>
              </p:txBody>
            </p:sp>
          </p:grpSp>
          <p:sp>
            <p:nvSpPr>
              <p:cNvPr id="10" name="แผนผังลำดับงาน: ตัวเชื่อมต่อ 9"/>
              <p:cNvSpPr/>
              <p:nvPr/>
            </p:nvSpPr>
            <p:spPr>
              <a:xfrm>
                <a:off x="863194" y="160934"/>
                <a:ext cx="203744" cy="203822"/>
              </a:xfrm>
              <a:prstGeom prst="flowChartConnector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th-TH" sz="4000"/>
              </a:p>
            </p:txBody>
          </p:sp>
          <p:cxnSp>
            <p:nvCxnSpPr>
              <p:cNvPr id="11" name="ลูกศรเชื่อมต่อแบบตรง 10"/>
              <p:cNvCxnSpPr/>
              <p:nvPr/>
            </p:nvCxnSpPr>
            <p:spPr>
              <a:xfrm>
                <a:off x="7316" y="256032"/>
                <a:ext cx="855500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ตัวเชื่อมต่อตรง 11"/>
              <p:cNvCxnSpPr/>
              <p:nvPr/>
            </p:nvCxnSpPr>
            <p:spPr>
              <a:xfrm flipH="1" flipV="1">
                <a:off x="0" y="256032"/>
                <a:ext cx="3811" cy="1030875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ลูกศรเชื่อมต่อแบบตรง 12"/>
              <p:cNvCxnSpPr/>
              <p:nvPr/>
            </p:nvCxnSpPr>
            <p:spPr>
              <a:xfrm>
                <a:off x="958292" y="0"/>
                <a:ext cx="0" cy="163185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" name="แผนผังลำดับงาน: กระบวนการ 13"/>
              <p:cNvSpPr/>
              <p:nvPr/>
            </p:nvSpPr>
            <p:spPr>
              <a:xfrm>
                <a:off x="336500" y="534009"/>
                <a:ext cx="1257204" cy="318759"/>
              </a:xfrm>
              <a:prstGeom prst="flowChartProcess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 New"/>
                  </a:rPr>
                  <a:t>คำสั่งในลูป</a:t>
                </a:r>
                <a:endParaRPr lang="en-US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15" name="ลูกศรเชื่อมต่อแบบตรง 14"/>
              <p:cNvCxnSpPr/>
              <p:nvPr/>
            </p:nvCxnSpPr>
            <p:spPr>
              <a:xfrm>
                <a:off x="958292" y="855878"/>
                <a:ext cx="0" cy="162555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" name="แผนผังลำดับงาน: สิ้นสุด 6"/>
            <p:cNvSpPr/>
            <p:nvPr/>
          </p:nvSpPr>
          <p:spPr>
            <a:xfrm>
              <a:off x="453542" y="1726128"/>
              <a:ext cx="1028607" cy="314594"/>
            </a:xfrm>
            <a:prstGeom prst="flowChartTerminator">
              <a:avLst/>
            </a:prstGeom>
            <a:ln w="12700"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ออกนอก</a:t>
              </a:r>
              <a:r>
                <a:rPr lang="th-TH" sz="1600" dirty="0" smtClean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 New"/>
                </a:rPr>
                <a:t>ลูป</a:t>
              </a:r>
              <a:r>
                <a:rPr lang="th-TH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Angsana News"/>
                </a:rPr>
                <a:t> </a:t>
              </a:r>
              <a:endParaRPr lang="en-US" sz="24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</p:grpSp>
      <p:sp>
        <p:nvSpPr>
          <p:cNvPr id="37" name="สี่เหลี่ยมผืนผ้า 36"/>
          <p:cNvSpPr/>
          <p:nvPr/>
        </p:nvSpPr>
        <p:spPr>
          <a:xfrm>
            <a:off x="1623297" y="5949280"/>
            <a:ext cx="1778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DO-WHILE</a:t>
            </a:r>
            <a:r>
              <a:rPr lang="th-TH" dirty="0"/>
              <a:t> </a:t>
            </a:r>
          </a:p>
        </p:txBody>
      </p:sp>
      <p:sp>
        <p:nvSpPr>
          <p:cNvPr id="38" name="สี่เหลี่ยมผืนผ้า 37"/>
          <p:cNvSpPr/>
          <p:nvPr/>
        </p:nvSpPr>
        <p:spPr>
          <a:xfrm>
            <a:off x="4835683" y="5949280"/>
            <a:ext cx="2057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WHILE-LOOP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7219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6582" y="332656"/>
            <a:ext cx="8229600" cy="835496"/>
          </a:xfrm>
        </p:spPr>
        <p:txBody>
          <a:bodyPr>
            <a:noAutofit/>
          </a:bodyPr>
          <a:lstStyle/>
          <a:p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ตัวอย่าง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ผัง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งานแสดงการพิมพ์ตัวเลขจาก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ถึง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100 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>
          <a:xfrm>
            <a:off x="1066749" y="1385012"/>
            <a:ext cx="2566309" cy="5068323"/>
            <a:chOff x="0" y="-17004"/>
            <a:chExt cx="1581973" cy="354453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7174" y="2465222"/>
              <a:ext cx="1574799" cy="740387"/>
              <a:chOff x="-347344" y="0"/>
              <a:chExt cx="1574799" cy="740850"/>
            </a:xfrm>
          </p:grpSpPr>
          <p:cxnSp>
            <p:nvCxnSpPr>
              <p:cNvPr id="19" name="ลูกศรเชื่อมต่อแบบตรง 18"/>
              <p:cNvCxnSpPr/>
              <p:nvPr/>
            </p:nvCxnSpPr>
            <p:spPr>
              <a:xfrm>
                <a:off x="614476" y="541325"/>
                <a:ext cx="0" cy="163195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แผนผังลําดับงาน: การตัดสินใจ 19"/>
              <p:cNvSpPr/>
              <p:nvPr/>
            </p:nvSpPr>
            <p:spPr>
              <a:xfrm>
                <a:off x="0" y="0"/>
                <a:ext cx="1227455" cy="538480"/>
              </a:xfrm>
              <a:prstGeom prst="flowChartDecision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5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S Reference Sans Serif"/>
                    <a:ea typeface="Calibri"/>
                    <a:cs typeface="Cordia New"/>
                  </a:rPr>
                  <a:t>I ≤ 100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21" name="ตัวเชื่อมต่อตรง 20"/>
              <p:cNvCxnSpPr/>
              <p:nvPr/>
            </p:nvCxnSpPr>
            <p:spPr>
              <a:xfrm>
                <a:off x="-347344" y="270663"/>
                <a:ext cx="347345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2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-296043" y="65837"/>
                <a:ext cx="361950" cy="2799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indent="226695"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ใช่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23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651052" y="460858"/>
                <a:ext cx="403937" cy="2799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ไม่ใช่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  <p:sp>
          <p:nvSpPr>
            <p:cNvPr id="6" name="แผนผังลำดับงาน: สิ้นสุด 5"/>
            <p:cNvSpPr/>
            <p:nvPr/>
          </p:nvSpPr>
          <p:spPr>
            <a:xfrm>
              <a:off x="453543" y="-17004"/>
              <a:ext cx="1029335" cy="361315"/>
            </a:xfrm>
            <a:prstGeom prst="flowChartTermina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rPr>
                <a:t>START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7" name="ลูกศรเชื่อมต่อแบบตรง 6"/>
            <p:cNvCxnSpPr/>
            <p:nvPr/>
          </p:nvCxnSpPr>
          <p:spPr>
            <a:xfrm>
              <a:off x="965607" y="358444"/>
              <a:ext cx="2753" cy="2099463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แผนผังลำดับงาน: กระบวนการ 7"/>
            <p:cNvSpPr/>
            <p:nvPr/>
          </p:nvSpPr>
          <p:spPr>
            <a:xfrm>
              <a:off x="401283" y="526694"/>
              <a:ext cx="1128369" cy="319405"/>
            </a:xfrm>
            <a:prstGeom prst="flowChartProcess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MS Reference Sans Serif"/>
                  <a:ea typeface="Calibri"/>
                  <a:cs typeface="Cordia New"/>
                </a:rPr>
                <a:t>I = 1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9" name="แผนผังลำดับงาน: ตัวเชื่อมต่อ 8"/>
            <p:cNvSpPr/>
            <p:nvPr/>
          </p:nvSpPr>
          <p:spPr>
            <a:xfrm>
              <a:off x="863194" y="1009497"/>
              <a:ext cx="203835" cy="203835"/>
            </a:xfrm>
            <a:prstGeom prst="flowChartConnec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 sz="4400"/>
            </a:p>
          </p:txBody>
        </p:sp>
        <p:cxnSp>
          <p:nvCxnSpPr>
            <p:cNvPr id="10" name="ลูกศรเชื่อมต่อแบบตรง 9"/>
            <p:cNvCxnSpPr/>
            <p:nvPr/>
          </p:nvCxnSpPr>
          <p:spPr>
            <a:xfrm>
              <a:off x="7316" y="1104595"/>
              <a:ext cx="855879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ตัวเชื่อมต่อตรง 10"/>
            <p:cNvCxnSpPr/>
            <p:nvPr/>
          </p:nvCxnSpPr>
          <p:spPr>
            <a:xfrm flipV="1">
              <a:off x="0" y="1097280"/>
              <a:ext cx="3810" cy="1638436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แผนผังลำดับงาน: สิ้นสุด 11"/>
            <p:cNvSpPr/>
            <p:nvPr/>
          </p:nvSpPr>
          <p:spPr>
            <a:xfrm>
              <a:off x="468173" y="3167481"/>
              <a:ext cx="1028700" cy="360045"/>
            </a:xfrm>
            <a:prstGeom prst="flowChartTermina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rPr>
                <a:t>END</a:t>
              </a:r>
              <a:r>
                <a:rPr lang="th-TH" sz="20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Angsana News"/>
                </a:rPr>
                <a:t> 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13" name="ลูกศรเชื่อมต่อแบบตรง 12"/>
            <p:cNvCxnSpPr/>
            <p:nvPr/>
          </p:nvCxnSpPr>
          <p:spPr>
            <a:xfrm>
              <a:off x="965607" y="848563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ลูกศรเชื่อมต่อแบบตรง 13"/>
            <p:cNvCxnSpPr/>
            <p:nvPr/>
          </p:nvCxnSpPr>
          <p:spPr>
            <a:xfrm>
              <a:off x="965607" y="358444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ลูกศรเชื่อมต่อแบบตรง 14"/>
            <p:cNvCxnSpPr/>
            <p:nvPr/>
          </p:nvCxnSpPr>
          <p:spPr>
            <a:xfrm>
              <a:off x="965607" y="1207008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แผนผังลำดับงาน: กระบวนการ 15"/>
            <p:cNvSpPr/>
            <p:nvPr/>
          </p:nvSpPr>
          <p:spPr>
            <a:xfrm>
              <a:off x="401284" y="1960473"/>
              <a:ext cx="1128367" cy="319405"/>
            </a:xfrm>
            <a:prstGeom prst="flowChartProcess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MS Reference Sans Serif"/>
                  <a:ea typeface="Calibri"/>
                  <a:cs typeface="Cordia New"/>
                </a:rPr>
                <a:t>I = I+1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7" name="แผนผังลำดับงาน: จอภาพ 16"/>
            <p:cNvSpPr/>
            <p:nvPr/>
          </p:nvSpPr>
          <p:spPr>
            <a:xfrm>
              <a:off x="393893" y="1367942"/>
              <a:ext cx="1135466" cy="392760"/>
            </a:xfrm>
            <a:prstGeom prst="flowChartDisplay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MS Reference Sans Serif"/>
                  <a:ea typeface="Calibri"/>
                  <a:cs typeface="Cordia New"/>
                </a:rPr>
                <a:t>I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18" name="ลูกศรเชื่อมต่อแบบตรง 17"/>
            <p:cNvCxnSpPr/>
            <p:nvPr/>
          </p:nvCxnSpPr>
          <p:spPr>
            <a:xfrm>
              <a:off x="965607" y="1792224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4" name="กลุ่ม 23"/>
          <p:cNvGrpSpPr>
            <a:grpSpLocks/>
          </p:cNvGrpSpPr>
          <p:nvPr/>
        </p:nvGrpSpPr>
        <p:grpSpPr>
          <a:xfrm>
            <a:off x="4499992" y="1387794"/>
            <a:ext cx="4392487" cy="4725035"/>
            <a:chOff x="0" y="0"/>
            <a:chExt cx="2820924" cy="3018713"/>
          </a:xfrm>
        </p:grpSpPr>
        <p:cxnSp>
          <p:nvCxnSpPr>
            <p:cNvPr id="25" name="ลูกศรเชื่อมต่อแบบตรง 24"/>
            <p:cNvCxnSpPr/>
            <p:nvPr/>
          </p:nvCxnSpPr>
          <p:spPr>
            <a:xfrm>
              <a:off x="965606" y="738835"/>
              <a:ext cx="3810" cy="196024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6" name="กลุ่ม 25"/>
            <p:cNvGrpSpPr/>
            <p:nvPr/>
          </p:nvGrpSpPr>
          <p:grpSpPr>
            <a:xfrm>
              <a:off x="351129" y="1367942"/>
              <a:ext cx="1957444" cy="768095"/>
              <a:chOff x="0" y="0"/>
              <a:chExt cx="1957444" cy="769562"/>
            </a:xfrm>
          </p:grpSpPr>
          <p:cxnSp>
            <p:nvCxnSpPr>
              <p:cNvPr id="39" name="ลูกศรเชื่อมต่อแบบตรง 38"/>
              <p:cNvCxnSpPr/>
              <p:nvPr/>
            </p:nvCxnSpPr>
            <p:spPr>
              <a:xfrm>
                <a:off x="614476" y="541325"/>
                <a:ext cx="0" cy="163195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0" name="แผนผังลําดับงาน: การตัดสินใจ 39"/>
              <p:cNvSpPr/>
              <p:nvPr/>
            </p:nvSpPr>
            <p:spPr>
              <a:xfrm>
                <a:off x="0" y="0"/>
                <a:ext cx="1227455" cy="538480"/>
              </a:xfrm>
              <a:prstGeom prst="flowChartDecision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5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S Reference Sans Serif"/>
                    <a:ea typeface="Calibri"/>
                    <a:cs typeface="Cordia New"/>
                  </a:rPr>
                  <a:t>I ≤ 100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41" name="ตัวเชื่อมต่อตรง 40"/>
              <p:cNvCxnSpPr/>
              <p:nvPr/>
            </p:nvCxnSpPr>
            <p:spPr>
              <a:xfrm>
                <a:off x="1227095" y="263188"/>
                <a:ext cx="720534" cy="511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2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619197" y="478387"/>
                <a:ext cx="361950" cy="2561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ใช่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43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129408" y="18587"/>
                <a:ext cx="403937" cy="2561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ไม่ใช่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cxnSp>
            <p:nvCxnSpPr>
              <p:cNvPr id="44" name="ลูกศรเชื่อมต่อแบบตรง 43"/>
              <p:cNvCxnSpPr>
                <a:endCxn id="32" idx="0"/>
              </p:cNvCxnSpPr>
              <p:nvPr/>
            </p:nvCxnSpPr>
            <p:spPr>
              <a:xfrm>
                <a:off x="1946584" y="263449"/>
                <a:ext cx="10860" cy="506113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7" name="แผนผังลำดับงาน: สิ้นสุด 26"/>
            <p:cNvSpPr/>
            <p:nvPr/>
          </p:nvSpPr>
          <p:spPr>
            <a:xfrm>
              <a:off x="453542" y="0"/>
              <a:ext cx="1029335" cy="361315"/>
            </a:xfrm>
            <a:prstGeom prst="flowChartTermina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rPr>
                <a:t>START</a:t>
              </a:r>
              <a:r>
                <a:rPr lang="th-TH" sz="20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Angsana News"/>
                </a:rPr>
                <a:t> 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28" name="แผนผังลำดับงาน: กระบวนการ 27"/>
            <p:cNvSpPr/>
            <p:nvPr/>
          </p:nvSpPr>
          <p:spPr>
            <a:xfrm>
              <a:off x="396955" y="526694"/>
              <a:ext cx="1137024" cy="319405"/>
            </a:xfrm>
            <a:prstGeom prst="flowChartProcess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MS Reference Sans Serif"/>
                  <a:ea typeface="Calibri"/>
                  <a:cs typeface="Cordia New"/>
                </a:rPr>
                <a:t>I = 1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29" name="แผนผังลำดับงาน: ตัวเชื่อมต่อ 28"/>
            <p:cNvSpPr/>
            <p:nvPr/>
          </p:nvSpPr>
          <p:spPr>
            <a:xfrm>
              <a:off x="863193" y="1009497"/>
              <a:ext cx="203835" cy="203835"/>
            </a:xfrm>
            <a:prstGeom prst="flowChartConnec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 sz="4400"/>
            </a:p>
          </p:txBody>
        </p:sp>
        <p:cxnSp>
          <p:nvCxnSpPr>
            <p:cNvPr id="30" name="ลูกศรเชื่อมต่อแบบตรง 29"/>
            <p:cNvCxnSpPr/>
            <p:nvPr/>
          </p:nvCxnSpPr>
          <p:spPr>
            <a:xfrm>
              <a:off x="7315" y="1104595"/>
              <a:ext cx="855879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ตัวเชื่อมต่อตรง 30"/>
            <p:cNvCxnSpPr>
              <a:endCxn id="36" idx="1"/>
            </p:cNvCxnSpPr>
            <p:nvPr/>
          </p:nvCxnSpPr>
          <p:spPr>
            <a:xfrm flipV="1">
              <a:off x="7315" y="2859011"/>
              <a:ext cx="414828" cy="1232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แผนผังลำดับงาน: สิ้นสุด 31"/>
            <p:cNvSpPr/>
            <p:nvPr/>
          </p:nvSpPr>
          <p:spPr>
            <a:xfrm>
              <a:off x="1792224" y="2136038"/>
              <a:ext cx="1028700" cy="360045"/>
            </a:xfrm>
            <a:prstGeom prst="flowChartTermina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rPr>
                <a:t>END</a:t>
              </a:r>
              <a:r>
                <a:rPr lang="th-TH" sz="20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Angsana News"/>
                </a:rPr>
                <a:t> 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33" name="ลูกศรเชื่อมต่อแบบตรง 32"/>
            <p:cNvCxnSpPr/>
            <p:nvPr/>
          </p:nvCxnSpPr>
          <p:spPr>
            <a:xfrm>
              <a:off x="965606" y="848563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ลูกศรเชื่อมต่อแบบตรง 33"/>
            <p:cNvCxnSpPr/>
            <p:nvPr/>
          </p:nvCxnSpPr>
          <p:spPr>
            <a:xfrm>
              <a:off x="965606" y="358444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ลูกศรเชื่อมต่อแบบตรง 34"/>
            <p:cNvCxnSpPr/>
            <p:nvPr/>
          </p:nvCxnSpPr>
          <p:spPr>
            <a:xfrm>
              <a:off x="965606" y="1207008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แผนผังลำดับงาน: กระบวนการ 35"/>
            <p:cNvSpPr/>
            <p:nvPr/>
          </p:nvSpPr>
          <p:spPr>
            <a:xfrm>
              <a:off x="422143" y="2699308"/>
              <a:ext cx="1115906" cy="319405"/>
            </a:xfrm>
            <a:prstGeom prst="flowChartProcess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MS Reference Sans Serif"/>
                  <a:ea typeface="Calibri"/>
                  <a:cs typeface="Cordia New"/>
                </a:rPr>
                <a:t>I = I+1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37" name="แผนผังลำดับงาน: จอภาพ 36"/>
            <p:cNvSpPr/>
            <p:nvPr/>
          </p:nvSpPr>
          <p:spPr>
            <a:xfrm>
              <a:off x="414522" y="2106777"/>
              <a:ext cx="1123527" cy="392430"/>
            </a:xfrm>
            <a:prstGeom prst="flowChartDisplay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MS Reference Sans Serif"/>
                  <a:ea typeface="Calibri"/>
                  <a:cs typeface="Cordia New"/>
                </a:rPr>
                <a:t>I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38" name="ตัวเชื่อมต่อตรง 37"/>
            <p:cNvCxnSpPr/>
            <p:nvPr/>
          </p:nvCxnSpPr>
          <p:spPr>
            <a:xfrm flipV="1">
              <a:off x="0" y="1104595"/>
              <a:ext cx="0" cy="175514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สี่เหลี่ยมผืนผ้า 44"/>
          <p:cNvSpPr/>
          <p:nvPr/>
        </p:nvSpPr>
        <p:spPr>
          <a:xfrm>
            <a:off x="3548181" y="6191725"/>
            <a:ext cx="54779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โครงสร้างแบบ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DO-WHILE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WHILE-LOOP</a:t>
            </a:r>
            <a:endParaRPr lang="th-TH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73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/>
          <p:cNvGrpSpPr>
            <a:grpSpLocks/>
          </p:cNvGrpSpPr>
          <p:nvPr/>
        </p:nvGrpSpPr>
        <p:grpSpPr>
          <a:xfrm>
            <a:off x="1066749" y="1385012"/>
            <a:ext cx="2566309" cy="5068323"/>
            <a:chOff x="0" y="-17004"/>
            <a:chExt cx="1581973" cy="354453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7174" y="2465222"/>
              <a:ext cx="1574799" cy="740387"/>
              <a:chOff x="-347344" y="0"/>
              <a:chExt cx="1574799" cy="740850"/>
            </a:xfrm>
          </p:grpSpPr>
          <p:cxnSp>
            <p:nvCxnSpPr>
              <p:cNvPr id="19" name="ลูกศรเชื่อมต่อแบบตรง 18"/>
              <p:cNvCxnSpPr/>
              <p:nvPr/>
            </p:nvCxnSpPr>
            <p:spPr>
              <a:xfrm>
                <a:off x="614476" y="541325"/>
                <a:ext cx="0" cy="163195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แผนผังลําดับงาน: การตัดสินใจ 19"/>
              <p:cNvSpPr/>
              <p:nvPr/>
            </p:nvSpPr>
            <p:spPr>
              <a:xfrm>
                <a:off x="0" y="0"/>
                <a:ext cx="1227455" cy="538480"/>
              </a:xfrm>
              <a:prstGeom prst="flowChartDecision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5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S Reference Sans Serif"/>
                    <a:ea typeface="Calibri"/>
                    <a:cs typeface="Cordia New"/>
                  </a:rPr>
                  <a:t>I &gt; </a:t>
                </a:r>
                <a:r>
                  <a:rPr lang="en-US" sz="105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S Reference Sans Serif"/>
                    <a:ea typeface="Calibri"/>
                    <a:cs typeface="Cordia New"/>
                  </a:rPr>
                  <a:t>100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21" name="ตัวเชื่อมต่อตรง 20"/>
              <p:cNvCxnSpPr/>
              <p:nvPr/>
            </p:nvCxnSpPr>
            <p:spPr>
              <a:xfrm>
                <a:off x="-347344" y="270663"/>
                <a:ext cx="347345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2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-296043" y="65837"/>
                <a:ext cx="361950" cy="2799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ไม่ใช่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23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651052" y="460858"/>
                <a:ext cx="403937" cy="2799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ใช่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  <p:sp>
          <p:nvSpPr>
            <p:cNvPr id="6" name="แผนผังลำดับงาน: สิ้นสุด 5"/>
            <p:cNvSpPr/>
            <p:nvPr/>
          </p:nvSpPr>
          <p:spPr>
            <a:xfrm>
              <a:off x="453543" y="-17004"/>
              <a:ext cx="1029335" cy="361315"/>
            </a:xfrm>
            <a:prstGeom prst="flowChartTermina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rPr>
                <a:t>START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7" name="ลูกศรเชื่อมต่อแบบตรง 6"/>
            <p:cNvCxnSpPr/>
            <p:nvPr/>
          </p:nvCxnSpPr>
          <p:spPr>
            <a:xfrm>
              <a:off x="965607" y="358444"/>
              <a:ext cx="2753" cy="2099463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แผนผังลำดับงาน: กระบวนการ 7"/>
            <p:cNvSpPr/>
            <p:nvPr/>
          </p:nvSpPr>
          <p:spPr>
            <a:xfrm>
              <a:off x="401283" y="526694"/>
              <a:ext cx="1128369" cy="319405"/>
            </a:xfrm>
            <a:prstGeom prst="flowChartProcess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MS Reference Sans Serif"/>
                  <a:ea typeface="Calibri"/>
                  <a:cs typeface="Cordia New"/>
                </a:rPr>
                <a:t>I = 1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9" name="แผนผังลำดับงาน: ตัวเชื่อมต่อ 8"/>
            <p:cNvSpPr/>
            <p:nvPr/>
          </p:nvSpPr>
          <p:spPr>
            <a:xfrm>
              <a:off x="863194" y="1009497"/>
              <a:ext cx="203835" cy="203835"/>
            </a:xfrm>
            <a:prstGeom prst="flowChartConnec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 sz="4400"/>
            </a:p>
          </p:txBody>
        </p:sp>
        <p:cxnSp>
          <p:nvCxnSpPr>
            <p:cNvPr id="10" name="ลูกศรเชื่อมต่อแบบตรง 9"/>
            <p:cNvCxnSpPr/>
            <p:nvPr/>
          </p:nvCxnSpPr>
          <p:spPr>
            <a:xfrm>
              <a:off x="7316" y="1104595"/>
              <a:ext cx="855879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ตัวเชื่อมต่อตรง 10"/>
            <p:cNvCxnSpPr/>
            <p:nvPr/>
          </p:nvCxnSpPr>
          <p:spPr>
            <a:xfrm flipV="1">
              <a:off x="0" y="1097280"/>
              <a:ext cx="3810" cy="1638436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แผนผังลำดับงาน: สิ้นสุด 11"/>
            <p:cNvSpPr/>
            <p:nvPr/>
          </p:nvSpPr>
          <p:spPr>
            <a:xfrm>
              <a:off x="468173" y="3167481"/>
              <a:ext cx="1028700" cy="360045"/>
            </a:xfrm>
            <a:prstGeom prst="flowChartTermina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rPr>
                <a:t>END</a:t>
              </a:r>
              <a:r>
                <a:rPr lang="th-TH" sz="20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Angsana News"/>
                </a:rPr>
                <a:t> 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13" name="ลูกศรเชื่อมต่อแบบตรง 12"/>
            <p:cNvCxnSpPr/>
            <p:nvPr/>
          </p:nvCxnSpPr>
          <p:spPr>
            <a:xfrm>
              <a:off x="965607" y="848563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ลูกศรเชื่อมต่อแบบตรง 13"/>
            <p:cNvCxnSpPr/>
            <p:nvPr/>
          </p:nvCxnSpPr>
          <p:spPr>
            <a:xfrm>
              <a:off x="965607" y="358444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ลูกศรเชื่อมต่อแบบตรง 14"/>
            <p:cNvCxnSpPr/>
            <p:nvPr/>
          </p:nvCxnSpPr>
          <p:spPr>
            <a:xfrm>
              <a:off x="965607" y="1207008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แผนผังลำดับงาน: กระบวนการ 15"/>
            <p:cNvSpPr/>
            <p:nvPr/>
          </p:nvSpPr>
          <p:spPr>
            <a:xfrm>
              <a:off x="401284" y="1960473"/>
              <a:ext cx="1128367" cy="319405"/>
            </a:xfrm>
            <a:prstGeom prst="flowChartProcess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MS Reference Sans Serif"/>
                  <a:ea typeface="Calibri"/>
                  <a:cs typeface="Cordia New"/>
                </a:rPr>
                <a:t>I = I+1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17" name="แผนผังลำดับงาน: จอภาพ 16"/>
            <p:cNvSpPr/>
            <p:nvPr/>
          </p:nvSpPr>
          <p:spPr>
            <a:xfrm>
              <a:off x="393893" y="1367942"/>
              <a:ext cx="1135466" cy="392760"/>
            </a:xfrm>
            <a:prstGeom prst="flowChartDisplay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MS Reference Sans Serif"/>
                  <a:ea typeface="Calibri"/>
                  <a:cs typeface="Cordia New"/>
                </a:rPr>
                <a:t>I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18" name="ลูกศรเชื่อมต่อแบบตรง 17"/>
            <p:cNvCxnSpPr/>
            <p:nvPr/>
          </p:nvCxnSpPr>
          <p:spPr>
            <a:xfrm>
              <a:off x="965607" y="1792224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4" name="กลุ่ม 23"/>
          <p:cNvGrpSpPr>
            <a:grpSpLocks/>
          </p:cNvGrpSpPr>
          <p:nvPr/>
        </p:nvGrpSpPr>
        <p:grpSpPr>
          <a:xfrm>
            <a:off x="4499992" y="1387794"/>
            <a:ext cx="4392487" cy="4725035"/>
            <a:chOff x="0" y="0"/>
            <a:chExt cx="2820924" cy="3018713"/>
          </a:xfrm>
        </p:grpSpPr>
        <p:cxnSp>
          <p:nvCxnSpPr>
            <p:cNvPr id="25" name="ลูกศรเชื่อมต่อแบบตรง 24"/>
            <p:cNvCxnSpPr/>
            <p:nvPr/>
          </p:nvCxnSpPr>
          <p:spPr>
            <a:xfrm>
              <a:off x="965606" y="738835"/>
              <a:ext cx="3810" cy="196024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6" name="กลุ่ม 25"/>
            <p:cNvGrpSpPr/>
            <p:nvPr/>
          </p:nvGrpSpPr>
          <p:grpSpPr>
            <a:xfrm>
              <a:off x="351129" y="1367942"/>
              <a:ext cx="1957444" cy="768095"/>
              <a:chOff x="0" y="0"/>
              <a:chExt cx="1957444" cy="769562"/>
            </a:xfrm>
          </p:grpSpPr>
          <p:cxnSp>
            <p:nvCxnSpPr>
              <p:cNvPr id="39" name="ลูกศรเชื่อมต่อแบบตรง 38"/>
              <p:cNvCxnSpPr/>
              <p:nvPr/>
            </p:nvCxnSpPr>
            <p:spPr>
              <a:xfrm>
                <a:off x="614476" y="541325"/>
                <a:ext cx="0" cy="163195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0" name="แผนผังลําดับงาน: การตัดสินใจ 39"/>
              <p:cNvSpPr/>
              <p:nvPr/>
            </p:nvSpPr>
            <p:spPr>
              <a:xfrm>
                <a:off x="0" y="0"/>
                <a:ext cx="1227455" cy="538480"/>
              </a:xfrm>
              <a:prstGeom prst="flowChartDecision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5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S Reference Sans Serif"/>
                    <a:ea typeface="Calibri"/>
                    <a:cs typeface="Cordia New"/>
                  </a:rPr>
                  <a:t>I </a:t>
                </a:r>
                <a:r>
                  <a:rPr lang="en-US" sz="105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S Reference Sans Serif"/>
                    <a:ea typeface="Calibri"/>
                    <a:cs typeface="Cordia New"/>
                  </a:rPr>
                  <a:t>&gt; </a:t>
                </a:r>
                <a:r>
                  <a:rPr lang="en-US" sz="105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MS Reference Sans Serif"/>
                    <a:ea typeface="Calibri"/>
                    <a:cs typeface="Cordia New"/>
                  </a:rPr>
                  <a:t>100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41" name="ตัวเชื่อมต่อตรง 40"/>
              <p:cNvCxnSpPr/>
              <p:nvPr/>
            </p:nvCxnSpPr>
            <p:spPr>
              <a:xfrm>
                <a:off x="1227095" y="263188"/>
                <a:ext cx="720534" cy="511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2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619197" y="478387"/>
                <a:ext cx="361950" cy="2561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ไม่ใช่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sp>
            <p:nvSpPr>
              <p:cNvPr id="43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129408" y="18587"/>
                <a:ext cx="403937" cy="2561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ใช่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Calibri"/>
                  <a:ea typeface="Calibri"/>
                  <a:cs typeface="Cordia New"/>
                </a:endParaRPr>
              </a:p>
            </p:txBody>
          </p:sp>
          <p:cxnSp>
            <p:nvCxnSpPr>
              <p:cNvPr id="44" name="ลูกศรเชื่อมต่อแบบตรง 43"/>
              <p:cNvCxnSpPr>
                <a:endCxn id="32" idx="0"/>
              </p:cNvCxnSpPr>
              <p:nvPr/>
            </p:nvCxnSpPr>
            <p:spPr>
              <a:xfrm>
                <a:off x="1946584" y="263449"/>
                <a:ext cx="10860" cy="506113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7" name="แผนผังลำดับงาน: สิ้นสุด 26"/>
            <p:cNvSpPr/>
            <p:nvPr/>
          </p:nvSpPr>
          <p:spPr>
            <a:xfrm>
              <a:off x="453542" y="0"/>
              <a:ext cx="1029335" cy="361315"/>
            </a:xfrm>
            <a:prstGeom prst="flowChartTermina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rPr>
                <a:t>START</a:t>
              </a:r>
              <a:r>
                <a:rPr lang="th-TH" sz="20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Angsana News"/>
                </a:rPr>
                <a:t> 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28" name="แผนผังลำดับงาน: กระบวนการ 27"/>
            <p:cNvSpPr/>
            <p:nvPr/>
          </p:nvSpPr>
          <p:spPr>
            <a:xfrm>
              <a:off x="396955" y="526694"/>
              <a:ext cx="1137024" cy="319405"/>
            </a:xfrm>
            <a:prstGeom prst="flowChartProcess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MS Reference Sans Serif"/>
                  <a:ea typeface="Calibri"/>
                  <a:cs typeface="Cordia New"/>
                </a:rPr>
                <a:t>I = 1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29" name="แผนผังลำดับงาน: ตัวเชื่อมต่อ 28"/>
            <p:cNvSpPr/>
            <p:nvPr/>
          </p:nvSpPr>
          <p:spPr>
            <a:xfrm>
              <a:off x="863193" y="1009497"/>
              <a:ext cx="203835" cy="203835"/>
            </a:xfrm>
            <a:prstGeom prst="flowChartConnec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th-TH" sz="4400"/>
            </a:p>
          </p:txBody>
        </p:sp>
        <p:cxnSp>
          <p:nvCxnSpPr>
            <p:cNvPr id="30" name="ลูกศรเชื่อมต่อแบบตรง 29"/>
            <p:cNvCxnSpPr/>
            <p:nvPr/>
          </p:nvCxnSpPr>
          <p:spPr>
            <a:xfrm>
              <a:off x="7315" y="1104595"/>
              <a:ext cx="855879" cy="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ตัวเชื่อมต่อตรง 30"/>
            <p:cNvCxnSpPr>
              <a:endCxn id="36" idx="1"/>
            </p:cNvCxnSpPr>
            <p:nvPr/>
          </p:nvCxnSpPr>
          <p:spPr>
            <a:xfrm flipV="1">
              <a:off x="7315" y="2859011"/>
              <a:ext cx="414828" cy="1232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แผนผังลำดับงาน: สิ้นสุด 31"/>
            <p:cNvSpPr/>
            <p:nvPr/>
          </p:nvSpPr>
          <p:spPr>
            <a:xfrm>
              <a:off x="1792224" y="2136038"/>
              <a:ext cx="1028700" cy="360045"/>
            </a:xfrm>
            <a:prstGeom prst="flowChartTerminator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 smtClean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rPr>
                <a:t>END</a:t>
              </a:r>
              <a:r>
                <a:rPr lang="th-TH" sz="20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Angsana News"/>
                </a:rPr>
                <a:t> 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33" name="ลูกศรเชื่อมต่อแบบตรง 32"/>
            <p:cNvCxnSpPr/>
            <p:nvPr/>
          </p:nvCxnSpPr>
          <p:spPr>
            <a:xfrm>
              <a:off x="965606" y="848563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ลูกศรเชื่อมต่อแบบตรง 33"/>
            <p:cNvCxnSpPr/>
            <p:nvPr/>
          </p:nvCxnSpPr>
          <p:spPr>
            <a:xfrm>
              <a:off x="965606" y="358444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ลูกศรเชื่อมต่อแบบตรง 34"/>
            <p:cNvCxnSpPr/>
            <p:nvPr/>
          </p:nvCxnSpPr>
          <p:spPr>
            <a:xfrm>
              <a:off x="965606" y="1207008"/>
              <a:ext cx="0" cy="163195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แผนผังลำดับงาน: กระบวนการ 35"/>
            <p:cNvSpPr/>
            <p:nvPr/>
          </p:nvSpPr>
          <p:spPr>
            <a:xfrm>
              <a:off x="422143" y="2699308"/>
              <a:ext cx="1115906" cy="319405"/>
            </a:xfrm>
            <a:prstGeom prst="flowChartProcess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solidFill>
                    <a:schemeClr val="accent4">
                      <a:lumMod val="75000"/>
                    </a:schemeClr>
                  </a:solidFill>
                  <a:effectLst/>
                  <a:latin typeface="MS Reference Sans Serif"/>
                  <a:ea typeface="Calibri"/>
                  <a:cs typeface="Cordia New"/>
                </a:rPr>
                <a:t>I = I+1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sp>
          <p:nvSpPr>
            <p:cNvPr id="37" name="แผนผังลำดับงาน: จอภาพ 36"/>
            <p:cNvSpPr/>
            <p:nvPr/>
          </p:nvSpPr>
          <p:spPr>
            <a:xfrm>
              <a:off x="414522" y="2106777"/>
              <a:ext cx="1123527" cy="392430"/>
            </a:xfrm>
            <a:prstGeom prst="flowChartDisplay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solidFill>
                    <a:schemeClr val="accent4">
                      <a:lumMod val="75000"/>
                    </a:schemeClr>
                  </a:solidFill>
                  <a:effectLst/>
                  <a:latin typeface="MS Reference Sans Serif"/>
                  <a:ea typeface="Calibri"/>
                  <a:cs typeface="Cordia New"/>
                </a:rPr>
                <a:t>I</a:t>
              </a:r>
              <a:endParaRPr lang="en-US" sz="18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  <p:cxnSp>
          <p:nvCxnSpPr>
            <p:cNvPr id="38" name="ตัวเชื่อมต่อตรง 37"/>
            <p:cNvCxnSpPr/>
            <p:nvPr/>
          </p:nvCxnSpPr>
          <p:spPr>
            <a:xfrm flipV="1">
              <a:off x="0" y="1104595"/>
              <a:ext cx="0" cy="175514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สี่เหลี่ยมผืนผ้า 2"/>
          <p:cNvSpPr/>
          <p:nvPr/>
        </p:nvSpPr>
        <p:spPr>
          <a:xfrm>
            <a:off x="3617499" y="6211161"/>
            <a:ext cx="5274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/>
              <a:t>โครงสร้างแบบ </a:t>
            </a:r>
            <a:r>
              <a:rPr lang="en-US" sz="2000" dirty="0"/>
              <a:t>DO-UNTIL</a:t>
            </a:r>
            <a:r>
              <a:rPr lang="en-US" dirty="0"/>
              <a:t> </a:t>
            </a:r>
            <a:r>
              <a:rPr lang="th-TH" dirty="0"/>
              <a:t>และ </a:t>
            </a:r>
            <a:r>
              <a:rPr lang="en-US" sz="2000" dirty="0"/>
              <a:t>UNTIL-LOOP</a:t>
            </a:r>
            <a:endParaRPr lang="th-TH" sz="2000" dirty="0"/>
          </a:p>
        </p:txBody>
      </p:sp>
      <p:sp>
        <p:nvSpPr>
          <p:cNvPr id="46" name="ชื่อเรื่อง 1"/>
          <p:cNvSpPr>
            <a:spLocks noGrp="1"/>
          </p:cNvSpPr>
          <p:nvPr>
            <p:ph type="title"/>
          </p:nvPr>
        </p:nvSpPr>
        <p:spPr>
          <a:xfrm>
            <a:off x="396582" y="332656"/>
            <a:ext cx="8229600" cy="835496"/>
          </a:xfrm>
        </p:spPr>
        <p:txBody>
          <a:bodyPr>
            <a:noAutofit/>
          </a:bodyPr>
          <a:lstStyle/>
          <a:p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ตัวอย่าง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ผัง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งานแสดงการพิมพ์ตัวเลขจาก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ถึง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100 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82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โครงสร้างการทำงานซ้ำที่มีการเตรียมการไว้ล่วงหน้า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คำสั่ง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For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Group 267"/>
          <p:cNvGrpSpPr>
            <a:grpSpLocks/>
          </p:cNvGrpSpPr>
          <p:nvPr/>
        </p:nvGrpSpPr>
        <p:grpSpPr bwMode="auto">
          <a:xfrm>
            <a:off x="755576" y="1568482"/>
            <a:ext cx="3240360" cy="4380797"/>
            <a:chOff x="2353" y="2151"/>
            <a:chExt cx="3099" cy="4248"/>
          </a:xfrm>
        </p:grpSpPr>
        <p:cxnSp>
          <p:nvCxnSpPr>
            <p:cNvPr id="5" name="AutoShape 211"/>
            <p:cNvCxnSpPr>
              <a:cxnSpLocks noChangeShapeType="1"/>
              <a:stCxn id="23" idx="2"/>
            </p:cNvCxnSpPr>
            <p:nvPr/>
          </p:nvCxnSpPr>
          <p:spPr bwMode="auto">
            <a:xfrm>
              <a:off x="3606" y="4518"/>
              <a:ext cx="1" cy="29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AutoShape 212"/>
            <p:cNvCxnSpPr>
              <a:cxnSpLocks noChangeShapeType="1"/>
            </p:cNvCxnSpPr>
            <p:nvPr/>
          </p:nvCxnSpPr>
          <p:spPr bwMode="auto">
            <a:xfrm>
              <a:off x="3607" y="5384"/>
              <a:ext cx="0" cy="2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213"/>
            <p:cNvCxnSpPr>
              <a:cxnSpLocks noChangeShapeType="1"/>
            </p:cNvCxnSpPr>
            <p:nvPr/>
          </p:nvCxnSpPr>
          <p:spPr bwMode="auto">
            <a:xfrm>
              <a:off x="5450" y="4164"/>
              <a:ext cx="2" cy="4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AutoShape 220"/>
            <p:cNvCxnSpPr>
              <a:cxnSpLocks noChangeShapeType="1"/>
            </p:cNvCxnSpPr>
            <p:nvPr/>
          </p:nvCxnSpPr>
          <p:spPr bwMode="auto">
            <a:xfrm>
              <a:off x="3607" y="2151"/>
              <a:ext cx="0" cy="31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AutoShape 225"/>
            <p:cNvSpPr>
              <a:spLocks noChangeArrowheads="1"/>
            </p:cNvSpPr>
            <p:nvPr/>
          </p:nvSpPr>
          <p:spPr bwMode="auto">
            <a:xfrm>
              <a:off x="3465" y="3240"/>
              <a:ext cx="284" cy="284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5400"/>
            </a:p>
          </p:txBody>
        </p:sp>
        <p:grpSp>
          <p:nvGrpSpPr>
            <p:cNvPr id="10" name="Group 226"/>
            <p:cNvGrpSpPr>
              <a:grpSpLocks/>
            </p:cNvGrpSpPr>
            <p:nvPr/>
          </p:nvGrpSpPr>
          <p:grpSpPr bwMode="auto">
            <a:xfrm>
              <a:off x="2875" y="2463"/>
              <a:ext cx="1462" cy="505"/>
              <a:chOff x="6946" y="10212"/>
              <a:chExt cx="1462" cy="505"/>
            </a:xfrm>
          </p:grpSpPr>
          <p:sp>
            <p:nvSpPr>
              <p:cNvPr id="29" name="Rectangle 227"/>
              <p:cNvSpPr>
                <a:spLocks noChangeArrowheads="1"/>
              </p:cNvSpPr>
              <p:nvPr/>
            </p:nvSpPr>
            <p:spPr bwMode="auto">
              <a:xfrm>
                <a:off x="6946" y="10212"/>
                <a:ext cx="1462" cy="505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7030A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 sz="5400"/>
              </a:p>
            </p:txBody>
          </p:sp>
          <p:sp>
            <p:nvSpPr>
              <p:cNvPr id="30" name="Text Box 228"/>
              <p:cNvSpPr txBox="1">
                <a:spLocks noChangeArrowheads="1"/>
              </p:cNvSpPr>
              <p:nvPr/>
            </p:nvSpPr>
            <p:spPr bwMode="auto">
              <a:xfrm>
                <a:off x="7057" y="10279"/>
                <a:ext cx="1234" cy="3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dirty="0">
                    <a:effectLst/>
                    <a:latin typeface="Courier New"/>
                    <a:ea typeface="Calibri"/>
                    <a:cs typeface="Cordia New"/>
                  </a:rPr>
                  <a:t>I=0</a:t>
                </a:r>
                <a:endParaRPr lang="en-US" sz="24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  <p:grpSp>
          <p:nvGrpSpPr>
            <p:cNvPr id="11" name="Group 232"/>
            <p:cNvGrpSpPr>
              <a:grpSpLocks/>
            </p:cNvGrpSpPr>
            <p:nvPr/>
          </p:nvGrpSpPr>
          <p:grpSpPr bwMode="auto">
            <a:xfrm>
              <a:off x="2875" y="5617"/>
              <a:ext cx="1462" cy="505"/>
              <a:chOff x="6946" y="12868"/>
              <a:chExt cx="1462" cy="505"/>
            </a:xfrm>
          </p:grpSpPr>
          <p:sp>
            <p:nvSpPr>
              <p:cNvPr id="27" name="Rectangle 233"/>
              <p:cNvSpPr>
                <a:spLocks noChangeArrowheads="1"/>
              </p:cNvSpPr>
              <p:nvPr/>
            </p:nvSpPr>
            <p:spPr bwMode="auto">
              <a:xfrm>
                <a:off x="6946" y="12868"/>
                <a:ext cx="1462" cy="505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 sz="5400"/>
              </a:p>
            </p:txBody>
          </p:sp>
          <p:sp>
            <p:nvSpPr>
              <p:cNvPr id="28" name="Text Box 234"/>
              <p:cNvSpPr txBox="1">
                <a:spLocks noChangeArrowheads="1"/>
              </p:cNvSpPr>
              <p:nvPr/>
            </p:nvSpPr>
            <p:spPr bwMode="auto">
              <a:xfrm>
                <a:off x="7228" y="12975"/>
                <a:ext cx="892" cy="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dirty="0">
                    <a:effectLst/>
                    <a:latin typeface="Courier New"/>
                    <a:ea typeface="Calibri"/>
                    <a:cs typeface="Cordia New"/>
                  </a:rPr>
                  <a:t>I=I+1</a:t>
                </a:r>
                <a:endParaRPr lang="en-US" sz="24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  <p:cxnSp>
          <p:nvCxnSpPr>
            <p:cNvPr id="12" name="AutoShape 235"/>
            <p:cNvCxnSpPr>
              <a:cxnSpLocks noChangeShapeType="1"/>
            </p:cNvCxnSpPr>
            <p:nvPr/>
          </p:nvCxnSpPr>
          <p:spPr bwMode="auto">
            <a:xfrm flipV="1">
              <a:off x="2354" y="3385"/>
              <a:ext cx="0" cy="3014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AutoShape 236"/>
            <p:cNvCxnSpPr>
              <a:cxnSpLocks noChangeShapeType="1"/>
            </p:cNvCxnSpPr>
            <p:nvPr/>
          </p:nvCxnSpPr>
          <p:spPr bwMode="auto">
            <a:xfrm>
              <a:off x="2353" y="6399"/>
              <a:ext cx="1254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AutoShape 237"/>
            <p:cNvCxnSpPr>
              <a:cxnSpLocks noChangeShapeType="1"/>
            </p:cNvCxnSpPr>
            <p:nvPr/>
          </p:nvCxnSpPr>
          <p:spPr bwMode="auto">
            <a:xfrm>
              <a:off x="2353" y="3385"/>
              <a:ext cx="1112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 Box 238"/>
            <p:cNvSpPr txBox="1">
              <a:spLocks noChangeArrowheads="1"/>
            </p:cNvSpPr>
            <p:nvPr/>
          </p:nvSpPr>
          <p:spPr bwMode="auto">
            <a:xfrm>
              <a:off x="3503" y="4429"/>
              <a:ext cx="768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effectLst/>
                  <a:latin typeface="Courier New"/>
                  <a:ea typeface="Calibri"/>
                  <a:cs typeface="Cordia New"/>
                </a:rPr>
                <a:t>Yes</a:t>
              </a:r>
              <a:endParaRPr lang="en-US" sz="2400" dirty="0">
                <a:effectLst/>
                <a:latin typeface="Calibri"/>
                <a:ea typeface="Calibri"/>
                <a:cs typeface="Cordia New"/>
              </a:endParaRPr>
            </a:p>
          </p:txBody>
        </p:sp>
        <p:sp>
          <p:nvSpPr>
            <p:cNvPr id="16" name="Text Box 239"/>
            <p:cNvSpPr txBox="1">
              <a:spLocks noChangeArrowheads="1"/>
            </p:cNvSpPr>
            <p:nvPr/>
          </p:nvSpPr>
          <p:spPr bwMode="auto">
            <a:xfrm>
              <a:off x="4165" y="3848"/>
              <a:ext cx="768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effectLst/>
                  <a:latin typeface="Courier New"/>
                  <a:ea typeface="Calibri"/>
                  <a:cs typeface="Cordia New"/>
                </a:rPr>
                <a:t>No</a:t>
              </a:r>
              <a:endParaRPr lang="en-US" sz="2400" dirty="0">
                <a:effectLst/>
                <a:latin typeface="Calibri"/>
                <a:ea typeface="Calibri"/>
                <a:cs typeface="Cordia New"/>
              </a:endParaRPr>
            </a:p>
          </p:txBody>
        </p:sp>
        <p:cxnSp>
          <p:nvCxnSpPr>
            <p:cNvPr id="17" name="AutoShape 240"/>
            <p:cNvCxnSpPr>
              <a:cxnSpLocks noChangeShapeType="1"/>
            </p:cNvCxnSpPr>
            <p:nvPr/>
          </p:nvCxnSpPr>
          <p:spPr bwMode="auto">
            <a:xfrm>
              <a:off x="3608" y="2968"/>
              <a:ext cx="1" cy="27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AutoShape 241"/>
            <p:cNvCxnSpPr>
              <a:cxnSpLocks noChangeShapeType="1"/>
            </p:cNvCxnSpPr>
            <p:nvPr/>
          </p:nvCxnSpPr>
          <p:spPr bwMode="auto">
            <a:xfrm>
              <a:off x="3609" y="3524"/>
              <a:ext cx="1" cy="27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AutoShape 242"/>
            <p:cNvCxnSpPr>
              <a:cxnSpLocks noChangeShapeType="1"/>
            </p:cNvCxnSpPr>
            <p:nvPr/>
          </p:nvCxnSpPr>
          <p:spPr bwMode="auto">
            <a:xfrm>
              <a:off x="4337" y="4175"/>
              <a:ext cx="1113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0" name="Group 247"/>
            <p:cNvGrpSpPr>
              <a:grpSpLocks/>
            </p:cNvGrpSpPr>
            <p:nvPr/>
          </p:nvGrpSpPr>
          <p:grpSpPr bwMode="auto">
            <a:xfrm>
              <a:off x="2875" y="4841"/>
              <a:ext cx="1462" cy="529"/>
              <a:chOff x="6946" y="12092"/>
              <a:chExt cx="1462" cy="529"/>
            </a:xfrm>
          </p:grpSpPr>
          <p:sp>
            <p:nvSpPr>
              <p:cNvPr id="25" name="AutoShape 248"/>
              <p:cNvSpPr>
                <a:spLocks noChangeArrowheads="1"/>
              </p:cNvSpPr>
              <p:nvPr/>
            </p:nvSpPr>
            <p:spPr bwMode="auto">
              <a:xfrm>
                <a:off x="6946" y="12092"/>
                <a:ext cx="1462" cy="529"/>
              </a:xfrm>
              <a:prstGeom prst="flowChartDisplay">
                <a:avLst/>
              </a:prstGeom>
              <a:solidFill>
                <a:srgbClr val="FFFFFF"/>
              </a:solidFill>
              <a:ln w="12700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 sz="5400"/>
              </a:p>
            </p:txBody>
          </p:sp>
          <p:sp>
            <p:nvSpPr>
              <p:cNvPr id="26" name="Text Box 249"/>
              <p:cNvSpPr txBox="1">
                <a:spLocks noChangeArrowheads="1"/>
              </p:cNvSpPr>
              <p:nvPr/>
            </p:nvSpPr>
            <p:spPr bwMode="auto">
              <a:xfrm>
                <a:off x="7230" y="12177"/>
                <a:ext cx="1006" cy="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/>
                <a:r>
                  <a:rPr lang="en-US" sz="1600" dirty="0">
                    <a:effectLst/>
                    <a:latin typeface="Courier New"/>
                    <a:ea typeface="Times New Roman"/>
                  </a:rPr>
                  <a:t>X[I]</a:t>
                </a:r>
                <a:endParaRPr lang="en-US" sz="3200" dirty="0">
                  <a:effectLst/>
                  <a:latin typeface="Angsana New"/>
                  <a:ea typeface="Times New Roman"/>
                </a:endParaRPr>
              </a:p>
            </p:txBody>
          </p:sp>
        </p:grpSp>
        <p:cxnSp>
          <p:nvCxnSpPr>
            <p:cNvPr id="21" name="AutoShape 250"/>
            <p:cNvCxnSpPr>
              <a:cxnSpLocks noChangeShapeType="1"/>
            </p:cNvCxnSpPr>
            <p:nvPr/>
          </p:nvCxnSpPr>
          <p:spPr bwMode="auto">
            <a:xfrm>
              <a:off x="3609" y="6122"/>
              <a:ext cx="1" cy="27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2" name="Group 263"/>
            <p:cNvGrpSpPr>
              <a:grpSpLocks/>
            </p:cNvGrpSpPr>
            <p:nvPr/>
          </p:nvGrpSpPr>
          <p:grpSpPr bwMode="auto">
            <a:xfrm>
              <a:off x="2875" y="3826"/>
              <a:ext cx="1462" cy="692"/>
              <a:chOff x="2875" y="3826"/>
              <a:chExt cx="1462" cy="692"/>
            </a:xfrm>
          </p:grpSpPr>
          <p:sp>
            <p:nvSpPr>
              <p:cNvPr id="23" name="AutoShape 230"/>
              <p:cNvSpPr>
                <a:spLocks noChangeArrowheads="1"/>
              </p:cNvSpPr>
              <p:nvPr/>
            </p:nvSpPr>
            <p:spPr bwMode="auto">
              <a:xfrm>
                <a:off x="2875" y="3826"/>
                <a:ext cx="1462" cy="692"/>
              </a:xfrm>
              <a:prstGeom prst="flowChartDecision">
                <a:avLst/>
              </a:prstGeom>
              <a:ln w="12700">
                <a:solidFill>
                  <a:srgbClr val="FF0000"/>
                </a:solidFill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th-TH" sz="5400"/>
              </a:p>
            </p:txBody>
          </p:sp>
          <p:sp>
            <p:nvSpPr>
              <p:cNvPr id="24" name="Text Box 231"/>
              <p:cNvSpPr txBox="1">
                <a:spLocks noChangeArrowheads="1"/>
              </p:cNvSpPr>
              <p:nvPr/>
            </p:nvSpPr>
            <p:spPr bwMode="auto">
              <a:xfrm>
                <a:off x="3041" y="4011"/>
                <a:ext cx="1124" cy="3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dirty="0">
                    <a:solidFill>
                      <a:srgbClr val="FF0000"/>
                    </a:solidFill>
                    <a:effectLst/>
                    <a:latin typeface="Courier New"/>
                    <a:ea typeface="Calibri"/>
                    <a:cs typeface="Cordia New"/>
                  </a:rPr>
                  <a:t>I&lt;=N-1</a:t>
                </a:r>
                <a:endParaRPr lang="en-US" sz="2400" dirty="0">
                  <a:effectLst/>
                  <a:latin typeface="Calibri"/>
                  <a:ea typeface="Calibri"/>
                  <a:cs typeface="Cordia New"/>
                </a:endParaRPr>
              </a:p>
            </p:txBody>
          </p:sp>
        </p:grpSp>
      </p:grpSp>
      <p:grpSp>
        <p:nvGrpSpPr>
          <p:cNvPr id="31" name="Group 291"/>
          <p:cNvGrpSpPr>
            <a:grpSpLocks/>
          </p:cNvGrpSpPr>
          <p:nvPr/>
        </p:nvGrpSpPr>
        <p:grpSpPr bwMode="auto">
          <a:xfrm>
            <a:off x="4218134" y="1965276"/>
            <a:ext cx="4530566" cy="3911996"/>
            <a:chOff x="5743" y="2796"/>
            <a:chExt cx="5405" cy="3561"/>
          </a:xfrm>
        </p:grpSpPr>
        <p:sp>
          <p:nvSpPr>
            <p:cNvPr id="32" name="Text Box 287"/>
            <p:cNvSpPr txBox="1">
              <a:spLocks noChangeArrowheads="1"/>
            </p:cNvSpPr>
            <p:nvPr/>
          </p:nvSpPr>
          <p:spPr bwMode="auto">
            <a:xfrm>
              <a:off x="5743" y="2796"/>
              <a:ext cx="4202" cy="4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indent="226695"/>
              <a:r>
                <a:rPr lang="en-US" sz="1800" dirty="0">
                  <a:solidFill>
                    <a:srgbClr val="7030A0"/>
                  </a:solidFill>
                  <a:effectLst/>
                  <a:latin typeface="TH Sarabun New"/>
                  <a:ea typeface="Times New Roman"/>
                </a:rPr>
                <a:t>1) </a:t>
              </a:r>
              <a:r>
                <a:rPr lang="th-TH" sz="2400" dirty="0">
                  <a:solidFill>
                    <a:srgbClr val="7030A0"/>
                  </a:solidFill>
                  <a:effectLst/>
                  <a:latin typeface="TH Sarabun New"/>
                  <a:ea typeface="Times New Roman"/>
                </a:rPr>
                <a:t>กำหนดค่าเริ่มต้น	</a:t>
              </a:r>
              <a:r>
                <a:rPr lang="th-TH" sz="1800" dirty="0">
                  <a:solidFill>
                    <a:srgbClr val="7030A0"/>
                  </a:solidFill>
                  <a:effectLst/>
                  <a:latin typeface="TH Sarabun New"/>
                  <a:ea typeface="Times New Roman"/>
                </a:rPr>
                <a:t>	</a:t>
              </a:r>
              <a:endParaRPr lang="en-US" sz="1800" dirty="0"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33" name="Text Box 288"/>
            <p:cNvSpPr txBox="1">
              <a:spLocks noChangeArrowheads="1"/>
            </p:cNvSpPr>
            <p:nvPr/>
          </p:nvSpPr>
          <p:spPr bwMode="auto">
            <a:xfrm>
              <a:off x="5798" y="4210"/>
              <a:ext cx="5350" cy="4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r>
                <a:rPr lang="en-US" sz="1800" dirty="0">
                  <a:solidFill>
                    <a:srgbClr val="FF0000"/>
                  </a:solidFill>
                  <a:effectLst/>
                  <a:latin typeface="TH Sarabun New"/>
                  <a:ea typeface="Times New Roman"/>
                </a:rPr>
                <a:t>2) </a:t>
              </a:r>
              <a:r>
                <a:rPr lang="th-TH" sz="2400" dirty="0">
                  <a:solidFill>
                    <a:srgbClr val="FF0000"/>
                  </a:solidFill>
                  <a:effectLst/>
                  <a:latin typeface="TH Sarabun New"/>
                  <a:ea typeface="Times New Roman"/>
                </a:rPr>
                <a:t>ตรวจสอบเงื่อนไข ถ้าเป็นจริงจะทำงานใน </a:t>
              </a:r>
              <a:r>
                <a:rPr lang="en-US" sz="1800" dirty="0">
                  <a:solidFill>
                    <a:srgbClr val="FF0000"/>
                  </a:solidFill>
                  <a:effectLst/>
                  <a:latin typeface="TH Sarabun New"/>
                  <a:ea typeface="Times New Roman"/>
                </a:rPr>
                <a:t>Loop</a:t>
              </a:r>
              <a:r>
                <a:rPr lang="th-TH" sz="1800" dirty="0">
                  <a:solidFill>
                    <a:srgbClr val="00B050"/>
                  </a:solidFill>
                  <a:effectLst/>
                  <a:latin typeface="Angsana New"/>
                  <a:ea typeface="Times New Roman"/>
                  <a:cs typeface="TH Sarabun New"/>
                </a:rPr>
                <a:t> 		</a:t>
              </a:r>
              <a:endParaRPr lang="en-US" sz="1800" dirty="0"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34" name="Text Box 289"/>
            <p:cNvSpPr txBox="1">
              <a:spLocks noChangeArrowheads="1"/>
            </p:cNvSpPr>
            <p:nvPr/>
          </p:nvSpPr>
          <p:spPr bwMode="auto">
            <a:xfrm>
              <a:off x="5769" y="4990"/>
              <a:ext cx="3927" cy="4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indent="226695"/>
              <a:r>
                <a:rPr lang="en-US" sz="1800">
                  <a:solidFill>
                    <a:srgbClr val="000000"/>
                  </a:solidFill>
                  <a:effectLst/>
                  <a:latin typeface="TH Sarabun New"/>
                  <a:ea typeface="Times New Roman"/>
                </a:rPr>
                <a:t>3) </a:t>
              </a:r>
              <a:r>
                <a:rPr lang="th-TH" sz="1800">
                  <a:solidFill>
                    <a:srgbClr val="000000"/>
                  </a:solidFill>
                  <a:effectLst/>
                  <a:latin typeface="TH Sarabun New"/>
                  <a:ea typeface="Times New Roman"/>
                </a:rPr>
                <a:t>คำสั่งที่ต้องการกระทำใน</a:t>
              </a:r>
              <a:r>
                <a:rPr lang="en-US" sz="1800">
                  <a:solidFill>
                    <a:srgbClr val="000000"/>
                  </a:solidFill>
                  <a:effectLst/>
                  <a:latin typeface="TH Sarabun New"/>
                  <a:ea typeface="Times New Roman"/>
                </a:rPr>
                <a:t> Loop</a:t>
              </a:r>
              <a:r>
                <a:rPr lang="th-TH" sz="1800">
                  <a:solidFill>
                    <a:srgbClr val="FF0000"/>
                  </a:solidFill>
                  <a:effectLst/>
                  <a:latin typeface="Angsana New"/>
                  <a:ea typeface="Times New Roman"/>
                  <a:cs typeface="TH Sarabun New"/>
                </a:rPr>
                <a:t>		</a:t>
              </a:r>
              <a:endParaRPr lang="en-US" sz="1800"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35" name="Text Box 290"/>
            <p:cNvSpPr txBox="1">
              <a:spLocks noChangeArrowheads="1"/>
            </p:cNvSpPr>
            <p:nvPr/>
          </p:nvSpPr>
          <p:spPr bwMode="auto">
            <a:xfrm>
              <a:off x="5754" y="5617"/>
              <a:ext cx="5136" cy="7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indent="226695"/>
              <a:r>
                <a:rPr lang="en-US" sz="1800" dirty="0">
                  <a:solidFill>
                    <a:srgbClr val="0000FF"/>
                  </a:solidFill>
                  <a:effectLst/>
                  <a:latin typeface="TH Sarabun New"/>
                  <a:ea typeface="Times New Roman"/>
                </a:rPr>
                <a:t>4) </a:t>
              </a:r>
              <a:r>
                <a:rPr lang="th-TH" sz="2400" dirty="0">
                  <a:solidFill>
                    <a:srgbClr val="0000FF"/>
                  </a:solidFill>
                  <a:effectLst/>
                  <a:latin typeface="TH Sarabun New"/>
                  <a:ea typeface="Times New Roman"/>
                </a:rPr>
                <a:t>ค่าเพิ่ม หรือ ค่า</a:t>
              </a:r>
              <a:r>
                <a:rPr lang="th-TH" sz="1800" dirty="0">
                  <a:solidFill>
                    <a:srgbClr val="0033CC"/>
                  </a:solidFill>
                  <a:effectLst/>
                  <a:latin typeface="Angsana New"/>
                  <a:ea typeface="Times New Roman"/>
                  <a:cs typeface="TH Sarabun New"/>
                </a:rPr>
                <a:t>ลด </a:t>
              </a:r>
              <a:endParaRPr lang="th-TH" sz="1800" dirty="0" smtClean="0">
                <a:solidFill>
                  <a:srgbClr val="0033CC"/>
                </a:solidFill>
                <a:effectLst/>
                <a:latin typeface="Angsana New"/>
                <a:ea typeface="Times New Roman"/>
                <a:cs typeface="TH Sarabun New"/>
              </a:endParaRPr>
            </a:p>
            <a:p>
              <a:pPr indent="226695"/>
              <a:r>
                <a:rPr lang="th-TH" sz="1800" dirty="0" smtClean="0">
                  <a:solidFill>
                    <a:srgbClr val="0033CC"/>
                  </a:solidFill>
                  <a:effectLst/>
                  <a:latin typeface="Angsana New"/>
                  <a:ea typeface="Times New Roman"/>
                  <a:cs typeface="TH Sarabun New"/>
                </a:rPr>
                <a:t>(</a:t>
              </a:r>
              <a:r>
                <a:rPr lang="th-TH" sz="1800" dirty="0">
                  <a:solidFill>
                    <a:srgbClr val="0033CC"/>
                  </a:solidFill>
                  <a:effectLst/>
                  <a:latin typeface="Angsana New"/>
                  <a:ea typeface="Times New Roman"/>
                  <a:cs typeface="TH Sarabun New"/>
                </a:rPr>
                <a:t>เปลี่ยนแปลงค่าตัวแปร ที่ใช้ตรวจสอบ)</a:t>
              </a:r>
              <a:endParaRPr lang="en-US" sz="1800" dirty="0">
                <a:effectLst/>
                <a:latin typeface="Angsana New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676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การเขียนผังงานคำสั่ง </a:t>
            </a:r>
            <a:r>
              <a:rPr lang="en-US" sz="3600" dirty="0" smtClean="0"/>
              <a:t>For</a:t>
            </a:r>
            <a:endParaRPr lang="th-TH" dirty="0"/>
          </a:p>
        </p:txBody>
      </p:sp>
      <p:grpSp>
        <p:nvGrpSpPr>
          <p:cNvPr id="4" name="Group 309"/>
          <p:cNvGrpSpPr>
            <a:grpSpLocks/>
          </p:cNvGrpSpPr>
          <p:nvPr/>
        </p:nvGrpSpPr>
        <p:grpSpPr bwMode="auto">
          <a:xfrm>
            <a:off x="997513" y="1914417"/>
            <a:ext cx="3298910" cy="2971581"/>
            <a:chOff x="1934" y="8362"/>
            <a:chExt cx="3580" cy="3009"/>
          </a:xfrm>
        </p:grpSpPr>
        <p:cxnSp>
          <p:nvCxnSpPr>
            <p:cNvPr id="5" name="AutoShape 270"/>
            <p:cNvCxnSpPr>
              <a:cxnSpLocks noChangeShapeType="1"/>
            </p:cNvCxnSpPr>
            <p:nvPr/>
          </p:nvCxnSpPr>
          <p:spPr bwMode="auto">
            <a:xfrm>
              <a:off x="2834" y="8362"/>
              <a:ext cx="0" cy="300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AutoShape 271"/>
            <p:cNvSpPr>
              <a:spLocks noChangeArrowheads="1"/>
            </p:cNvSpPr>
            <p:nvPr/>
          </p:nvSpPr>
          <p:spPr bwMode="auto">
            <a:xfrm>
              <a:off x="1934" y="8819"/>
              <a:ext cx="1830" cy="997"/>
            </a:xfrm>
            <a:prstGeom prst="flowChartPreparat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800"/>
            </a:p>
          </p:txBody>
        </p:sp>
        <p:sp>
          <p:nvSpPr>
            <p:cNvPr id="7" name="AutoShape 272"/>
            <p:cNvSpPr>
              <a:spLocks noChangeArrowheads="1"/>
            </p:cNvSpPr>
            <p:nvPr/>
          </p:nvSpPr>
          <p:spPr bwMode="auto">
            <a:xfrm>
              <a:off x="4029" y="9901"/>
              <a:ext cx="1485" cy="694"/>
            </a:xfrm>
            <a:prstGeom prst="flowChartDisplay">
              <a:avLst/>
            </a:prstGeom>
            <a:solidFill>
              <a:srgbClr val="FFFFFF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800"/>
            </a:p>
          </p:txBody>
        </p:sp>
        <p:sp>
          <p:nvSpPr>
            <p:cNvPr id="8" name="AutoShape 273"/>
            <p:cNvSpPr>
              <a:spLocks noChangeArrowheads="1"/>
            </p:cNvSpPr>
            <p:nvPr/>
          </p:nvSpPr>
          <p:spPr bwMode="auto">
            <a:xfrm>
              <a:off x="4584" y="10956"/>
              <a:ext cx="360" cy="360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800"/>
            </a:p>
          </p:txBody>
        </p:sp>
        <p:cxnSp>
          <p:nvCxnSpPr>
            <p:cNvPr id="9" name="AutoShape 274"/>
            <p:cNvCxnSpPr>
              <a:cxnSpLocks noChangeShapeType="1"/>
            </p:cNvCxnSpPr>
            <p:nvPr/>
          </p:nvCxnSpPr>
          <p:spPr bwMode="auto">
            <a:xfrm flipH="1" flipV="1">
              <a:off x="3562" y="9569"/>
              <a:ext cx="195" cy="1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AutoShape 275"/>
            <p:cNvCxnSpPr>
              <a:cxnSpLocks noChangeShapeType="1"/>
            </p:cNvCxnSpPr>
            <p:nvPr/>
          </p:nvCxnSpPr>
          <p:spPr bwMode="auto">
            <a:xfrm>
              <a:off x="3748" y="9764"/>
              <a:ext cx="16" cy="135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AutoShape 276"/>
            <p:cNvCxnSpPr>
              <a:cxnSpLocks noChangeShapeType="1"/>
            </p:cNvCxnSpPr>
            <p:nvPr/>
          </p:nvCxnSpPr>
          <p:spPr bwMode="auto">
            <a:xfrm flipH="1">
              <a:off x="3764" y="11121"/>
              <a:ext cx="80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AutoShape 277"/>
            <p:cNvCxnSpPr>
              <a:cxnSpLocks noChangeShapeType="1"/>
            </p:cNvCxnSpPr>
            <p:nvPr/>
          </p:nvCxnSpPr>
          <p:spPr bwMode="auto">
            <a:xfrm>
              <a:off x="4764" y="10595"/>
              <a:ext cx="0" cy="36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AutoShape 278"/>
            <p:cNvCxnSpPr>
              <a:cxnSpLocks noChangeShapeType="1"/>
            </p:cNvCxnSpPr>
            <p:nvPr/>
          </p:nvCxnSpPr>
          <p:spPr bwMode="auto">
            <a:xfrm>
              <a:off x="2834" y="8458"/>
              <a:ext cx="0" cy="36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Text Box 280"/>
            <p:cNvSpPr txBox="1">
              <a:spLocks noChangeArrowheads="1"/>
            </p:cNvSpPr>
            <p:nvPr/>
          </p:nvSpPr>
          <p:spPr bwMode="auto">
            <a:xfrm>
              <a:off x="2093" y="8933"/>
              <a:ext cx="1476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/>
              <a:r>
                <a:rPr lang="en-US" sz="1400" dirty="0">
                  <a:effectLst/>
                  <a:latin typeface="Courier New"/>
                  <a:ea typeface="Times New Roman"/>
                </a:rPr>
                <a:t>For </a:t>
              </a:r>
              <a:endParaRPr lang="en-US" dirty="0">
                <a:effectLst/>
                <a:latin typeface="Angsana New"/>
                <a:ea typeface="Times New Roman"/>
              </a:endParaRPr>
            </a:p>
            <a:p>
              <a:pPr algn="ctr"/>
              <a:r>
                <a:rPr lang="en-US" sz="1400" dirty="0">
                  <a:solidFill>
                    <a:srgbClr val="7030A0"/>
                  </a:solidFill>
                  <a:effectLst/>
                  <a:latin typeface="Courier New"/>
                  <a:ea typeface="Times New Roman"/>
                </a:rPr>
                <a:t>I=0</a:t>
              </a:r>
              <a:r>
                <a:rPr lang="en-US" sz="1400" dirty="0">
                  <a:effectLst/>
                  <a:latin typeface="Courier New"/>
                  <a:ea typeface="Times New Roman"/>
                </a:rPr>
                <a:t> to </a:t>
              </a:r>
              <a:r>
                <a:rPr lang="en-US" sz="1400" dirty="0">
                  <a:solidFill>
                    <a:srgbClr val="FF0000"/>
                  </a:solidFill>
                  <a:effectLst/>
                  <a:latin typeface="Courier New"/>
                  <a:ea typeface="Times New Roman"/>
                </a:rPr>
                <a:t>N-1</a:t>
              </a:r>
              <a:endParaRPr lang="en-US" dirty="0">
                <a:effectLst/>
                <a:latin typeface="Angsana New"/>
                <a:ea typeface="Times New Roman"/>
              </a:endParaRPr>
            </a:p>
            <a:p>
              <a:pPr algn="ctr"/>
              <a:r>
                <a:rPr lang="en-US" sz="1400" dirty="0">
                  <a:solidFill>
                    <a:srgbClr val="0000FF"/>
                  </a:solidFill>
                  <a:effectLst/>
                  <a:latin typeface="Courier New"/>
                  <a:ea typeface="Times New Roman"/>
                </a:rPr>
                <a:t>Step +1</a:t>
              </a:r>
              <a:endParaRPr lang="en-US" dirty="0"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15" name="Text Box 281"/>
            <p:cNvSpPr txBox="1">
              <a:spLocks noChangeArrowheads="1"/>
            </p:cNvSpPr>
            <p:nvPr/>
          </p:nvSpPr>
          <p:spPr bwMode="auto">
            <a:xfrm>
              <a:off x="4353" y="10064"/>
              <a:ext cx="861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/>
              <a:r>
                <a:rPr lang="en-US" sz="1400" dirty="0">
                  <a:effectLst/>
                  <a:latin typeface="Courier New"/>
                  <a:ea typeface="Times New Roman"/>
                </a:rPr>
                <a:t>X[I] </a:t>
              </a:r>
              <a:endParaRPr lang="en-US" dirty="0"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16" name="Text Box 282"/>
            <p:cNvSpPr txBox="1">
              <a:spLocks noChangeArrowheads="1"/>
            </p:cNvSpPr>
            <p:nvPr/>
          </p:nvSpPr>
          <p:spPr bwMode="auto">
            <a:xfrm>
              <a:off x="4611" y="11000"/>
              <a:ext cx="36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marR="29845" indent="-17463" algn="ctr"/>
              <a:r>
                <a:rPr lang="en-US" sz="1400" dirty="0">
                  <a:effectLst/>
                  <a:latin typeface="Courier New"/>
                  <a:ea typeface="Times New Roman"/>
                </a:rPr>
                <a:t>I</a:t>
              </a:r>
              <a:endParaRPr lang="en-US" dirty="0">
                <a:effectLst/>
                <a:latin typeface="Angsana New"/>
                <a:ea typeface="Times New Roman"/>
              </a:endParaRPr>
            </a:p>
          </p:txBody>
        </p:sp>
        <p:cxnSp>
          <p:nvCxnSpPr>
            <p:cNvPr id="17" name="AutoShape 283"/>
            <p:cNvCxnSpPr>
              <a:cxnSpLocks noChangeShapeType="1"/>
            </p:cNvCxnSpPr>
            <p:nvPr/>
          </p:nvCxnSpPr>
          <p:spPr bwMode="auto">
            <a:xfrm>
              <a:off x="4794" y="9317"/>
              <a:ext cx="0" cy="58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AutoShape 284"/>
            <p:cNvCxnSpPr>
              <a:cxnSpLocks noChangeShapeType="1"/>
            </p:cNvCxnSpPr>
            <p:nvPr/>
          </p:nvCxnSpPr>
          <p:spPr bwMode="auto">
            <a:xfrm flipH="1">
              <a:off x="3759" y="9317"/>
              <a:ext cx="103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9" name="Group 326"/>
          <p:cNvGrpSpPr>
            <a:grpSpLocks/>
          </p:cNvGrpSpPr>
          <p:nvPr/>
        </p:nvGrpSpPr>
        <p:grpSpPr bwMode="auto">
          <a:xfrm>
            <a:off x="4788023" y="1868266"/>
            <a:ext cx="3332061" cy="3147988"/>
            <a:chOff x="1972" y="11595"/>
            <a:chExt cx="3580" cy="2911"/>
          </a:xfrm>
        </p:grpSpPr>
        <p:cxnSp>
          <p:nvCxnSpPr>
            <p:cNvPr id="20" name="AutoShape 311"/>
            <p:cNvCxnSpPr>
              <a:cxnSpLocks noChangeShapeType="1"/>
            </p:cNvCxnSpPr>
            <p:nvPr/>
          </p:nvCxnSpPr>
          <p:spPr bwMode="auto">
            <a:xfrm>
              <a:off x="2872" y="11595"/>
              <a:ext cx="0" cy="291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AutoShape 312"/>
            <p:cNvSpPr>
              <a:spLocks noChangeArrowheads="1"/>
            </p:cNvSpPr>
            <p:nvPr/>
          </p:nvSpPr>
          <p:spPr bwMode="auto">
            <a:xfrm>
              <a:off x="1972" y="12052"/>
              <a:ext cx="1830" cy="848"/>
            </a:xfrm>
            <a:prstGeom prst="flowChartPreparat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400"/>
            </a:p>
          </p:txBody>
        </p:sp>
        <p:sp>
          <p:nvSpPr>
            <p:cNvPr id="22" name="AutoShape 313"/>
            <p:cNvSpPr>
              <a:spLocks noChangeArrowheads="1"/>
            </p:cNvSpPr>
            <p:nvPr/>
          </p:nvSpPr>
          <p:spPr bwMode="auto">
            <a:xfrm>
              <a:off x="4067" y="12993"/>
              <a:ext cx="1485" cy="694"/>
            </a:xfrm>
            <a:prstGeom prst="flowChartDisplay">
              <a:avLst/>
            </a:prstGeom>
            <a:solidFill>
              <a:srgbClr val="FFFFFF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400"/>
            </a:p>
          </p:txBody>
        </p:sp>
        <p:sp>
          <p:nvSpPr>
            <p:cNvPr id="23" name="AutoShape 314"/>
            <p:cNvSpPr>
              <a:spLocks noChangeArrowheads="1"/>
            </p:cNvSpPr>
            <p:nvPr/>
          </p:nvSpPr>
          <p:spPr bwMode="auto">
            <a:xfrm>
              <a:off x="4643" y="14048"/>
              <a:ext cx="360" cy="360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400"/>
            </a:p>
          </p:txBody>
        </p:sp>
        <p:cxnSp>
          <p:nvCxnSpPr>
            <p:cNvPr id="24" name="AutoShape 315"/>
            <p:cNvCxnSpPr>
              <a:cxnSpLocks noChangeShapeType="1"/>
            </p:cNvCxnSpPr>
            <p:nvPr/>
          </p:nvCxnSpPr>
          <p:spPr bwMode="auto">
            <a:xfrm flipH="1" flipV="1">
              <a:off x="3617" y="12670"/>
              <a:ext cx="249" cy="2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AutoShape 316"/>
            <p:cNvCxnSpPr>
              <a:cxnSpLocks noChangeShapeType="1"/>
            </p:cNvCxnSpPr>
            <p:nvPr/>
          </p:nvCxnSpPr>
          <p:spPr bwMode="auto">
            <a:xfrm flipH="1">
              <a:off x="3866" y="12940"/>
              <a:ext cx="0" cy="130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AutoShape 317"/>
            <p:cNvCxnSpPr>
              <a:cxnSpLocks noChangeShapeType="1"/>
            </p:cNvCxnSpPr>
            <p:nvPr/>
          </p:nvCxnSpPr>
          <p:spPr bwMode="auto">
            <a:xfrm flipH="1">
              <a:off x="3866" y="14244"/>
              <a:ext cx="77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AutoShape 318"/>
            <p:cNvCxnSpPr>
              <a:cxnSpLocks noChangeShapeType="1"/>
            </p:cNvCxnSpPr>
            <p:nvPr/>
          </p:nvCxnSpPr>
          <p:spPr bwMode="auto">
            <a:xfrm>
              <a:off x="4825" y="13687"/>
              <a:ext cx="0" cy="36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AutoShape 319"/>
            <p:cNvCxnSpPr>
              <a:cxnSpLocks noChangeShapeType="1"/>
            </p:cNvCxnSpPr>
            <p:nvPr/>
          </p:nvCxnSpPr>
          <p:spPr bwMode="auto">
            <a:xfrm>
              <a:off x="2872" y="11691"/>
              <a:ext cx="0" cy="36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" name="Text Box 320"/>
            <p:cNvSpPr txBox="1">
              <a:spLocks noChangeArrowheads="1"/>
            </p:cNvSpPr>
            <p:nvPr/>
          </p:nvSpPr>
          <p:spPr bwMode="auto">
            <a:xfrm>
              <a:off x="2042" y="12040"/>
              <a:ext cx="1666" cy="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1200" dirty="0">
                  <a:effectLst/>
                  <a:latin typeface="Courier New"/>
                  <a:ea typeface="Times New Roman"/>
                </a:rPr>
                <a:t>I</a:t>
              </a:r>
              <a:endParaRPr lang="en-US" sz="2400" dirty="0">
                <a:effectLst/>
                <a:latin typeface="Angsana New"/>
                <a:ea typeface="Times New Roman"/>
              </a:endParaRPr>
            </a:p>
            <a:p>
              <a:pPr algn="ctr">
                <a:spcAft>
                  <a:spcPts val="1200"/>
                </a:spcAft>
              </a:pPr>
              <a:r>
                <a:rPr lang="en-US" sz="1200" dirty="0">
                  <a:solidFill>
                    <a:srgbClr val="7030A0"/>
                  </a:solidFill>
                  <a:effectLst/>
                  <a:latin typeface="Courier New"/>
                  <a:ea typeface="Times New Roman"/>
                </a:rPr>
                <a:t>0        </a:t>
              </a:r>
              <a:r>
                <a:rPr lang="en-US" sz="1200" dirty="0">
                  <a:solidFill>
                    <a:srgbClr val="FF0000"/>
                  </a:solidFill>
                  <a:effectLst/>
                  <a:latin typeface="Courier New"/>
                  <a:ea typeface="Times New Roman"/>
                </a:rPr>
                <a:t>N-1</a:t>
              </a:r>
              <a:endParaRPr lang="en-US" sz="2400" dirty="0">
                <a:effectLst/>
                <a:latin typeface="Angsana New"/>
                <a:ea typeface="Times New Roman"/>
              </a:endParaRPr>
            </a:p>
            <a:p>
              <a:pPr algn="ctr">
                <a:spcAft>
                  <a:spcPts val="1200"/>
                </a:spcAft>
              </a:pPr>
              <a:r>
                <a:rPr lang="en-US" sz="1200" dirty="0">
                  <a:solidFill>
                    <a:srgbClr val="0000FF"/>
                  </a:solidFill>
                  <a:effectLst/>
                  <a:latin typeface="Courier New"/>
                  <a:ea typeface="Times New Roman"/>
                </a:rPr>
                <a:t>+1</a:t>
              </a:r>
              <a:endParaRPr lang="en-US" sz="2400" dirty="0"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30" name="Text Box 321"/>
            <p:cNvSpPr txBox="1">
              <a:spLocks noChangeArrowheads="1"/>
            </p:cNvSpPr>
            <p:nvPr/>
          </p:nvSpPr>
          <p:spPr bwMode="auto">
            <a:xfrm>
              <a:off x="4427" y="13178"/>
              <a:ext cx="861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/>
              <a:r>
                <a:rPr lang="en-US" sz="1200" dirty="0">
                  <a:effectLst/>
                  <a:latin typeface="Courier New"/>
                  <a:ea typeface="Times New Roman"/>
                </a:rPr>
                <a:t>X[I] </a:t>
              </a:r>
              <a:endParaRPr lang="en-US" sz="2400" dirty="0"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31" name="Text Box 322"/>
            <p:cNvSpPr txBox="1">
              <a:spLocks noChangeArrowheads="1"/>
            </p:cNvSpPr>
            <p:nvPr/>
          </p:nvSpPr>
          <p:spPr bwMode="auto">
            <a:xfrm>
              <a:off x="4620" y="14116"/>
              <a:ext cx="383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indent="26988" algn="ctr"/>
              <a:r>
                <a:rPr lang="en-US" sz="1200" dirty="0">
                  <a:effectLst/>
                  <a:latin typeface="Courier New"/>
                  <a:ea typeface="Times New Roman"/>
                </a:rPr>
                <a:t>I</a:t>
              </a:r>
              <a:endParaRPr lang="en-US" sz="2400" dirty="0">
                <a:effectLst/>
                <a:latin typeface="Angsana New"/>
                <a:ea typeface="Times New Roman"/>
              </a:endParaRPr>
            </a:p>
          </p:txBody>
        </p:sp>
        <p:cxnSp>
          <p:nvCxnSpPr>
            <p:cNvPr id="32" name="AutoShape 323"/>
            <p:cNvCxnSpPr>
              <a:cxnSpLocks noChangeShapeType="1"/>
            </p:cNvCxnSpPr>
            <p:nvPr/>
          </p:nvCxnSpPr>
          <p:spPr bwMode="auto">
            <a:xfrm>
              <a:off x="4844" y="12466"/>
              <a:ext cx="0" cy="52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AutoShape 324"/>
            <p:cNvCxnSpPr>
              <a:cxnSpLocks noChangeShapeType="1"/>
            </p:cNvCxnSpPr>
            <p:nvPr/>
          </p:nvCxnSpPr>
          <p:spPr bwMode="auto">
            <a:xfrm flipH="1">
              <a:off x="3797" y="12466"/>
              <a:ext cx="103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06970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การเขียนผังงานคำสั่ง </a:t>
            </a:r>
            <a:r>
              <a:rPr lang="en-US" sz="3600" dirty="0" smtClean="0"/>
              <a:t>For</a:t>
            </a:r>
            <a:endParaRPr lang="th-TH" dirty="0"/>
          </a:p>
        </p:txBody>
      </p:sp>
      <p:grpSp>
        <p:nvGrpSpPr>
          <p:cNvPr id="34" name="Group 268"/>
          <p:cNvGrpSpPr>
            <a:grpSpLocks/>
          </p:cNvGrpSpPr>
          <p:nvPr/>
        </p:nvGrpSpPr>
        <p:grpSpPr bwMode="auto">
          <a:xfrm>
            <a:off x="1090024" y="1722790"/>
            <a:ext cx="2888916" cy="4092454"/>
            <a:chOff x="6819" y="2398"/>
            <a:chExt cx="2211" cy="3300"/>
          </a:xfrm>
        </p:grpSpPr>
        <p:cxnSp>
          <p:nvCxnSpPr>
            <p:cNvPr id="35" name="AutoShape 252"/>
            <p:cNvCxnSpPr>
              <a:cxnSpLocks noChangeShapeType="1"/>
            </p:cNvCxnSpPr>
            <p:nvPr/>
          </p:nvCxnSpPr>
          <p:spPr bwMode="auto">
            <a:xfrm>
              <a:off x="8094" y="2398"/>
              <a:ext cx="6" cy="257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AutoShape 253"/>
            <p:cNvSpPr>
              <a:spLocks noChangeArrowheads="1"/>
            </p:cNvSpPr>
            <p:nvPr/>
          </p:nvSpPr>
          <p:spPr bwMode="auto">
            <a:xfrm>
              <a:off x="7200" y="2768"/>
              <a:ext cx="1830" cy="756"/>
            </a:xfrm>
            <a:prstGeom prst="flowChartPreparat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800"/>
            </a:p>
          </p:txBody>
        </p:sp>
        <p:sp>
          <p:nvSpPr>
            <p:cNvPr id="37" name="AutoShape 254"/>
            <p:cNvSpPr>
              <a:spLocks noChangeArrowheads="1"/>
            </p:cNvSpPr>
            <p:nvPr/>
          </p:nvSpPr>
          <p:spPr bwMode="auto">
            <a:xfrm>
              <a:off x="7350" y="3896"/>
              <a:ext cx="1485" cy="694"/>
            </a:xfrm>
            <a:prstGeom prst="flowChartDisplay">
              <a:avLst/>
            </a:prstGeom>
            <a:solidFill>
              <a:srgbClr val="FFFFFF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800"/>
            </a:p>
          </p:txBody>
        </p:sp>
        <p:sp>
          <p:nvSpPr>
            <p:cNvPr id="38" name="AutoShape 255"/>
            <p:cNvSpPr>
              <a:spLocks noChangeArrowheads="1"/>
            </p:cNvSpPr>
            <p:nvPr/>
          </p:nvSpPr>
          <p:spPr bwMode="auto">
            <a:xfrm>
              <a:off x="7929" y="4977"/>
              <a:ext cx="360" cy="360"/>
            </a:xfrm>
            <a:prstGeom prst="flowChartConnector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 sz="4800"/>
            </a:p>
          </p:txBody>
        </p:sp>
        <p:cxnSp>
          <p:nvCxnSpPr>
            <p:cNvPr id="39" name="AutoShape 256"/>
            <p:cNvCxnSpPr>
              <a:cxnSpLocks noChangeShapeType="1"/>
            </p:cNvCxnSpPr>
            <p:nvPr/>
          </p:nvCxnSpPr>
          <p:spPr bwMode="auto">
            <a:xfrm>
              <a:off x="6819" y="3135"/>
              <a:ext cx="38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AutoShape 257"/>
            <p:cNvCxnSpPr>
              <a:cxnSpLocks noChangeShapeType="1"/>
            </p:cNvCxnSpPr>
            <p:nvPr/>
          </p:nvCxnSpPr>
          <p:spPr bwMode="auto">
            <a:xfrm>
              <a:off x="6819" y="3135"/>
              <a:ext cx="0" cy="203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" name="AutoShape 258"/>
            <p:cNvCxnSpPr>
              <a:cxnSpLocks noChangeShapeType="1"/>
            </p:cNvCxnSpPr>
            <p:nvPr/>
          </p:nvCxnSpPr>
          <p:spPr bwMode="auto">
            <a:xfrm flipH="1" flipV="1">
              <a:off x="6819" y="5165"/>
              <a:ext cx="111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AutoShape 259"/>
            <p:cNvCxnSpPr>
              <a:cxnSpLocks noChangeShapeType="1"/>
            </p:cNvCxnSpPr>
            <p:nvPr/>
          </p:nvCxnSpPr>
          <p:spPr bwMode="auto">
            <a:xfrm>
              <a:off x="8100" y="3690"/>
              <a:ext cx="0" cy="19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AutoShape 260"/>
            <p:cNvCxnSpPr>
              <a:cxnSpLocks noChangeShapeType="1"/>
            </p:cNvCxnSpPr>
            <p:nvPr/>
          </p:nvCxnSpPr>
          <p:spPr bwMode="auto">
            <a:xfrm>
              <a:off x="8100" y="2398"/>
              <a:ext cx="0" cy="36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AutoShape 261"/>
            <p:cNvCxnSpPr>
              <a:cxnSpLocks noChangeShapeType="1"/>
            </p:cNvCxnSpPr>
            <p:nvPr/>
          </p:nvCxnSpPr>
          <p:spPr bwMode="auto">
            <a:xfrm>
              <a:off x="8124" y="5337"/>
              <a:ext cx="0" cy="36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5" name="Text Box 262"/>
            <p:cNvSpPr txBox="1">
              <a:spLocks noChangeArrowheads="1"/>
            </p:cNvSpPr>
            <p:nvPr/>
          </p:nvSpPr>
          <p:spPr bwMode="auto">
            <a:xfrm>
              <a:off x="7359" y="2768"/>
              <a:ext cx="1476" cy="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/>
              <a:r>
                <a:rPr lang="en-US" sz="1400" dirty="0">
                  <a:effectLst/>
                  <a:latin typeface="Courier New"/>
                  <a:ea typeface="Times New Roman"/>
                </a:rPr>
                <a:t>For </a:t>
              </a:r>
              <a:endParaRPr lang="en-US" dirty="0">
                <a:effectLst/>
                <a:latin typeface="Angsana New"/>
                <a:ea typeface="Times New Roman"/>
              </a:endParaRPr>
            </a:p>
            <a:p>
              <a:pPr algn="ctr"/>
              <a:r>
                <a:rPr lang="en-US" sz="1400" dirty="0">
                  <a:solidFill>
                    <a:srgbClr val="7030A0"/>
                  </a:solidFill>
                  <a:effectLst/>
                  <a:latin typeface="Courier New"/>
                  <a:ea typeface="Times New Roman"/>
                </a:rPr>
                <a:t>I=0</a:t>
              </a:r>
              <a:r>
                <a:rPr lang="en-US" sz="1400" dirty="0">
                  <a:effectLst/>
                  <a:latin typeface="Courier New"/>
                  <a:ea typeface="Times New Roman"/>
                </a:rPr>
                <a:t> to </a:t>
              </a:r>
              <a:r>
                <a:rPr lang="en-US" sz="1400" dirty="0">
                  <a:solidFill>
                    <a:srgbClr val="FF0000"/>
                  </a:solidFill>
                  <a:effectLst/>
                  <a:latin typeface="Courier New"/>
                  <a:ea typeface="Times New Roman"/>
                </a:rPr>
                <a:t>N-1</a:t>
              </a:r>
              <a:endParaRPr lang="en-US" dirty="0">
                <a:effectLst/>
                <a:latin typeface="Angsana New"/>
                <a:ea typeface="Times New Roman"/>
              </a:endParaRPr>
            </a:p>
            <a:p>
              <a:pPr algn="ctr"/>
              <a:r>
                <a:rPr lang="en-US" sz="1400" dirty="0">
                  <a:solidFill>
                    <a:srgbClr val="0000FF"/>
                  </a:solidFill>
                  <a:effectLst/>
                  <a:latin typeface="Courier New"/>
                  <a:ea typeface="Times New Roman"/>
                </a:rPr>
                <a:t>Step +1</a:t>
              </a:r>
              <a:endParaRPr lang="en-US" dirty="0"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46" name="Text Box 264"/>
            <p:cNvSpPr txBox="1">
              <a:spLocks noChangeArrowheads="1"/>
            </p:cNvSpPr>
            <p:nvPr/>
          </p:nvSpPr>
          <p:spPr bwMode="auto">
            <a:xfrm>
              <a:off x="7718" y="4127"/>
              <a:ext cx="861" cy="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/>
              <a:r>
                <a:rPr lang="en-US" sz="1400" dirty="0">
                  <a:effectLst/>
                  <a:latin typeface="Courier New"/>
                  <a:ea typeface="Times New Roman"/>
                </a:rPr>
                <a:t>X[I] </a:t>
              </a:r>
              <a:endParaRPr lang="en-US" dirty="0">
                <a:effectLst/>
                <a:latin typeface="Angsana New"/>
                <a:ea typeface="Times New Roman"/>
              </a:endParaRPr>
            </a:p>
          </p:txBody>
        </p:sp>
        <p:sp>
          <p:nvSpPr>
            <p:cNvPr id="47" name="Text Box 266"/>
            <p:cNvSpPr txBox="1">
              <a:spLocks noChangeArrowheads="1"/>
            </p:cNvSpPr>
            <p:nvPr/>
          </p:nvSpPr>
          <p:spPr bwMode="auto">
            <a:xfrm>
              <a:off x="7934" y="5075"/>
              <a:ext cx="36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/>
              <a:r>
                <a:rPr lang="en-US" sz="1400" dirty="0">
                  <a:effectLst/>
                  <a:latin typeface="Courier New"/>
                  <a:ea typeface="Times New Roman"/>
                </a:rPr>
                <a:t>I</a:t>
              </a:r>
              <a:endParaRPr lang="en-US" dirty="0">
                <a:effectLst/>
                <a:latin typeface="Angsana New"/>
                <a:ea typeface="Times New Roman"/>
              </a:endParaRPr>
            </a:p>
          </p:txBody>
        </p:sp>
      </p:grpSp>
      <p:grpSp>
        <p:nvGrpSpPr>
          <p:cNvPr id="48" name="Group 328"/>
          <p:cNvGrpSpPr>
            <a:grpSpLocks/>
          </p:cNvGrpSpPr>
          <p:nvPr/>
        </p:nvGrpSpPr>
        <p:grpSpPr bwMode="auto">
          <a:xfrm>
            <a:off x="4788024" y="1668285"/>
            <a:ext cx="3168352" cy="3476045"/>
            <a:chOff x="5552" y="11769"/>
            <a:chExt cx="2697" cy="2763"/>
          </a:xfrm>
        </p:grpSpPr>
        <p:cxnSp>
          <p:nvCxnSpPr>
            <p:cNvPr id="49" name="AutoShape 292"/>
            <p:cNvCxnSpPr>
              <a:cxnSpLocks noChangeShapeType="1"/>
            </p:cNvCxnSpPr>
            <p:nvPr/>
          </p:nvCxnSpPr>
          <p:spPr bwMode="auto">
            <a:xfrm>
              <a:off x="6884" y="11769"/>
              <a:ext cx="0" cy="16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0" name="AutoShape 293"/>
            <p:cNvSpPr>
              <a:spLocks noChangeArrowheads="1"/>
            </p:cNvSpPr>
            <p:nvPr/>
          </p:nvSpPr>
          <p:spPr bwMode="auto">
            <a:xfrm>
              <a:off x="5978" y="12090"/>
              <a:ext cx="1830" cy="1035"/>
            </a:xfrm>
            <a:prstGeom prst="flowChartPreparat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sp>
          <p:nvSpPr>
            <p:cNvPr id="51" name="Text Box 295"/>
            <p:cNvSpPr txBox="1">
              <a:spLocks noChangeArrowheads="1"/>
            </p:cNvSpPr>
            <p:nvPr/>
          </p:nvSpPr>
          <p:spPr bwMode="auto">
            <a:xfrm>
              <a:off x="6226" y="12231"/>
              <a:ext cx="1548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en-US" sz="1600" dirty="0">
                  <a:solidFill>
                    <a:srgbClr val="7030A0"/>
                  </a:solidFill>
                  <a:effectLst/>
                  <a:latin typeface="Courier New"/>
                  <a:ea typeface="Calibri"/>
                  <a:cs typeface="Cordia New"/>
                </a:rPr>
                <a:t>I=0 </a:t>
              </a:r>
              <a:endParaRPr lang="en-US" sz="2400" dirty="0">
                <a:effectLst/>
                <a:latin typeface="Calibri"/>
                <a:ea typeface="Calibri"/>
                <a:cs typeface="Cordia New"/>
              </a:endParaRPr>
            </a:p>
            <a:p>
              <a:pPr algn="r">
                <a:spcAft>
                  <a:spcPts val="600"/>
                </a:spcAft>
              </a:pPr>
              <a:r>
                <a:rPr lang="en-US" sz="1600" dirty="0">
                  <a:effectLst/>
                  <a:latin typeface="Courier New"/>
                  <a:ea typeface="Calibri"/>
                  <a:cs typeface="Cordia New"/>
                </a:rPr>
                <a:t>   </a:t>
              </a:r>
              <a:r>
                <a:rPr lang="en-US" sz="1400" dirty="0">
                  <a:solidFill>
                    <a:srgbClr val="FF0000"/>
                  </a:solidFill>
                  <a:effectLst/>
                  <a:latin typeface="Courier New"/>
                  <a:ea typeface="Calibri"/>
                  <a:cs typeface="Cordia New"/>
                </a:rPr>
                <a:t>   </a:t>
              </a:r>
              <a:r>
                <a:rPr lang="en-US" sz="1600" dirty="0">
                  <a:solidFill>
                    <a:srgbClr val="FF0000"/>
                  </a:solidFill>
                  <a:effectLst/>
                  <a:latin typeface="Courier New"/>
                  <a:ea typeface="Calibri"/>
                  <a:cs typeface="Cordia New"/>
                </a:rPr>
                <a:t>I&gt;N-1</a:t>
              </a:r>
              <a:endParaRPr lang="en-US" sz="2400" dirty="0">
                <a:effectLst/>
                <a:latin typeface="Calibri"/>
                <a:ea typeface="Calibri"/>
                <a:cs typeface="Cordia New"/>
              </a:endParaRPr>
            </a:p>
            <a:p>
              <a:pPr>
                <a:spcAft>
                  <a:spcPts val="600"/>
                </a:spcAft>
              </a:pPr>
              <a:r>
                <a:rPr lang="en-US" sz="1600" dirty="0">
                  <a:solidFill>
                    <a:srgbClr val="0000FF"/>
                  </a:solidFill>
                  <a:effectLst/>
                  <a:latin typeface="Courier New"/>
                  <a:ea typeface="Calibri"/>
                  <a:cs typeface="Cordia New"/>
                </a:rPr>
                <a:t>I=I+1</a:t>
              </a:r>
              <a:endParaRPr lang="en-US" sz="2400" dirty="0">
                <a:effectLst/>
                <a:latin typeface="Calibri"/>
                <a:ea typeface="Calibri"/>
                <a:cs typeface="Cordia New"/>
              </a:endParaRPr>
            </a:p>
            <a:p>
              <a:pPr indent="226695" algn="ctr"/>
              <a:r>
                <a:rPr lang="en-US" sz="1600" dirty="0">
                  <a:solidFill>
                    <a:srgbClr val="0000FF"/>
                  </a:solidFill>
                  <a:effectLst/>
                  <a:latin typeface="Courier New"/>
                  <a:ea typeface="Times New Roman"/>
                </a:rPr>
                <a:t> </a:t>
              </a:r>
              <a:endParaRPr lang="en-US" sz="3200" dirty="0">
                <a:effectLst/>
                <a:latin typeface="Angsana New"/>
                <a:ea typeface="Times New Roman"/>
              </a:endParaRPr>
            </a:p>
          </p:txBody>
        </p:sp>
        <p:cxnSp>
          <p:nvCxnSpPr>
            <p:cNvPr id="52" name="AutoShape 296"/>
            <p:cNvCxnSpPr>
              <a:cxnSpLocks noChangeShapeType="1"/>
            </p:cNvCxnSpPr>
            <p:nvPr/>
          </p:nvCxnSpPr>
          <p:spPr bwMode="auto">
            <a:xfrm>
              <a:off x="7094" y="12090"/>
              <a:ext cx="0" cy="103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" name="AutoShape 297"/>
            <p:cNvCxnSpPr>
              <a:cxnSpLocks noChangeShapeType="1"/>
            </p:cNvCxnSpPr>
            <p:nvPr/>
          </p:nvCxnSpPr>
          <p:spPr bwMode="auto">
            <a:xfrm flipH="1">
              <a:off x="5963" y="12600"/>
              <a:ext cx="113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4" name="AutoShape 298"/>
            <p:cNvSpPr>
              <a:spLocks noChangeArrowheads="1"/>
            </p:cNvSpPr>
            <p:nvPr/>
          </p:nvSpPr>
          <p:spPr bwMode="auto">
            <a:xfrm>
              <a:off x="6134" y="13452"/>
              <a:ext cx="1472" cy="702"/>
            </a:xfrm>
            <a:prstGeom prst="flowChartDisplay">
              <a:avLst/>
            </a:prstGeom>
            <a:solidFill>
              <a:srgbClr val="FFFFFF"/>
            </a:solidFill>
            <a:ln w="9525">
              <a:solidFill>
                <a:schemeClr val="tx1">
                  <a:lumMod val="95000"/>
                  <a:lumOff val="500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cxnSp>
          <p:nvCxnSpPr>
            <p:cNvPr id="55" name="AutoShape 299"/>
            <p:cNvCxnSpPr>
              <a:cxnSpLocks noChangeShapeType="1"/>
            </p:cNvCxnSpPr>
            <p:nvPr/>
          </p:nvCxnSpPr>
          <p:spPr bwMode="auto">
            <a:xfrm>
              <a:off x="6894" y="14154"/>
              <a:ext cx="5" cy="36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AutoShape 300"/>
            <p:cNvCxnSpPr>
              <a:cxnSpLocks noChangeShapeType="1"/>
            </p:cNvCxnSpPr>
            <p:nvPr/>
          </p:nvCxnSpPr>
          <p:spPr bwMode="auto">
            <a:xfrm flipH="1">
              <a:off x="5562" y="14532"/>
              <a:ext cx="1332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AutoShape 301"/>
            <p:cNvCxnSpPr>
              <a:cxnSpLocks noChangeShapeType="1"/>
            </p:cNvCxnSpPr>
            <p:nvPr/>
          </p:nvCxnSpPr>
          <p:spPr bwMode="auto">
            <a:xfrm flipH="1" flipV="1">
              <a:off x="5552" y="12585"/>
              <a:ext cx="10" cy="194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" name="AutoShape 302"/>
            <p:cNvCxnSpPr>
              <a:cxnSpLocks noChangeShapeType="1"/>
            </p:cNvCxnSpPr>
            <p:nvPr/>
          </p:nvCxnSpPr>
          <p:spPr bwMode="auto">
            <a:xfrm>
              <a:off x="5552" y="12585"/>
              <a:ext cx="41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AutoShape 303"/>
            <p:cNvCxnSpPr>
              <a:cxnSpLocks noChangeShapeType="1"/>
            </p:cNvCxnSpPr>
            <p:nvPr/>
          </p:nvCxnSpPr>
          <p:spPr bwMode="auto">
            <a:xfrm>
              <a:off x="7808" y="12600"/>
              <a:ext cx="44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" name="AutoShape 304"/>
            <p:cNvCxnSpPr>
              <a:cxnSpLocks noChangeShapeType="1"/>
            </p:cNvCxnSpPr>
            <p:nvPr/>
          </p:nvCxnSpPr>
          <p:spPr bwMode="auto">
            <a:xfrm>
              <a:off x="8249" y="12600"/>
              <a:ext cx="0" cy="88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" name="AutoShape 305"/>
            <p:cNvCxnSpPr>
              <a:cxnSpLocks noChangeShapeType="1"/>
            </p:cNvCxnSpPr>
            <p:nvPr/>
          </p:nvCxnSpPr>
          <p:spPr bwMode="auto">
            <a:xfrm>
              <a:off x="6888" y="11769"/>
              <a:ext cx="0" cy="32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2" name="Text Box 308"/>
            <p:cNvSpPr txBox="1">
              <a:spLocks noChangeArrowheads="1"/>
            </p:cNvSpPr>
            <p:nvPr/>
          </p:nvSpPr>
          <p:spPr bwMode="auto">
            <a:xfrm>
              <a:off x="6454" y="13648"/>
              <a:ext cx="9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/>
              <a:r>
                <a:rPr lang="en-US" sz="1600" dirty="0">
                  <a:effectLst/>
                  <a:latin typeface="Courier New"/>
                  <a:ea typeface="Times New Roman"/>
                </a:rPr>
                <a:t>X[I]</a:t>
              </a:r>
              <a:endParaRPr lang="en-US" sz="3200" dirty="0">
                <a:effectLst/>
                <a:latin typeface="Angsana New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061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ผัง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งาน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(Flowchart)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เป็นตัวแทนของอัลกอริทึม เป็นเครื่องมือในการเขียนอัลกอริทึมซึ่งใช้ภาพและคำอธิบายสั้น ๆ และลูกศรแสดงทิศทางลำดับขั้นตอน ซึ่งมี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โครงสร้างหลัก คือ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โครงสร้างแบบลำดับ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โครงสร้างแบบตัดสินใจทางเลือกตามเงื่อนไข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โครงสร้างแบบการทำซ้ำ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สรุป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62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>
            <a:normAutofit/>
          </a:bodyPr>
          <a:lstStyle/>
          <a:p>
            <a:pPr algn="thaiDist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โครงสร้างแบบลำดับเป็นโครงสร้างพื้นฐาน ที่มีลำดับการทำงานตั้งแต่ขั้นตอนแรกไปจนถึงขั้นตอนสุดท้าย โดยทำตามลำดับจากบนลงล่าง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algn="thaiDist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โครงสร้างแบบตัดสินใจทางเลือก มี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 ลักษณะ แบบแรกเป็นแบบเลือกทำกับไม่ทำ และแบบที่สองคือเลือกทำอย่างใดอย่างหนึ่ง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algn="thaiDist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โครงสร้างแบบการทำงานซ้ำ มี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ลักษณะใหญ่ ๆ คือ ทำในลูปก่อนแล้วตรวจสอบภายหลัง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(Post-test)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และแบบตรวจสอบก่อนจึงทำในลูป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(Pre-test)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ซึ่งทั้งสองลักษณะยังสามารถแบ่งได้อีก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แบบ คือ จะทำการวนรอบเมื่อเงื่อนไขเป็นจริง กับจะทำการวนรอบเมื่อเงื่อนไขเป็นเท็จ แต่ไม่ว่าจะใช้วิธีใดก็สามารถทำงานได้ผลลัพธ์เดียวกันได้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สรุป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99592" y="5301208"/>
            <a:ext cx="7632848" cy="95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thaiDist">
              <a:spcBef>
                <a:spcPct val="20000"/>
              </a:spcBef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นอกจากนี้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ยังมีคำสั่งที่มีการเตรียมการไว้ล่วงหน้าในการทำงานซ้ำ ก็คือคำสั่ง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For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ซึ่งเป็นคำสั่งที่นิยมใช้กันมาก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3770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แผนผังความคิด </a:t>
            </a:r>
            <a:r>
              <a:rPr lang="en-US" sz="2700" b="1" dirty="0">
                <a:solidFill>
                  <a:schemeClr val="accent4">
                    <a:lumMod val="75000"/>
                  </a:schemeClr>
                </a:solidFill>
              </a:rPr>
              <a:t>(Mind Mapping)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ของหน่วยการ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251520" y="1412776"/>
            <a:ext cx="8568952" cy="5040560"/>
            <a:chOff x="0" y="0"/>
            <a:chExt cx="5610175" cy="283428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0" y="43891"/>
              <a:ext cx="5610175" cy="2790391"/>
              <a:chOff x="0" y="0"/>
              <a:chExt cx="5610175" cy="2790391"/>
            </a:xfrm>
          </p:grpSpPr>
          <p:cxnSp>
            <p:nvCxnSpPr>
              <p:cNvPr id="7" name="ตัวเชื่อมต่อตรง 6"/>
              <p:cNvCxnSpPr/>
              <p:nvPr/>
            </p:nvCxnSpPr>
            <p:spPr>
              <a:xfrm>
                <a:off x="4016045" y="131674"/>
                <a:ext cx="314554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ตัวเชื่อมต่อตรง 7"/>
              <p:cNvCxnSpPr/>
              <p:nvPr/>
            </p:nvCxnSpPr>
            <p:spPr>
              <a:xfrm>
                <a:off x="2033869" y="1697127"/>
                <a:ext cx="0" cy="921207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ตัวเชื่อมต่อตรง 8"/>
              <p:cNvCxnSpPr/>
              <p:nvPr/>
            </p:nvCxnSpPr>
            <p:spPr>
              <a:xfrm>
                <a:off x="1719316" y="2231136"/>
                <a:ext cx="62887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ตัวเชื่อมต่อตรง 9"/>
              <p:cNvCxnSpPr/>
              <p:nvPr/>
            </p:nvCxnSpPr>
            <p:spPr>
              <a:xfrm flipH="1">
                <a:off x="2362810" y="797357"/>
                <a:ext cx="387350" cy="680314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ตัวเชื่อมต่อตรง 10"/>
              <p:cNvCxnSpPr/>
              <p:nvPr/>
            </p:nvCxnSpPr>
            <p:spPr>
              <a:xfrm>
                <a:off x="2377440" y="607162"/>
                <a:ext cx="212141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ตัวเชื่อมต่อตรง 11"/>
              <p:cNvCxnSpPr/>
              <p:nvPr/>
            </p:nvCxnSpPr>
            <p:spPr>
              <a:xfrm>
                <a:off x="3306471" y="797357"/>
                <a:ext cx="0" cy="746125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ตัวเชื่อมต่อตรง 12"/>
              <p:cNvCxnSpPr/>
              <p:nvPr/>
            </p:nvCxnSpPr>
            <p:spPr>
              <a:xfrm>
                <a:off x="1441095" y="607162"/>
                <a:ext cx="212141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ตัวเชื่อมต่อตรง 13"/>
              <p:cNvCxnSpPr/>
              <p:nvPr/>
            </p:nvCxnSpPr>
            <p:spPr>
              <a:xfrm>
                <a:off x="1243584" y="219456"/>
                <a:ext cx="197282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ตัวเชื่อมต่อตรง 14"/>
              <p:cNvCxnSpPr/>
              <p:nvPr/>
            </p:nvCxnSpPr>
            <p:spPr>
              <a:xfrm>
                <a:off x="1228954" y="958291"/>
                <a:ext cx="197282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ตัวเชื่อมต่อตรง 15"/>
              <p:cNvCxnSpPr/>
              <p:nvPr/>
            </p:nvCxnSpPr>
            <p:spPr>
              <a:xfrm>
                <a:off x="3701492" y="1477671"/>
                <a:ext cx="314325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ตัวเชื่อมต่อตรง 16"/>
              <p:cNvCxnSpPr/>
              <p:nvPr/>
            </p:nvCxnSpPr>
            <p:spPr>
              <a:xfrm>
                <a:off x="4015626" y="124335"/>
                <a:ext cx="0" cy="2099177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ตัวเชื่อมต่อตรง 17"/>
              <p:cNvCxnSpPr/>
              <p:nvPr/>
            </p:nvCxnSpPr>
            <p:spPr>
              <a:xfrm>
                <a:off x="4016045" y="570586"/>
                <a:ext cx="314325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ตัวเชื่อมต่อตรง 18"/>
              <p:cNvCxnSpPr/>
              <p:nvPr/>
            </p:nvCxnSpPr>
            <p:spPr>
              <a:xfrm>
                <a:off x="4016045" y="958291"/>
                <a:ext cx="314325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ตัวเชื่อมต่อตรง 19"/>
              <p:cNvCxnSpPr/>
              <p:nvPr/>
            </p:nvCxnSpPr>
            <p:spPr>
              <a:xfrm>
                <a:off x="4016045" y="1404519"/>
                <a:ext cx="314325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ตัวเชื่อมต่อตรง 20"/>
              <p:cNvCxnSpPr/>
              <p:nvPr/>
            </p:nvCxnSpPr>
            <p:spPr>
              <a:xfrm>
                <a:off x="4016045" y="1799539"/>
                <a:ext cx="314325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ตัวเชื่อมต่อตรง 21"/>
              <p:cNvCxnSpPr/>
              <p:nvPr/>
            </p:nvCxnSpPr>
            <p:spPr>
              <a:xfrm>
                <a:off x="4016045" y="2216505"/>
                <a:ext cx="314325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สี่เหลี่ยมผืนผ้ามุมมน 22"/>
              <p:cNvSpPr/>
              <p:nvPr/>
            </p:nvSpPr>
            <p:spPr>
              <a:xfrm>
                <a:off x="2545690" y="219456"/>
                <a:ext cx="1228725" cy="746125"/>
              </a:xfrm>
              <a:prstGeom prst="roundRect">
                <a:avLst/>
              </a:prstGeom>
              <a:ln w="19050"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อัลกอริทึมและ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การ</a:t>
                </a:r>
                <a:r>
                  <a:rPr lang="th-TH" sz="2000" b="1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เขียน           ผัง</a:t>
                </a: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งาน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24" name="สี่เหลี่ยมผืนผ้ามุมมน 23"/>
              <p:cNvSpPr/>
              <p:nvPr/>
            </p:nvSpPr>
            <p:spPr>
              <a:xfrm>
                <a:off x="0" y="0"/>
                <a:ext cx="1338580" cy="46037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ความหมายอัลกอริทึม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25" name="สี่เหลี่ยมผืนผ้ามุมมน 24"/>
              <p:cNvSpPr/>
              <p:nvPr/>
            </p:nvSpPr>
            <p:spPr>
              <a:xfrm>
                <a:off x="0" y="658368"/>
                <a:ext cx="1338682" cy="59245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เครื่องมือที่ช่วยในการเขียนอัลกอริทึม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26" name="สี่เหลี่ยมผืนผ้ามุมมน 25"/>
              <p:cNvSpPr/>
              <p:nvPr/>
            </p:nvSpPr>
            <p:spPr>
              <a:xfrm>
                <a:off x="1565453" y="292608"/>
                <a:ext cx="918057" cy="59182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อัลกอริทึม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27" name="สี่เหลี่ยมผืนผ้ามุมมน 26"/>
              <p:cNvSpPr/>
              <p:nvPr/>
            </p:nvSpPr>
            <p:spPr>
              <a:xfrm>
                <a:off x="2750516" y="1192378"/>
                <a:ext cx="1075055" cy="59182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การ</a:t>
                </a:r>
                <a:r>
                  <a:rPr lang="th-TH" sz="2000" b="1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เขียน    ผัง</a:t>
                </a: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งาน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28" name="สี่เหลี่ยมผืนผ้ามุมมน 27"/>
              <p:cNvSpPr/>
              <p:nvPr/>
            </p:nvSpPr>
            <p:spPr>
              <a:xfrm>
                <a:off x="4176980" y="380391"/>
                <a:ext cx="1433195" cy="33591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ประโยชน์ของผังงาน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29" name="สี่เหลี่ยมผืนผ้ามุมมน 28"/>
              <p:cNvSpPr/>
              <p:nvPr/>
            </p:nvSpPr>
            <p:spPr>
              <a:xfrm>
                <a:off x="4176980" y="2032251"/>
                <a:ext cx="1433195" cy="33591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ประเภทของผังงาน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30" name="สี่เหลี่ยมผืนผ้ามุมมน 29"/>
              <p:cNvSpPr/>
              <p:nvPr/>
            </p:nvSpPr>
            <p:spPr>
              <a:xfrm>
                <a:off x="4176980" y="797357"/>
                <a:ext cx="1433195" cy="33591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สัญลักษณ์ของผังงาน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31" name="สี่เหลี่ยมผืนผ้ามุมมน 30"/>
              <p:cNvSpPr/>
              <p:nvPr/>
            </p:nvSpPr>
            <p:spPr>
              <a:xfrm>
                <a:off x="4176980" y="1207008"/>
                <a:ext cx="1433195" cy="33591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วิธีเขียนผังงานที่ดี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32" name="สี่เหลี่ยมผืนผ้ามุมมน 31"/>
              <p:cNvSpPr/>
              <p:nvPr/>
            </p:nvSpPr>
            <p:spPr>
              <a:xfrm>
                <a:off x="4176980" y="1616659"/>
                <a:ext cx="1433195" cy="33591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ผังงานกับชีวิตประจำวัน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33" name="สี่เหลี่ยมผืนผ้ามุมมน 32"/>
              <p:cNvSpPr/>
              <p:nvPr/>
            </p:nvSpPr>
            <p:spPr>
              <a:xfrm>
                <a:off x="1441095" y="1207008"/>
                <a:ext cx="1199413" cy="59182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การเขียนผังงานโปรแกรม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cxnSp>
            <p:nvCxnSpPr>
              <p:cNvPr id="34" name="ตัวเชื่อมต่อตรง 33"/>
              <p:cNvCxnSpPr/>
              <p:nvPr/>
            </p:nvCxnSpPr>
            <p:spPr>
              <a:xfrm>
                <a:off x="1433780" y="219456"/>
                <a:ext cx="0" cy="746125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สี่เหลี่ยมผืนผ้ามุมมน 34"/>
              <p:cNvSpPr/>
              <p:nvPr/>
            </p:nvSpPr>
            <p:spPr>
              <a:xfrm>
                <a:off x="424525" y="2040941"/>
                <a:ext cx="1440815" cy="33591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โครงสร้างแบบลำดับ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36" name="สี่เหลี่ยมผืนผ้ามุมมน 35"/>
              <p:cNvSpPr/>
              <p:nvPr/>
            </p:nvSpPr>
            <p:spPr>
              <a:xfrm>
                <a:off x="2210409" y="2040981"/>
                <a:ext cx="1425575" cy="33591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โครงสร้างแบบการทำซ้ำ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37" name="สี่เหลี่ยมผืนผ้ามุมมน 36"/>
              <p:cNvSpPr/>
              <p:nvPr/>
            </p:nvSpPr>
            <p:spPr>
              <a:xfrm>
                <a:off x="1170676" y="2454476"/>
                <a:ext cx="1733703" cy="335915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ea typeface="Calibri"/>
                    <a:cs typeface="TH SarabunPSK"/>
                  </a:rPr>
                  <a:t>โครงสร้างแบบตัดสินใจทางเลือก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Cordia New"/>
                </a:endParaRPr>
              </a:p>
            </p:txBody>
          </p:sp>
        </p:grpSp>
        <p:sp>
          <p:nvSpPr>
            <p:cNvPr id="6" name="สี่เหลี่ยมผืนผ้ามุมมน 5"/>
            <p:cNvSpPr/>
            <p:nvPr/>
          </p:nvSpPr>
          <p:spPr>
            <a:xfrm>
              <a:off x="4176980" y="0"/>
              <a:ext cx="1433195" cy="33591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000" dirty="0">
                  <a:solidFill>
                    <a:schemeClr val="accent4">
                      <a:lumMod val="75000"/>
                    </a:schemeClr>
                  </a:solidFill>
                  <a:effectLst/>
                  <a:ea typeface="Calibri"/>
                  <a:cs typeface="TH SarabunPSK"/>
                </a:rPr>
                <a:t>ความหมายของผังงาน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ea typeface="Calibri"/>
                <a:cs typeface="Cordi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267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หลังจาก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ที่ได้ผ่านการวิเคราะห์งานมาแล้ว ขั้นตอนต่อไปก็คือการออกแบบอัลกอริทึมหรือขั้นตอนวิธีการแก้ไขปัญหา ซึ่งผังงานเป็นเครื่องมือหนึ่งที่ใช้แทนอัลกอริทึม การเขียนผังงานโดยทั่วไปมีโครงสร้างอยู่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3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แบบ คือโครงสร้างแบบลำดับ โครงสร้างแบบเลือกกระทำตามเงื่อนไขหรือแบบตัดสินใจทางเลือก และโครงสร้างแบบทำซ้ำ ผังงานเป็นเครื่องมือที่ช่วยผู้เขียนโปรแกรมสามารถนำไปเขียนโปรแกรมได้ง่าย และสามารถตรวจสอบข้อผิดพลาดและตรวจสอบความถูกต้องได้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ง่าย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แนวคิดการออกแบบ</a:t>
            </a:r>
            <a:r>
              <a:rPr lang="th-TH" sz="4400" b="1" dirty="0" smtClean="0">
                <a:solidFill>
                  <a:schemeClr val="accent4">
                    <a:lumMod val="75000"/>
                  </a:schemeClr>
                </a:solidFill>
              </a:rPr>
              <a:t>อัลกอริทึม</a:t>
            </a:r>
            <a:endParaRPr lang="th-TH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41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มีผู้ให้ความหมายของอัลกอริทึมหรือขั้นตอนวิธีการแก้ไขปัญหา ดังนี้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อัลกอริทึม คือ กลุ่มของขั้นตอนหรือกฎเกณฑ์ที่จะนำพาไปสู่การแก้ปัญหา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อัลกอริทึม คือ ขั้นตอนวิธีที่ประกอบด้วยชุดคำสั่งเป็นขั้นเป็นตอนที่ชัดเจนและรับประกันว่าเมื่อได้ปฏิบัติถูกต้องตามขั้นตอนจนครบก็จะได้ผลลัพธ์ที่ถูกต้องตามต้องการ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อัลกอริทึม คือ รูปแบบของการกำหนดการทำงานอย่างเป็นขั้นตอน ซึ่งผ่านการวิเคราะห์และแยกแยะเพื่อการแก้ปัญหาต่าง ๆ ตามลำดับขั้น อาจเลือกใช้ภาษาไทยหรือภาษาอังกฤษตามความถนัดเพื่อนำเสนอขั้นตอนของกิจกรรมก็ได้ 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	สรุป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อัลกอริทึม หมายถึง วิธีการทางคอมพิวเตอร์ ซึ่งมีลำดับขั้นตอนการทำงานเพื่อที่ทำให้ได้ผลลัพธ์ถูกต้องตามความต้องการ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ความหมายของอัลกอริทึม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(Algorithm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70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170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ผัง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งานและรหัส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เทียม เป็น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ตัวแทนของอัลกอริทึม ที่นิยมใช้ใน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ปัจจุบัน</a:t>
            </a:r>
          </a:p>
          <a:p>
            <a:pPr marL="0" indent="0" algn="thaiDist">
              <a:buNone/>
            </a:pP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ความ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แตกต่างระหว่าง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Algorithm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กับ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Pseudo Code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ก็คือการแสดงความคิดที่ได้จากการจินตนาการถึงขั้นตอน ซึ่งขั้นตอนที่อยู่ในความคิดก็คือ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Algorithm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ที่ผ่านการแยกและจัดลำดับแล้ว เมื่อนำเสนอก็อาจใช้ภาษาง่าย ๆ แต่หากนำเสนอด้วยการเขียนเป็นภาษาที่สื่อให้ทุกคนเข้าใจตรงกันได้ง่ายก็คือ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Pseudo Code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นั้นเอง สำหรับหนังสือหลายเล่มแสดง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Algorithm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ด้วย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Pseudo Code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ก็ยังเรียกว่า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 Algorithm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ได้เช่นกัน</a:t>
            </a: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เครื่องมือที่ช่วยในการเขียน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อัลกอริทึม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32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คือ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แผนภาพที่มีการใช้สัญลักษณ์รูปภาพและคำอธิบายสั้น ๆ และใช้ลูกศรที่แสดงถึงขั้นตอนการทำงานของโปรแกรมหรือระบบทีละขั้นตอนรวมไปถึงทิศทางการไหลของข้อมูลตั้งแต่แรกจนได้ผลลัพธ์ตามที่ต้องการ การแสดงขั้นตอนวิธีการที่ใช้สัญลักษณ์ที่เข้าใจได้ง่าย แต่จะให้รายละเอียดได้น้อยกว่า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800" b="1" dirty="0">
                <a:solidFill>
                  <a:schemeClr val="accent4">
                    <a:lumMod val="75000"/>
                  </a:schemeClr>
                </a:solidFill>
              </a:rPr>
              <a:t>ผังงาน </a:t>
            </a:r>
            <a:r>
              <a:rPr lang="th-TH" sz="3200" b="1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Flowchart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89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ช่วยลำดับขั้นตอนการทำงานของโปรแกรม สามารถนำไปเขียนโปรแกรมได้โดยไม่สับสน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ช่วยในการตรวจสอบ และแก้ไขโปรแกรมได้ง่าย เมื่อเกิดข้อผิดพลาด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ช่วยให้การดัดแปลง แก้ไข ทำได้อย่างสะดวกและรวดเร็ว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ช่วยให้ผู้อื่นสามารถศึกษาการทำงานของโปรแกรมได้อย่างง่าย และรวดเร็วมาก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ขึ้น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ประโยชน์ของผัง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งาน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133</TotalTime>
  <Words>1741</Words>
  <Application>Microsoft Office PowerPoint</Application>
  <PresentationFormat>นำเสนอทางหน้าจอ (4:3)</PresentationFormat>
  <Paragraphs>341</Paragraphs>
  <Slides>39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39</vt:i4>
      </vt:variant>
    </vt:vector>
  </HeadingPairs>
  <TitlesOfParts>
    <vt:vector size="40" baseType="lpstr">
      <vt:lpstr>รวมกลุ่ม</vt:lpstr>
      <vt:lpstr>หน่วยที่ 3 ขั้นตอนวิธีการแก้ไขปัญหา (Algorithm)  และการเขียนผังงาน (Flow Chart)</vt:lpstr>
      <vt:lpstr>สาระการเรียนรู้</vt:lpstr>
      <vt:lpstr>สมรรถนะการเรียนรู้</vt:lpstr>
      <vt:lpstr>แผนผังความคิด (Mind Mapping) ของหน่วยการเรียนรู้</vt:lpstr>
      <vt:lpstr>แนวคิดการออกแบบอัลกอริทึม</vt:lpstr>
      <vt:lpstr>ความหมายของอัลกอริทึม (Algorithm)</vt:lpstr>
      <vt:lpstr>เครื่องมือที่ช่วยในการเขียนอัลกอริทึม</vt:lpstr>
      <vt:lpstr>ผังงาน (Flowchart)</vt:lpstr>
      <vt:lpstr>ประโยชน์ของผังงาน</vt:lpstr>
      <vt:lpstr>สัญลักษณ์ของผังงาน (Flow Chart Symbol) </vt:lpstr>
      <vt:lpstr> แสดงสัญลักษณ์ที่ใช้ในการเขียนผังงานโปรแกรม</vt:lpstr>
      <vt:lpstr> แสดงสัญลักษณ์ที่ใช้ในการเขียนผังงานโปรแกรม (ต่อ)</vt:lpstr>
      <vt:lpstr> แสดงสัญลักษณ์ที่ใช้ในการเขียนผังงานโปรแกรม (ต่อ)</vt:lpstr>
      <vt:lpstr>วิธีการเขียนผังงานที่ดี</vt:lpstr>
      <vt:lpstr>ผังงานกับชีวิตประจำวัน</vt:lpstr>
      <vt:lpstr>ตัวอย่างที่ 2  เขียนผังงานแสดงวิธีการรับประทานยา</vt:lpstr>
      <vt:lpstr>ประเภทของผังงาน </vt:lpstr>
      <vt:lpstr>ผังงานระบบ (System Flowchart) </vt:lpstr>
      <vt:lpstr>ตัวอย่างผังงานระบบ</vt:lpstr>
      <vt:lpstr>ผังงานโปรแกรม (Program Flowchart) </vt:lpstr>
      <vt:lpstr>การเขียนผังงานโปรแกรม</vt:lpstr>
      <vt:lpstr>โครงสร้างแบบลำดับ (Sequence Structure)</vt:lpstr>
      <vt:lpstr>โครงสร้างแบบตัดสินใจทางเลือกตามเงื่อนไข (Decision Structure) </vt:lpstr>
      <vt:lpstr>ตัวอย่าง </vt:lpstr>
      <vt:lpstr>ตัวอย่าง การเขียนผังงานเปรียบเทียบค่าข้อมูลที่เก็บอยู่ในตัวแปร X </vt:lpstr>
      <vt:lpstr>โครงสร้างแบบทำซ้ำ (Repeation Structure)</vt:lpstr>
      <vt:lpstr>DO-WHILE </vt:lpstr>
      <vt:lpstr>WHILE-LOOP</vt:lpstr>
      <vt:lpstr>DO-UNTIL </vt:lpstr>
      <vt:lpstr>UNTIL-LOOP</vt:lpstr>
      <vt:lpstr>สรุปเปรียบเทียบทั้ง 4 แบบ</vt:lpstr>
      <vt:lpstr>โครงสร้างผังงานแบบ DO-WHILE  และแบบ WHILE-LOOP</vt:lpstr>
      <vt:lpstr>ตัวอย่าง   ผังงานแสดงการพิมพ์ตัวเลขจาก 1 ถึง 100 </vt:lpstr>
      <vt:lpstr>ตัวอย่าง   ผังงานแสดงการพิมพ์ตัวเลขจาก 1 ถึง 100 </vt:lpstr>
      <vt:lpstr>โครงสร้างการทำงานซ้ำที่มีการเตรียมการไว้ล่วงหน้า  (คำสั่ง For)</vt:lpstr>
      <vt:lpstr>การเขียนผังงานคำสั่ง For</vt:lpstr>
      <vt:lpstr>การเขียนผังงานคำสั่ง For</vt:lpstr>
      <vt:lpstr>สรุป</vt:lpstr>
      <vt:lpstr>สรุป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3 ขั้นตอนวิธีการแก้ไขปัญหา (Algorithm)  และการเขียนผังงาน (Flow Chart)</dc:title>
  <dc:creator>Windows User</dc:creator>
  <cp:lastModifiedBy>WIN7</cp:lastModifiedBy>
  <cp:revision>24</cp:revision>
  <cp:lastPrinted>2015-12-09T07:11:34Z</cp:lastPrinted>
  <dcterms:created xsi:type="dcterms:W3CDTF">2014-10-11T07:16:11Z</dcterms:created>
  <dcterms:modified xsi:type="dcterms:W3CDTF">2015-12-11T08:00:46Z</dcterms:modified>
</cp:coreProperties>
</file>