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73" r:id="rId16"/>
    <p:sldId id="271" r:id="rId17"/>
    <p:sldId id="272" r:id="rId18"/>
    <p:sldId id="269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7C055-5E7C-47A0-B126-6CA0CC5A9684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A1E3FF-F7F7-4372-89EA-857CEBE5BE3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93674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แทน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6F6632-55CB-47F2-A877-FB9E2838637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19" name="ตัวแทน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ตัวแทน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8486DBC-6CB1-406F-92C8-3F267104AAF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6F6632-55CB-47F2-A877-FB9E2838637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486DBC-6CB1-406F-92C8-3F267104AAF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6F6632-55CB-47F2-A877-FB9E2838637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486DBC-6CB1-406F-92C8-3F267104AAF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6F6632-55CB-47F2-A877-FB9E2838637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486DBC-6CB1-406F-92C8-3F267104AAF2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6F6632-55CB-47F2-A877-FB9E2838637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486DBC-6CB1-406F-92C8-3F267104AAF2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6F6632-55CB-47F2-A877-FB9E2838637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486DBC-6CB1-406F-92C8-3F267104AAF2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6F6632-55CB-47F2-A877-FB9E2838637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486DBC-6CB1-406F-92C8-3F267104AAF2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6F6632-55CB-47F2-A877-FB9E2838637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486DBC-6CB1-406F-92C8-3F267104AAF2}" type="slidenum">
              <a:rPr lang="th-TH" smtClean="0"/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6F6632-55CB-47F2-A877-FB9E2838637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486DBC-6CB1-406F-92C8-3F267104AAF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6F6632-55CB-47F2-A877-FB9E2838637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486DBC-6CB1-406F-92C8-3F267104AAF2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6F6632-55CB-47F2-A877-FB9E2838637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8486DBC-6CB1-406F-92C8-3F267104AAF2}" type="slidenum">
              <a:rPr lang="th-TH" smtClean="0"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แทน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แทน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แทน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6F6632-55CB-47F2-A877-FB9E2838637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22" name="ตัวแทน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8486DBC-6CB1-406F-92C8-3F267104AAF2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หน่วยที่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6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โครงสร้างและไวยากรณ์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ภาษาซี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9319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อยู่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ในส่วนหัว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(Header)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ของโปรแกรมที่อยู่ถัดจากส่วนคำสั่ง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พรี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-โพรเซสเซอร์  เป็นส่วนที่ใช้ในการประกาศตัวแปรแบบโก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ลบอล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(Global Variable)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ประกาศฟังก์ชันขึ้นใช้เองในโปรแกรม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User-Defined Function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Global Variable Declaration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User-Defined Function Declaration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ส่วนประกาศ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(Global Declarations)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23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void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function_name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();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void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function_name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(arguments);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return_type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function_name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();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return_type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function_name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(arguments);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รูปแบบการประกาศฟังก์ชัน</a:t>
            </a:r>
          </a:p>
        </p:txBody>
      </p:sp>
    </p:spTree>
    <p:extLst>
      <p:ext uri="{BB962C8B-B14F-4D97-AF65-F5344CB8AC3E}">
        <p14:creationId xmlns:p14="http://schemas.microsoft.com/office/powerpoint/2010/main" val="394914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 smtClean="0"/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ส่วนที่กำหนดการทำงานหลัก เมื่อสั่งรันโปรแกรมจะทำงานในส่วนนี้ทันที 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สามารถ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เขียนได้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 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2"/>
            <a:r>
              <a:rPr lang="th-TH" sz="3200" b="1" dirty="0">
                <a:solidFill>
                  <a:schemeClr val="accent4">
                    <a:lumMod val="75000"/>
                  </a:schemeClr>
                </a:solidFill>
              </a:rPr>
              <a:t>รูปแบบของ</a:t>
            </a:r>
            <a:r>
              <a:rPr lang="th-TH" sz="3200" b="1" dirty="0" smtClean="0">
                <a:solidFill>
                  <a:schemeClr val="accent4">
                    <a:lumMod val="75000"/>
                  </a:schemeClr>
                </a:solidFill>
              </a:rPr>
              <a:t>โปรแกรมหลัก</a:t>
            </a:r>
          </a:p>
          <a:p>
            <a:pPr marL="400050" lvl="1" indent="0">
              <a:buNone/>
            </a:pPr>
            <a:r>
              <a:rPr lang="en-US" sz="1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sz="18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main( ) { </a:t>
            </a:r>
          </a:p>
          <a:p>
            <a:pPr marL="400050" lvl="1" indent="0">
              <a:buNone/>
            </a:pPr>
            <a:r>
              <a:rPr lang="en-US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	local </a:t>
            </a:r>
            <a:r>
              <a:rPr lang="en-US" sz="18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variable declaration; </a:t>
            </a:r>
          </a:p>
          <a:p>
            <a:pPr marL="400050" lvl="1" indent="0">
              <a:buNone/>
            </a:pPr>
            <a:r>
              <a:rPr lang="en-US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	statements</a:t>
            </a:r>
            <a:r>
              <a:rPr lang="en-US" sz="18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400050" lvl="1" indent="0">
              <a:buNone/>
            </a:pPr>
            <a:r>
              <a:rPr lang="en-US" sz="18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...</a:t>
            </a:r>
            <a:endParaRPr lang="en-US" sz="18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marL="400050" lvl="1" indent="0">
              <a:buNone/>
            </a:pPr>
            <a:r>
              <a:rPr lang="en-US" sz="18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800" b="1" dirty="0">
              <a:solidFill>
                <a:srgbClr val="FF0000"/>
              </a:solidFill>
            </a:endParaRPr>
          </a:p>
          <a:p>
            <a:pPr lvl="2"/>
            <a:r>
              <a:rPr lang="th-TH" sz="3200" b="1" dirty="0" smtClean="0"/>
              <a:t>รูปแบบ</a:t>
            </a:r>
            <a:r>
              <a:rPr lang="th-TH" sz="3200" b="1" dirty="0"/>
              <a:t>ของฟังก์ชันหลัก</a:t>
            </a:r>
            <a:endParaRPr lang="en-US" sz="3200" dirty="0"/>
          </a:p>
          <a:p>
            <a:pPr marL="400050" lvl="1" indent="0">
              <a:buNone/>
            </a:pPr>
            <a:r>
              <a:rPr lang="en-US" sz="1800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nt</a:t>
            </a:r>
            <a:r>
              <a:rPr lang="en-US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main( ) { </a:t>
            </a:r>
          </a:p>
          <a:p>
            <a:pPr marL="400050" lvl="1" indent="0">
              <a:buNone/>
            </a:pPr>
            <a:r>
              <a:rPr lang="en-US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	local variable declaration; </a:t>
            </a:r>
          </a:p>
          <a:p>
            <a:pPr marL="400050" lvl="1" indent="0">
              <a:buNone/>
            </a:pPr>
            <a:r>
              <a:rPr lang="en-US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	statements; </a:t>
            </a:r>
          </a:p>
          <a:p>
            <a:pPr marL="400050" lvl="1" indent="0">
              <a:buNone/>
            </a:pPr>
            <a:r>
              <a:rPr lang="en-US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  ...</a:t>
            </a:r>
          </a:p>
          <a:p>
            <a:pPr marL="400050" lvl="1" indent="0">
              <a:buNone/>
            </a:pPr>
            <a:r>
              <a:rPr lang="en-US" sz="18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0;</a:t>
            </a:r>
          </a:p>
          <a:p>
            <a:pPr marL="400050" lvl="1" indent="0">
              <a:buNone/>
            </a:pPr>
            <a:r>
              <a:rPr lang="en-US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ส่วนฟังก์ชันหลัก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(Main Function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58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ในภาษาซีสามารถเขียนฟังก์ชัน ได้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 </a:t>
            </a:r>
            <a:endParaRPr lang="th-TH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ไม่มีการรับค่าและส่งค่ากลับ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มีการรับค่าแต่ไม่มีการส่งค่ากลับ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ไม่มีการรับค่าแต่มีการส่งค่ากลับ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มีการรับค่าและส่งค่า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กลับ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ส่วนกำหนดฟังก์ชันที่สร้างขึ้น</a:t>
            </a: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(User Defined Functions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67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 smtClean="0"/>
              <a:t>1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.  </a:t>
            </a:r>
            <a: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ไม่มีการรับค่าและส่งค่ากลับ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28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function_name</a:t>
            </a:r>
            <a:r>
              <a:rPr lang="en-US" sz="28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( ) { 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	local </a:t>
            </a:r>
            <a:r>
              <a:rPr lang="en-US" sz="28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variable declaration; 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  	statements; 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}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ส่วนกำหนดฟังก์ชันที่สร้างขึ้น</a:t>
            </a: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(User Defined Functions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69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2.  </a:t>
            </a:r>
            <a: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มีการรับค่าแต่ไม่มีการส่งค่ากลับ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28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function_name</a:t>
            </a:r>
            <a:r>
              <a:rPr lang="en-US" sz="28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( parameter ) { 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	local </a:t>
            </a:r>
            <a:r>
              <a:rPr lang="en-US" sz="28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variable declaration; 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	statements</a:t>
            </a:r>
            <a:r>
              <a:rPr lang="en-US" sz="28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}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ส่วนกำหนดฟังก์ชันที่สร้างขึ้น</a:t>
            </a: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(User Defined Functions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90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3.  </a:t>
            </a:r>
            <a: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ไม่มีการรับค่าแต่มีการส่งค่ากลับ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4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return_type</a:t>
            </a: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function_name</a:t>
            </a: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( ) {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  	local variable declaration;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  	statements;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  	</a:t>
            </a:r>
            <a:r>
              <a:rPr lang="en-US" sz="24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= ... ;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  	return </a:t>
            </a:r>
            <a:r>
              <a:rPr lang="en-US" sz="24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}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ส่วนกำหนดฟังก์ชันที่สร้างขึ้น</a:t>
            </a: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(User Defined Functions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36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4.  </a:t>
            </a:r>
            <a: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มีการรับค่าและส่งค่ากลับ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4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return_type</a:t>
            </a: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function_name</a:t>
            </a: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( parameter ) {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  	local variable declaration;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  	statements;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  	</a:t>
            </a:r>
            <a:r>
              <a:rPr lang="en-US" sz="24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= ... ;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  	return </a:t>
            </a:r>
            <a:r>
              <a:rPr lang="en-US" sz="2400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}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ส่วนกำหนดฟังก์ชันที่สร้างขึ้น</a:t>
            </a: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(User Defined Functions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39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ประโยค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คำสั่งในภาษาซี มี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ลักษณะ คือเป็นคำสั่งและฟังก์ชัน ประโยคคำสั่งสามารถใช้ได้ทันที ส่วนฟังก์ชันจะต้องมีการนำไลบรารีไฟล์ที่ได้นิยามฟังก์ชันต่าง ๆ ไว้ โดยการ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include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ไฟล์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เหล่านั้นไว้ในส่วนหัวโปรแกรม ประโยคคำสั่ง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(Statements)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ทุกคำสั่งจะพิมพ์ด้วยอักษรตัวเล็กทั้งหมด และต้องจบคำสั่งทุกคำสั่งด้วยเครื่องหมาย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;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(Semi-colon)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เสมอ อาจมีข้อยกเว้น ที่ไม่ต้องใส่เครื่องหมาย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;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(Semi-colon)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 กรณีที่คำสั่งนั้น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มีขอบเขตคำสั่ง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{ }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อาจไม่ต้องจบคำสั่งด้วยเครื่องหมาย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;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ก็ได้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จะใส่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;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หรือไม่ใส่ก็ได้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) 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ประโยคคำสั่ง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(Statements)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ในภาษาซี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43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	คำสั่ง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ในภาษาซี สามารถแบ่งเป็นกลุ่มคำสั่งต่าง ๆ  </a:t>
            </a:r>
            <a:r>
              <a:rPr lang="th-TH" sz="280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r>
              <a:rPr lang="th-TH" sz="2800" smtClean="0">
                <a:solidFill>
                  <a:schemeClr val="accent4">
                    <a:lumMod val="75000"/>
                  </a:schemeClr>
                </a:solidFill>
              </a:rPr>
              <a:t>ดังนี้ คือ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lvl="2" indent="-3429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คำสั่งประกาศตัวแปร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(Variables Declaration)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lvl="2" indent="-3429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คำสั่งกำหนดค่า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(Assignments) 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lvl="2" indent="-3429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คำสั่งเงื่อนไข และ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คำสั่งเลือกทำ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 (Condition)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lvl="2" indent="-3429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คำสั่งวนรอบการทำงาน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(Looping)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lvl="2" indent="-3429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ฟังก์ชันแสดงผล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(Output)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lvl="2" indent="-3429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ฟังก์ชันรับข้อมูล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(Input)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lvl="2" indent="-3429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ฟังก์ชันการคำนวณ ตรวจสอบและแปลงข้อมูลต่าง ๆ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lvl="2" indent="-3429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ฟังก์ชันเกี่ยวกับสตริง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(String functions)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lvl="2" indent="-3429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ฟังก์ชันเกี่ยวกับวันและเวลา และเกี่ยวกับเสียง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lvl="2" indent="-3429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ฟังก์ชันเกี่ยวกับการทำงานในโหมดกราฟิก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342900" lvl="2" indent="-3429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ฟังก์ชันดำเนินการเกี่ยวกับไฟล์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คำสั่งในภาษาซี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35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โครงสร้างโปรแกรมภาษาซี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ประโยคคำสั่งในภาษาซี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ข้อมูล ค่าคงที่และตัวแปร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ตัวดำเนินการและนิพจน์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ฟังก์ชันพื้นฐาน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สาระการ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56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type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var_list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;  	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เช่น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int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a,b,c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; 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float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f;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double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d,ans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;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char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ch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;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char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[30];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คำสั่งประกาศตัวแปร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(Variables Declaration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34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var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= Expression; 	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= 0; 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b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= a;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n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= 10;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sum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= n*(n+1)/2;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คำสั่งกำหนดค่า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(Assignments)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74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if</a:t>
            </a:r>
          </a:p>
          <a:p>
            <a:pPr marL="342900" lvl="2" indent="-34290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if else </a:t>
            </a:r>
          </a:p>
          <a:p>
            <a:pPr marL="342900" lvl="2" indent="-34290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switch/case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คำสั่งเงื่อนไข และ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คำสั่งเลือกทำ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 (Condition)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43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/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do 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while</a:t>
            </a:r>
          </a:p>
          <a:p>
            <a:pPr marL="342900" lvl="2" indent="-34290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while</a:t>
            </a:r>
          </a:p>
          <a:p>
            <a:pPr marL="342900" lvl="2" indent="-34290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for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คำสั่งวนรอบการทำงาน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(Looping) 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12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2" indent="0">
              <a:buNone/>
            </a:pPr>
            <a:r>
              <a:rPr lang="th-TH" sz="3500" dirty="0" smtClean="0">
                <a:solidFill>
                  <a:schemeClr val="accent4">
                    <a:lumMod val="75000"/>
                  </a:schemeClr>
                </a:solidFill>
              </a:rPr>
              <a:t>ฟังก์ชัน</a:t>
            </a:r>
            <a:r>
              <a:rPr lang="th-TH" sz="3500" dirty="0">
                <a:solidFill>
                  <a:schemeClr val="accent4">
                    <a:lumMod val="75000"/>
                  </a:schemeClr>
                </a:solidFill>
              </a:rPr>
              <a:t>ที่ถูกนิยามไว้ในไฟล์ </a:t>
            </a:r>
            <a:r>
              <a:rPr lang="en-US" sz="3500" dirty="0" err="1">
                <a:solidFill>
                  <a:schemeClr val="accent4">
                    <a:lumMod val="75000"/>
                  </a:schemeClr>
                </a:solidFill>
              </a:rPr>
              <a:t>conio.h</a:t>
            </a:r>
            <a:r>
              <a:rPr lang="en-US" sz="35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3500" dirty="0" err="1">
                <a:solidFill>
                  <a:schemeClr val="accent4">
                    <a:lumMod val="75000"/>
                  </a:schemeClr>
                </a:solidFill>
              </a:rPr>
              <a:t>stdio.h</a:t>
            </a:r>
            <a:r>
              <a:rPr lang="en-US" sz="35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500" dirty="0">
                <a:solidFill>
                  <a:schemeClr val="accent4">
                    <a:lumMod val="75000"/>
                  </a:schemeClr>
                </a:solidFill>
              </a:rPr>
              <a:t>ได้แก่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pPr marL="1433513"/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1433513"/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putchar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1433513"/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puts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1433513"/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cprintf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1433513"/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1433513"/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clreol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1433513"/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gotoxy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) </a:t>
            </a:r>
            <a:endParaRPr lang="th-TH" sz="28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ต้น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2" indent="0" algn="ctr"/>
            <a:r>
              <a:rPr lang="th-TH" sz="4400" b="1" dirty="0" smtClean="0">
                <a:solidFill>
                  <a:schemeClr val="accent4">
                    <a:lumMod val="75000"/>
                  </a:schemeClr>
                </a:solidFill>
              </a:rPr>
              <a:t>ฟังก์ชันแสดงผล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500" b="1" dirty="0" smtClean="0">
                <a:solidFill>
                  <a:schemeClr val="accent4">
                    <a:lumMod val="75000"/>
                  </a:schemeClr>
                </a:solidFill>
              </a:rPr>
              <a:t>(Output) </a:t>
            </a:r>
            <a:endParaRPr lang="th-TH" sz="2200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10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2" indent="0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ฟังก์ชัน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ที่ถูกนิยามไว้ในไฟล์ </a:t>
            </a:r>
            <a:r>
              <a:rPr lang="en-US" sz="3600" dirty="0" err="1">
                <a:solidFill>
                  <a:schemeClr val="accent4">
                    <a:lumMod val="75000"/>
                  </a:schemeClr>
                </a:solidFill>
              </a:rPr>
              <a:t>conio.h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3600" dirty="0" err="1">
                <a:solidFill>
                  <a:schemeClr val="accent4">
                    <a:lumMod val="75000"/>
                  </a:schemeClr>
                </a:solidFill>
              </a:rPr>
              <a:t>stdio.h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ได้แก่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433513"/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1433513"/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1433513"/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getche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1433513"/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getchar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1433513"/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gets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) </a:t>
            </a:r>
            <a:endParaRPr lang="th-TH" sz="28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  <a:p>
            <a:pPr marL="1090613" indent="0">
              <a:buNone/>
            </a:pP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ต้น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2" indent="0" algn="ctr"/>
            <a:r>
              <a:rPr lang="th-TH" sz="4400" b="1" dirty="0" smtClean="0">
                <a:solidFill>
                  <a:schemeClr val="accent4">
                    <a:lumMod val="75000"/>
                  </a:schemeClr>
                </a:solidFill>
              </a:rPr>
              <a:t>ฟังก์ชันรับข้อมูล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(Input) </a:t>
            </a:r>
            <a:endParaRPr lang="th-TH" sz="2000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91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115616" y="2132856"/>
            <a:ext cx="7571184" cy="3993307"/>
          </a:xfrm>
        </p:spPr>
        <p:txBody>
          <a:bodyPr numCol="2">
            <a:normAutofit/>
          </a:bodyPr>
          <a:lstStyle/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bs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)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4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atoi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atof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atol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rand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randomize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qsort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max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min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strtod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strtol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stetold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swap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system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time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) </a:t>
            </a:r>
            <a:endParaRPr lang="th-TH" sz="24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ฟังก์ชันการคำนวณ ตรวจสอบและแปลงข้อมูลต่าง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ๆ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99592" y="1557281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ฟังก์ชัน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ต่าง ๆ ที่ถูกนิยามในไฟล์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stdlib.h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 ได้แก่ </a:t>
            </a:r>
          </a:p>
        </p:txBody>
      </p:sp>
    </p:spTree>
    <p:extLst>
      <p:ext uri="{BB962C8B-B14F-4D97-AF65-F5344CB8AC3E}">
        <p14:creationId xmlns:p14="http://schemas.microsoft.com/office/powerpoint/2010/main" val="156806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115616" y="2132856"/>
            <a:ext cx="7571184" cy="3993307"/>
          </a:xfrm>
        </p:spPr>
        <p:txBody>
          <a:bodyPr numCol="2">
            <a:normAutofit/>
          </a:bodyPr>
          <a:lstStyle/>
          <a:p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isalnum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isalpha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isdigit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islower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isupper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tolower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toupper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)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th-TH" sz="24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ฟังก์ชันการคำนวณ ตรวจสอบและแปลงข้อมูลต่าง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ๆ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99592" y="1557281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ฟังก์ชัน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ต่าง ๆ ที่ถูกนิยามในไฟล์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ctype.h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ได้แก่ </a:t>
            </a:r>
          </a:p>
        </p:txBody>
      </p:sp>
    </p:spTree>
    <p:extLst>
      <p:ext uri="{BB962C8B-B14F-4D97-AF65-F5344CB8AC3E}">
        <p14:creationId xmlns:p14="http://schemas.microsoft.com/office/powerpoint/2010/main" val="128576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115616" y="2132856"/>
            <a:ext cx="7571184" cy="3993307"/>
          </a:xfrm>
        </p:spPr>
        <p:txBody>
          <a:bodyPr numCol="2">
            <a:normAutofit/>
          </a:bodyPr>
          <a:lstStyle/>
          <a:p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exp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pow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sin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cos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tan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log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log10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ceil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floor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fabs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) </a:t>
            </a:r>
            <a:endParaRPr lang="en-US" sz="24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ฟังก์ชันการคำนวณ ตรวจสอบและแปลงข้อมูลต่าง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ๆ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99592" y="1557281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ฟังก์ชัน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ต่าง ๆ ที่ถูกนิยามในไฟล์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math.h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ได้แก่ </a:t>
            </a:r>
          </a:p>
        </p:txBody>
      </p:sp>
    </p:spTree>
    <p:extLst>
      <p:ext uri="{BB962C8B-B14F-4D97-AF65-F5344CB8AC3E}">
        <p14:creationId xmlns:p14="http://schemas.microsoft.com/office/powerpoint/2010/main" val="238460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115616" y="2132856"/>
            <a:ext cx="7571184" cy="3993307"/>
          </a:xfrm>
        </p:spPr>
        <p:txBody>
          <a:bodyPr numCol="2">
            <a:normAutofit/>
          </a:bodyPr>
          <a:lstStyle/>
          <a:p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strlen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strcpy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strcat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strcmp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) </a:t>
            </a:r>
            <a:endParaRPr lang="en-US" sz="24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ฟังก์ชันเกี่ยวกับสตริง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(String functions)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99592" y="1557281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ฟังก์ชัน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ต่าง ๆ ที่ถูกนิยามในไฟล์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string.h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ได้แก่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69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อธิบายส่วนประกอบของโครงสร้างภาษาซีได้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จำแนกคำสั่งในภาษาซีได้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บอกลักษณะการเข้าถึงข้อมูลได้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ประกาศค่าคงที่ในโปรแกรมในภาษาซีได้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จำแนกลักษณะข้อมูลพื้นฐานได้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ประกาศตัวแปรในโปรแกรมภาษาซีได้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จำแนกชนิดของตัวแปรได้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บอกข้อกำหนดในการตั้งชื่อตัวแปรได้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บอกวิธีการเปลี่ยนประเภทตัวแปรได้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จำแนกประเภทของตัวดำเนินการในภาษาซีได้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เขียนนิพจน์ในภาษาซีได้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อธิบายการใช้ฟังก์ชันพื้นฐานในภาษาซีได้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เขียนโปรแกรมภาษาซีรับข้อมูลและแสดงผลข้อมูล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สมรรถนะการเรียนรู้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07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115616" y="2132856"/>
            <a:ext cx="7571184" cy="3993307"/>
          </a:xfrm>
        </p:spPr>
        <p:txBody>
          <a:bodyPr numCol="2">
            <a:normAutofit/>
          </a:bodyPr>
          <a:lstStyle/>
          <a:p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gettime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getdate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settime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setdate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sound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delay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nosound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) </a:t>
            </a:r>
            <a:endParaRPr lang="en-US" sz="24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ฟังก์ชันเกี่ยวกับวันและเวลา และเกี่ยวกับเสียง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99592" y="1557281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ฟังก์ชัน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ต่าง ๆ ที่ถูกนิยามในไฟล์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dos.h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ได้แก่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74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2204864"/>
            <a:ext cx="8640960" cy="3993307"/>
          </a:xfrm>
        </p:spPr>
        <p:txBody>
          <a:bodyPr numCol="3"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arc(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bar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bar3d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circle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cleardevice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closegraph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drawpoly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ellipse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fillellipse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fillpoly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floodfill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getcolor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getimage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getmaxx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getmaxy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getx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gety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imagesize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initgraph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line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linerel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lineto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moverel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moveto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outtext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 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outtextxy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pieslice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putimage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putpixel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rectangle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setbkcolor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setcolor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setfillpattern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setfillstyle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settextstyle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)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ฟังก์ชันเกี่ยวกับการทำงานในโหมดกราฟิก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99592" y="1557281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ฟังก์ชัน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ต่าง ๆ ที่ถูกนิยามในไฟล์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graphics.h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ได้แก่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83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115616" y="2132856"/>
            <a:ext cx="7571184" cy="3993307"/>
          </a:xfrm>
        </p:spPr>
        <p:txBody>
          <a:bodyPr numCol="2">
            <a:normAutofit/>
          </a:bodyPr>
          <a:lstStyle/>
          <a:p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fgetc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fgets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fputs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fputc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fscanf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fprintf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fseek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feof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) </a:t>
            </a:r>
            <a:endParaRPr lang="en-US" sz="24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/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ฟังก์ชันดำเนินการเกี่ยวกับไฟล์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99592" y="1557281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ฟังก์ชัน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ต่าง ๆ ที่ถูกนิยามในไฟล์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stdio.h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ได้แก่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8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h-TH" b="1" dirty="0">
                <a:solidFill>
                  <a:srgbClr val="FF0000"/>
                </a:solidFill>
              </a:rPr>
              <a:t>รูปแบบการเขียนหมายเหตุ บรรทัดเดียว </a:t>
            </a:r>
            <a:r>
              <a:rPr lang="en-US" sz="2400" b="1" dirty="0">
                <a:solidFill>
                  <a:srgbClr val="FF0000"/>
                </a:solidFill>
              </a:rPr>
              <a:t>(Single-Line Comment)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dirty="0" smtClean="0"/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โดย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พิมพ์เครื่อง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Double slash</a:t>
            </a:r>
            <a:r>
              <a:rPr lang="en-US" dirty="0"/>
              <a:t> </a:t>
            </a:r>
            <a:r>
              <a:rPr lang="th-TH" dirty="0"/>
              <a:t> </a:t>
            </a:r>
            <a:r>
              <a:rPr lang="en-US" dirty="0">
                <a:solidFill>
                  <a:srgbClr val="00B050"/>
                </a:solidFill>
              </a:rPr>
              <a:t>// </a:t>
            </a:r>
            <a:r>
              <a:rPr lang="th-TH" dirty="0">
                <a:solidFill>
                  <a:srgbClr val="00B050"/>
                </a:solidFill>
              </a:rPr>
              <a:t>หน้าข้อความที่ทำเป็นหมายเหตุ</a:t>
            </a:r>
            <a:endParaRPr lang="en-US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B050"/>
                </a:solidFill>
              </a:rPr>
              <a:t>//  </a:t>
            </a:r>
            <a:r>
              <a:rPr lang="th-TH" dirty="0">
                <a:solidFill>
                  <a:srgbClr val="00B050"/>
                </a:solidFill>
              </a:rPr>
              <a:t>คำอธิบาย หรือ หมายเหตุ เขียนไว้ในบรรทัดเดียว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th-TH" b="1" dirty="0" smtClean="0">
                <a:solidFill>
                  <a:srgbClr val="FF0000"/>
                </a:solidFill>
              </a:rPr>
              <a:t>รูปแบบ</a:t>
            </a:r>
            <a:r>
              <a:rPr lang="th-TH" b="1" dirty="0">
                <a:solidFill>
                  <a:srgbClr val="FF0000"/>
                </a:solidFill>
              </a:rPr>
              <a:t>การเขียนหมายเหตุแบบหลาย</a:t>
            </a:r>
            <a:r>
              <a:rPr lang="th-TH" sz="3300" b="1" dirty="0">
                <a:solidFill>
                  <a:srgbClr val="FF0000"/>
                </a:solidFill>
              </a:rPr>
              <a:t>บรรทัด</a:t>
            </a:r>
            <a:r>
              <a:rPr lang="en-US" sz="3300" b="1" dirty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(Multi-Line Comment)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dirty="0" smtClean="0"/>
              <a:t>	โดย</a:t>
            </a:r>
            <a:r>
              <a:rPr lang="th-TH" dirty="0"/>
              <a:t>ขึ้นต้นด้วยเครื่องหมาย </a:t>
            </a:r>
            <a:r>
              <a:rPr lang="en-US" dirty="0">
                <a:solidFill>
                  <a:srgbClr val="00B050"/>
                </a:solidFill>
              </a:rPr>
              <a:t>/* </a:t>
            </a:r>
            <a:r>
              <a:rPr lang="th-TH" dirty="0">
                <a:solidFill>
                  <a:srgbClr val="00B050"/>
                </a:solidFill>
              </a:rPr>
              <a:t> และสิ้นสุดด้วยเครื่องหมาย  </a:t>
            </a:r>
            <a:r>
              <a:rPr lang="en-US" dirty="0">
                <a:solidFill>
                  <a:srgbClr val="00B050"/>
                </a:solidFill>
              </a:rPr>
              <a:t>*/</a:t>
            </a:r>
          </a:p>
          <a:p>
            <a:pPr marL="0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00B050"/>
                </a:solidFill>
              </a:rPr>
              <a:t>/*</a:t>
            </a:r>
            <a:endParaRPr lang="en-US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th-TH" dirty="0">
                <a:solidFill>
                  <a:srgbClr val="00B050"/>
                </a:solidFill>
              </a:rPr>
              <a:t>    คำอธิบาย หรือ หมายเหตุต่าง ๆ สามารถเขียนได้หลาย ๆ บรรทัด</a:t>
            </a:r>
            <a:endParaRPr lang="en-US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B050"/>
                </a:solidFill>
              </a:rPr>
              <a:t>	*/</a:t>
            </a:r>
            <a:endParaRPr lang="en-US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การเขียนหมายเหตุในโปรแกรม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ภาษาซี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14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หมายถึง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สิ่งที่เกี่ยวกับปัญหา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หรือสิ่งที่นำมาใช้ในการเขียนโปรแกรม เมื่อนำข้อมูลเข้าสู่คอมพิวเตอร์ ข้อมูลจะถูกเก็บไว้ในส่วนของหน่วยความจำหลัก ในพื้นที่ที่ได้จองไว้สำหรับเก็บข้อมูล โดยมีการกำหนดชื่อในการเข้าถึงข้อมูลนั้น ซึ่งชื่อที่ใช้สำหรับอ้างอิงถึงข้อมูล มี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ลักษณะ คือ เป็น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ค่าคงที่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และตัวแปร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ข้อมูล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(Data) 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8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thaiDist">
              <a:buNone/>
            </a:pPr>
            <a:r>
              <a:rPr lang="th-TH" dirty="0" smtClean="0"/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ทำ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หน้าที่สำหรับเก็บพักข้อมูล ตามแต่ละชนิดที่ได้ประกาศไว้  แต่เป็นค่าที่ไม่สามารถเปลี่ยนแปลงได้อีก จุดประสงค์เพื่อที่จะนำชื่อค่าคงที่ไปใช้ในโปรแกรม ในภาษาซี ควรกำหนดชื่อค่าคงที่ด้วย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ตัวพิมพ์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ใหญ่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เพื่อให้แตกต่างจากตัวแปร การกำหนดค่าคงที่ ในภาษาซีสามารถทำได้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 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b="1" dirty="0">
                <a:solidFill>
                  <a:srgbClr val="0000FF"/>
                </a:solidFill>
              </a:rPr>
              <a:t>รูปแบบที่ </a:t>
            </a:r>
            <a:r>
              <a:rPr lang="en-US" b="1" dirty="0">
                <a:solidFill>
                  <a:srgbClr val="0000FF"/>
                </a:solidFill>
              </a:rPr>
              <a:t>1 </a:t>
            </a:r>
            <a:r>
              <a:rPr lang="th-TH" b="1" dirty="0">
                <a:solidFill>
                  <a:srgbClr val="0000FF"/>
                </a:solidFill>
              </a:rPr>
              <a:t>เป็นการกำหนด </a:t>
            </a:r>
            <a:r>
              <a:rPr lang="en-US" b="1" dirty="0">
                <a:solidFill>
                  <a:srgbClr val="0000FF"/>
                </a:solidFill>
              </a:rPr>
              <a:t>Macro</a:t>
            </a:r>
            <a:endParaRPr 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#define  </a:t>
            </a:r>
            <a:r>
              <a:rPr lang="en-US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cont_name</a:t>
            </a:r>
            <a:r>
              <a:rPr lang="en-US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 value </a:t>
            </a:r>
          </a:p>
          <a:p>
            <a:pPr marL="0" indent="0">
              <a:buNone/>
            </a:pPr>
            <a:r>
              <a:rPr lang="th-TH" dirty="0"/>
              <a:t>เช่น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>
                <a:latin typeface="Courier New" pitchFamily="49" charset="0"/>
                <a:cs typeface="Courier New" pitchFamily="49" charset="0"/>
              </a:rPr>
              <a:t>#define  PI  3.1415926 </a:t>
            </a:r>
          </a:p>
          <a:p>
            <a:pPr marL="0" indent="0">
              <a:buNone/>
            </a:pPr>
            <a:r>
              <a:rPr lang="en-US" dirty="0">
                <a:latin typeface="Courier New" pitchFamily="49" charset="0"/>
                <a:cs typeface="Courier New" pitchFamily="49" charset="0"/>
              </a:rPr>
              <a:t>#define OWNER "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Nuntchayathorn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" </a:t>
            </a:r>
          </a:p>
          <a:p>
            <a:r>
              <a:rPr lang="th-TH" b="1" dirty="0">
                <a:solidFill>
                  <a:srgbClr val="0000FF"/>
                </a:solidFill>
              </a:rPr>
              <a:t>รูปแบบที่ </a:t>
            </a:r>
            <a:r>
              <a:rPr lang="en-US" b="1" dirty="0">
                <a:solidFill>
                  <a:srgbClr val="0000FF"/>
                </a:solidFill>
              </a:rPr>
              <a:t>2 </a:t>
            </a:r>
            <a:r>
              <a:rPr lang="th-TH" b="1" dirty="0">
                <a:solidFill>
                  <a:srgbClr val="0000FF"/>
                </a:solidFill>
              </a:rPr>
              <a:t>เป็นการประกาศค่าคงที่</a:t>
            </a:r>
            <a:endParaRPr 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type </a:t>
            </a:r>
            <a:r>
              <a:rPr lang="en-US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cont_name</a:t>
            </a:r>
            <a:r>
              <a:rPr lang="en-US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= value ;</a:t>
            </a:r>
          </a:p>
          <a:p>
            <a:pPr marL="0" indent="0">
              <a:buNone/>
            </a:pPr>
            <a:r>
              <a:rPr lang="th-TH" dirty="0"/>
              <a:t>เช่น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 err="1"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float PI = 3.1415926 ; </a:t>
            </a:r>
          </a:p>
          <a:p>
            <a:pPr marL="0" indent="0">
              <a:buNone/>
            </a:pPr>
            <a:r>
              <a:rPr lang="en-US" dirty="0" err="1"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char OWNER[ ] = "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Nuntchayathorn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" ;</a:t>
            </a: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ค่าคงที่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(Constant) 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2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Literals </a:t>
            </a:r>
            <a:endParaRPr lang="th-TH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คือ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คำที่ใช้แสดงค่าคงที่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ในภาษาซีสามารถแบ่งเป็น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ประเภท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Integer literal </a:t>
            </a: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Floating-point literal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Character literal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String literal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dirty="0"/>
          </a:p>
          <a:p>
            <a:pPr marL="0" indent="0">
              <a:buNone/>
            </a:pPr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ข้อมูลพื้นฐาน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Primitive Data Type)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33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ค่าคงที่จำนวนเต็ม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เลขฐานสิบ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(Decimal)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เป็นเลขฐานสิบที่ใช้ทั่วไป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เลขฐานแปด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(Octal)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สามารถนำไปคำนวณได้ โดยการพิมพ์ตัวเลขขึ้นต้นด้วยเลข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0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071, 032, 0144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เลขฐานสิบหก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(Hexadecimal)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สามารถนำไปคำนวณได้ โดยการพิมพ์ขึ้นต้นด้วย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0x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0X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0xff, 0x54, 0XA9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Integer literal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96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ในโปรแกรม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Turbo C/C++ V3.0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มี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ขนาดคือมีขนาด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16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 กับ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 แบ่งเป็น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ชนิด คือ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int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	มี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ขนาด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16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แบบคิดเครื่องหมาย มีค่าอยู่ระหว่าง -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32768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ถึง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+3276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7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unsigned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int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	มี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16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แบบไม่คิดเครื่องหมาย มีค่าอยู่ระหว่าง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ถึง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65535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long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	 	มี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ขนาด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32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แบบคิดเครื่องหมาย มีค่าอยู่ระหว่าง -2147483648 ถึง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+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2147483647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unsigned long 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มี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แบบไม่คิดเครื่องหมาย มีค่าอยู่ระหว่าง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ถึง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4294967295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เลขจำนวนเต็ม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98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คือ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ค่าคงที่เลขทศนิยม การพิมพ์หรือแสดงตัวเลข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ทศนิยม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มี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อยู่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 คือ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แบบมาตรฐาน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0.123456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แบบวิทยาศาสตร์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เช่น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1.2345e-1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1.2345E-1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Floating-point literal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40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แผนผังความคิด </a:t>
            </a:r>
            <a:r>
              <a:rPr lang="en-US" sz="2700" b="1" dirty="0">
                <a:solidFill>
                  <a:schemeClr val="accent4">
                    <a:lumMod val="75000"/>
                  </a:schemeClr>
                </a:solidFill>
              </a:rPr>
              <a:t>(Mind Mapping)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ของหน่วยการ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323528" y="1484784"/>
            <a:ext cx="8714740" cy="4752528"/>
            <a:chOff x="0" y="0"/>
            <a:chExt cx="5712538" cy="2486583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4125773" y="256032"/>
              <a:ext cx="512064" cy="2062886"/>
              <a:chOff x="0" y="0"/>
              <a:chExt cx="512064" cy="2062886"/>
            </a:xfrm>
          </p:grpSpPr>
          <p:cxnSp>
            <p:nvCxnSpPr>
              <p:cNvPr id="26" name="ตัวเชื่อมต่อตรง 25"/>
              <p:cNvCxnSpPr/>
              <p:nvPr/>
            </p:nvCxnSpPr>
            <p:spPr>
              <a:xfrm>
                <a:off x="73152" y="2062886"/>
                <a:ext cx="438582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7" name="ตัวเชื่อมต่อตรง 26"/>
              <p:cNvCxnSpPr/>
              <p:nvPr/>
            </p:nvCxnSpPr>
            <p:spPr>
              <a:xfrm>
                <a:off x="0" y="782726"/>
                <a:ext cx="321869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8" name="ตัวเชื่อมต่อตรง 27"/>
              <p:cNvCxnSpPr/>
              <p:nvPr/>
            </p:nvCxnSpPr>
            <p:spPr>
              <a:xfrm>
                <a:off x="321869" y="0"/>
                <a:ext cx="0" cy="2062886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9" name="ตัวเชื่อมต่อตรง 28"/>
              <p:cNvCxnSpPr/>
              <p:nvPr/>
            </p:nvCxnSpPr>
            <p:spPr>
              <a:xfrm>
                <a:off x="321869" y="0"/>
                <a:ext cx="190195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30" name="ตัวเชื่อมต่อตรง 29"/>
              <p:cNvCxnSpPr/>
              <p:nvPr/>
            </p:nvCxnSpPr>
            <p:spPr>
              <a:xfrm>
                <a:off x="321869" y="424281"/>
                <a:ext cx="190195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31" name="ตัวเชื่อมต่อตรง 30"/>
              <p:cNvCxnSpPr/>
              <p:nvPr/>
            </p:nvCxnSpPr>
            <p:spPr>
              <a:xfrm>
                <a:off x="321869" y="855878"/>
                <a:ext cx="190195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32" name="ตัวเชื่อมต่อตรง 31"/>
              <p:cNvCxnSpPr/>
              <p:nvPr/>
            </p:nvCxnSpPr>
            <p:spPr>
              <a:xfrm>
                <a:off x="321869" y="1272844"/>
                <a:ext cx="190195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33" name="ตัวเชื่อมต่อตรง 32"/>
              <p:cNvCxnSpPr/>
              <p:nvPr/>
            </p:nvCxnSpPr>
            <p:spPr>
              <a:xfrm>
                <a:off x="321869" y="1667865"/>
                <a:ext cx="190195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  <p:cxnSp>
          <p:nvCxnSpPr>
            <p:cNvPr id="6" name="ตัวเชื่อมต่อตรง 5"/>
            <p:cNvCxnSpPr/>
            <p:nvPr/>
          </p:nvCxnSpPr>
          <p:spPr>
            <a:xfrm>
              <a:off x="2779776" y="424281"/>
              <a:ext cx="0" cy="51181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7" name="ตัวเชื่อมต่อตรง 6"/>
            <p:cNvCxnSpPr/>
            <p:nvPr/>
          </p:nvCxnSpPr>
          <p:spPr>
            <a:xfrm>
              <a:off x="1360627" y="424281"/>
              <a:ext cx="0" cy="512064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8" name="กลุ่ม 7"/>
            <p:cNvGrpSpPr/>
            <p:nvPr/>
          </p:nvGrpSpPr>
          <p:grpSpPr>
            <a:xfrm>
              <a:off x="431597" y="1111910"/>
              <a:ext cx="438582" cy="1221638"/>
              <a:chOff x="0" y="0"/>
              <a:chExt cx="438582" cy="1221638"/>
            </a:xfrm>
          </p:grpSpPr>
          <p:cxnSp>
            <p:nvCxnSpPr>
              <p:cNvPr id="22" name="ตัวเชื่อมต่อตรง 21"/>
              <p:cNvCxnSpPr/>
              <p:nvPr/>
            </p:nvCxnSpPr>
            <p:spPr>
              <a:xfrm>
                <a:off x="0" y="0"/>
                <a:ext cx="0" cy="1221232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3" name="ตัวเชื่อมต่อตรง 22"/>
              <p:cNvCxnSpPr/>
              <p:nvPr/>
            </p:nvCxnSpPr>
            <p:spPr>
              <a:xfrm>
                <a:off x="0" y="416966"/>
                <a:ext cx="438582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4" name="ตัวเชื่อมต่อตรง 23"/>
              <p:cNvCxnSpPr/>
              <p:nvPr/>
            </p:nvCxnSpPr>
            <p:spPr>
              <a:xfrm>
                <a:off x="0" y="811987"/>
                <a:ext cx="438582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5" name="ตัวเชื่อมต่อตรง 24"/>
              <p:cNvCxnSpPr/>
              <p:nvPr/>
            </p:nvCxnSpPr>
            <p:spPr>
              <a:xfrm>
                <a:off x="0" y="1221638"/>
                <a:ext cx="438582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9" name="สี่เหลี่ยมผืนผ้ามุมมน 8"/>
            <p:cNvSpPr/>
            <p:nvPr/>
          </p:nvSpPr>
          <p:spPr>
            <a:xfrm>
              <a:off x="863194" y="0"/>
              <a:ext cx="2414016" cy="526694"/>
            </a:xfrm>
            <a:prstGeom prst="roundRect">
              <a:avLst/>
            </a:prstGeom>
            <a:ln w="28575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32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โครงสร้างและไวยากรณ์ภาษาซี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0" name="สี่เหลี่ยมผืนผ้ามุมมน 9"/>
            <p:cNvSpPr/>
            <p:nvPr/>
          </p:nvSpPr>
          <p:spPr>
            <a:xfrm>
              <a:off x="0" y="848563"/>
              <a:ext cx="1858010" cy="394970"/>
            </a:xfrm>
            <a:prstGeom prst="round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Times New Roman"/>
                  <a:cs typeface="TH SarabunPSK"/>
                </a:rPr>
                <a:t>โครงสร้างโปรแกรมภาษาซี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11" name="สี่เหลี่ยมผืนผ้ามุมมน 10"/>
            <p:cNvSpPr/>
            <p:nvPr/>
          </p:nvSpPr>
          <p:spPr>
            <a:xfrm>
              <a:off x="2124065" y="848563"/>
              <a:ext cx="1858010" cy="394970"/>
            </a:xfrm>
            <a:prstGeom prst="round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Times New Roman"/>
                  <a:cs typeface="TH SarabunPSK"/>
                </a:rPr>
                <a:t>ไวยากรณ์ภาษาซี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12" name="สี่เหลี่ยมผืนผ้ามุมมน 11"/>
            <p:cNvSpPr/>
            <p:nvPr/>
          </p:nvSpPr>
          <p:spPr>
            <a:xfrm>
              <a:off x="658368" y="1345996"/>
              <a:ext cx="972820" cy="33591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Times New Roman"/>
                  <a:cs typeface="TH SarabunPSK"/>
                </a:rPr>
                <a:t>ส่วนหัว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13" name="สี่เหลี่ยมผืนผ้ามุมมน 12"/>
            <p:cNvSpPr/>
            <p:nvPr/>
          </p:nvSpPr>
          <p:spPr>
            <a:xfrm>
              <a:off x="658368" y="1748332"/>
              <a:ext cx="1682496" cy="33591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Times New Roman"/>
                  <a:cs typeface="TH SarabunPSK"/>
                </a:rPr>
                <a:t>ส่วนฟังก์ชันหลัก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14" name="สี่เหลี่ยมผืนผ้ามุมมน 13"/>
            <p:cNvSpPr/>
            <p:nvPr/>
          </p:nvSpPr>
          <p:spPr>
            <a:xfrm>
              <a:off x="658368" y="2150668"/>
              <a:ext cx="1776730" cy="33591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Times New Roman"/>
                  <a:cs typeface="TH SarabunPSK"/>
                </a:rPr>
                <a:t>ส่วนกำหนดฟังก์ชันที่สร้างขึ้น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15" name="สี่เหลี่ยมผืนผ้ามุมมน 14"/>
            <p:cNvSpPr/>
            <p:nvPr/>
          </p:nvSpPr>
          <p:spPr>
            <a:xfrm>
              <a:off x="4557370" y="73152"/>
              <a:ext cx="965200" cy="33591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Times New Roman"/>
                  <a:cs typeface="TH SarabunPSK"/>
                </a:rPr>
                <a:t>ประโยคคำสั่ง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16" name="สี่เหลี่ยมผืนผ้ามุมมน 15"/>
            <p:cNvSpPr/>
            <p:nvPr/>
          </p:nvSpPr>
          <p:spPr>
            <a:xfrm>
              <a:off x="4557370" y="504748"/>
              <a:ext cx="965200" cy="33591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Times New Roman"/>
                  <a:cs typeface="TH SarabunPSK"/>
                </a:rPr>
                <a:t>ข้อมูล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17" name="สี่เหลี่ยมผืนผ้ามุมมน 16"/>
            <p:cNvSpPr/>
            <p:nvPr/>
          </p:nvSpPr>
          <p:spPr>
            <a:xfrm>
              <a:off x="4447642" y="955845"/>
              <a:ext cx="1216533" cy="33591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Times New Roman"/>
                  <a:cs typeface="TH SarabunPSK"/>
                </a:rPr>
                <a:t>ตัวแปร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18" name="สี่เหลี่ยมผืนผ้ามุมมน 17"/>
            <p:cNvSpPr/>
            <p:nvPr/>
          </p:nvSpPr>
          <p:spPr>
            <a:xfrm>
              <a:off x="4488062" y="1345996"/>
              <a:ext cx="1224476" cy="33591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Times New Roman"/>
                  <a:cs typeface="TH SarabunPSK"/>
                </a:rPr>
                <a:t>ตัวดำเนินการ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19" name="สี่เหลี่ยมผืนผ้ามุมมน 18"/>
            <p:cNvSpPr/>
            <p:nvPr/>
          </p:nvSpPr>
          <p:spPr>
            <a:xfrm>
              <a:off x="4557370" y="1748332"/>
              <a:ext cx="965200" cy="33591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Times New Roman"/>
                  <a:cs typeface="TH SarabunPSK"/>
                </a:rPr>
                <a:t>นิพจน์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20" name="สี่เหลี่ยมผืนผ้ามุมมน 19"/>
            <p:cNvSpPr/>
            <p:nvPr/>
          </p:nvSpPr>
          <p:spPr>
            <a:xfrm>
              <a:off x="4557370" y="2150668"/>
              <a:ext cx="965200" cy="33591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Times New Roman"/>
                  <a:cs typeface="TH SarabunPSK"/>
                </a:rPr>
                <a:t>นิพจน์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21" name="สี่เหลี่ยมผืนผ้ามุมมน 20"/>
            <p:cNvSpPr/>
            <p:nvPr/>
          </p:nvSpPr>
          <p:spPr>
            <a:xfrm>
              <a:off x="3343047" y="2150668"/>
              <a:ext cx="965200" cy="33591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th-TH" sz="2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/>
                  <a:ea typeface="Times New Roman"/>
                  <a:cs typeface="TH SarabunPSK"/>
                </a:rPr>
                <a:t>ฟังก์ชันพื้นฐาน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latin typeface="Angsana New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787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ในภาษาซี มีเลขทศนิยมอยู่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ชนิด คือ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float	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มี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 มีค่าอยู่ระหว่าง 3.4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x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10-38 ถึง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3.4 x 10+38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แสดง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จุดทศนิยม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6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หลัก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double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มี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64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 มีค่าอยู่ระหว่าง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.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7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x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10-3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0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8 ถึง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1.7 x 10+308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แสดง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จุดทศนิยม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15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หลัก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long double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มี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80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 มีค่าอยู่ระหว่าง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.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x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10-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4932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ถึง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1.1 x 10+4932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แสดง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จุดทศนิยม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19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หลัก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เลขจำนวนจริง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39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คือ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ค่าคงที่ตัวอักษร ที่มีความยาว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 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ตัวอักขระ โดยต้องเขียนอยู่ในเครื่องหมาย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' ' (Single Quote)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ซึ่งแบ่งออกเป็นตัวอักษรที่มองเห็นได้ กับตัวอักษรที่ใช้ในการควบคุมการพิมพ์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ตัวอักษรปกติ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ได้แก่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ตัวอักษรที่ปรากฏอยู่แป้นพิมพ์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a-z, A-Z, 0-9,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และสัญลักษณ์ต่าง ๆ บนแป้นพิมพ์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ตัวอักษรที่ใช้ในการควบคุมการพิมพ์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ใช้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แทนการแสดงผลอักขระหรือแป้นพิมพ์บางตัว เช่น แทนคีย์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Enter, Tab,  Backspace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เป็นต้น จะต้องแสดงโดยใช้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Escape Sequences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ซึ่งได้แก่ 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\\,  \',  \",  \r,  \n,  \f,  \t,  \b,  \0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Character literal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56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หมายถึง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ข้อมูลที่มีตัวอักขระตั้งแต่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ตัวขึ้นไป ต้องเขียนอยู่ในเครื่องหมาย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" "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(Double Quote)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ค่าคงที่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String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"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Hello World",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"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Samutsongkhram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", "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คอมพิวเตอร์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",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"1234567890"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ทุกสตริงจะปิดด้วยรหัส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\0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เสมอ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การจองพื้นที่ในการจัดเก็บสตริงต้องจองเก็บรหัสปิดนี้เพิ่มอีกหนึ่งตัวอักษร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ดังนั้นในการประกาศตัวแปรสำหรับกำหนดขนาดความยาวของข้อความต้องเผื่ออีกหนึ่งตำแหน่งสำหรับจัดเก็บข้อมูลปิดสตริงนี้เสมอ ในภาษาซี สามารถกำหนดความยาวของข้อความได้ไม่เกิน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254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String literal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0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ตัว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แปรทำหน้าที่สำหรับเก็บพักข้อมูล ตามแต่ละชนิดที่ได้ประกาศไว้ สามารถเปลี่ยนแปลงค่าได้ตลอดเวลา ดังนั้นตัวแปรจึงหมายถึง ชื่อที่ใช้ในการอ้างอิงพื้นที่ในหน่วยความจำหลักที่จองไว้เพื่อเก็บข้อมูล การจองหน่วยความจำทำได้โดยการประกาศตัวแปร ซึ่งสามารถอ้างอิงถึงข้อมูลได้โดยไม่ต้องรู้ตำแหน่งที่เก็บจริงของข้อมูล ซึ่งการจองหน่วยความจำสำหรับตัวแปรแต่ละตัวจำเป็นจะต้องมีการประกาศตัวแปรก่อน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ตัวแปร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(Variable) </a:t>
            </a: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0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ตัวแปรประเภทพื้นฐาน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(Scalar) </a:t>
            </a:r>
            <a:endParaRPr lang="th-TH" sz="2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ตัวแปรที่ใช้ในการแทนค่าข้อมูลได้เพียงค่าเดียว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ตัวแปรประเภทตัวแปรชุดหรืออาร์เรย์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(Array) </a:t>
            </a:r>
            <a:endParaRPr lang="th-TH" sz="2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ตัวแปรที่สามารถเก็บข้อมูลไว้ได้หลายค่าโดยใช้ชื่อตัวแปรเดียวกัน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โดยมีตัวชี้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(Index)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เป็นตัวระบุตำแหน่งที่เก็บค่าข้อมูล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ประเภทของตัวแปร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65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/>
              <a:t>ช่วง</a:t>
            </a:r>
            <a:r>
              <a:rPr lang="th-TH" sz="4000" b="1" dirty="0" err="1" smtClean="0"/>
              <a:t>ของฟ</a:t>
            </a:r>
            <a:r>
              <a:rPr lang="th-TH" sz="4000" b="1" dirty="0" smtClean="0"/>
              <a:t>ข้อมูล</a:t>
            </a:r>
            <a:r>
              <a:rPr lang="en-US" sz="4000" b="1" dirty="0" smtClean="0"/>
              <a:t> </a:t>
            </a:r>
            <a:r>
              <a:rPr lang="en-US" sz="3200" b="1" dirty="0"/>
              <a:t>(Range) </a:t>
            </a:r>
            <a:endParaRPr lang="th-TH" sz="3600" dirty="0"/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469810"/>
              </p:ext>
            </p:extLst>
          </p:nvPr>
        </p:nvGraphicFramePr>
        <p:xfrm>
          <a:off x="395536" y="1397000"/>
          <a:ext cx="8280920" cy="4899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52565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Type</a:t>
                      </a:r>
                      <a:endParaRPr lang="th-TH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Range</a:t>
                      </a:r>
                      <a:endParaRPr lang="th-TH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05728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char </a:t>
                      </a:r>
                      <a:endParaRPr lang="th-TH" sz="24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-128 </a:t>
                      </a:r>
                      <a:r>
                        <a:rPr lang="th-TH" sz="2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ถึง</a:t>
                      </a:r>
                      <a:r>
                        <a:rPr lang="en-US" sz="2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+127 </a:t>
                      </a:r>
                      <a:endParaRPr lang="th-TH" sz="24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int</a:t>
                      </a:r>
                      <a:r>
                        <a:rPr lang="en-US" sz="2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, short </a:t>
                      </a:r>
                      <a:endParaRPr lang="th-TH" sz="24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-32,768 to +32,767 </a:t>
                      </a:r>
                      <a:endParaRPr lang="th-TH" sz="2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long</a:t>
                      </a:r>
                      <a:endParaRPr lang="th-TH" sz="24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-2,147,483,648 to +2,147,483,647 </a:t>
                      </a:r>
                      <a:endParaRPr lang="th-TH" sz="2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unsigned char</a:t>
                      </a:r>
                      <a:endParaRPr lang="th-TH" sz="24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0-255</a:t>
                      </a:r>
                      <a:endParaRPr lang="th-TH" sz="24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unsigned</a:t>
                      </a:r>
                      <a:r>
                        <a:rPr lang="en-US" sz="240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int</a:t>
                      </a:r>
                      <a:endParaRPr lang="th-TH" sz="24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 to 65,535 </a:t>
                      </a:r>
                      <a:endParaRPr lang="th-TH" sz="2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unsigned long</a:t>
                      </a:r>
                      <a:endParaRPr lang="th-TH" sz="24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 to 4,294,967,295</a:t>
                      </a:r>
                      <a:endParaRPr lang="th-TH" sz="2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float</a:t>
                      </a:r>
                      <a:endParaRPr lang="th-TH" sz="24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-3.4e-38 to +3.4e+38 </a:t>
                      </a:r>
                      <a:endParaRPr lang="th-TH" sz="2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double</a:t>
                      </a:r>
                      <a:endParaRPr lang="th-TH" sz="2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-1,7e-308 to +1.7e+308 </a:t>
                      </a:r>
                      <a:endParaRPr lang="th-TH" sz="20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long double</a:t>
                      </a:r>
                      <a:endParaRPr lang="th-TH" sz="24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-3.4e-4932 to +1.1e+4932</a:t>
                      </a:r>
                      <a:endParaRPr lang="en-US" sz="1600" kern="1200" dirty="0" smtClean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52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ประกอบด้วยอักษรภาษาอังกฤษ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ถึง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z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และตัวเลข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0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ถึง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9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แต่ตัวแรกต้องเป็นตัวอักษร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A-Z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a-z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หรือขีดเส้นใต้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_ 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(Underscore)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เท่านั้น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ห้ามเว้นวรรค สามารถใช้เครื่องหมาย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_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 $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ในการตั้งชื่อได้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ห้ามใช้คำสงวน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(Reserved Word)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ในการตั้งชื่อ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ในขอบเขตเดียวกัน ห้ามตั้งชื่อซ้ำกัน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การพิมพ์ชื่อโดยใช้อักษรตัวใหญ่กับตัวเล็กถือว่าเป็นคนละตัวแปรกัน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ควรตั้งชื่อให้สื่อความหมาย หรือเป็นคำนาม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นิยมตั้งชื่อตัวแปรเป็นตัวเล็ก ถ้าเป็นค่าคงที่จะใช้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ตัวพิมพ์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ใหญ่ทั้งหมด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หลักการตั้งชื่อตัว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แปร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90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 numCol="3"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auto </a:t>
            </a:r>
            <a:endParaRPr lang="en-US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break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case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char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0000FF"/>
                </a:solidFill>
              </a:rPr>
              <a:t>const</a:t>
            </a:r>
            <a:endParaRPr 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continue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default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do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double </a:t>
            </a:r>
            <a:endParaRPr 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else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0000FF"/>
                </a:solidFill>
              </a:rPr>
              <a:t>enum</a:t>
            </a:r>
            <a:endParaRPr lang="en-US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extern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float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for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0000FF"/>
                </a:solidFill>
              </a:rPr>
              <a:t>goto</a:t>
            </a:r>
            <a:r>
              <a:rPr lang="en-US" dirty="0" smtClean="0">
                <a:solidFill>
                  <a:srgbClr val="0000FF"/>
                </a:solidFill>
              </a:rPr>
              <a:t> 	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if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0000FF"/>
                </a:solidFill>
              </a:rPr>
              <a:t>int</a:t>
            </a:r>
            <a:endParaRPr lang="en-US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long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register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return </a:t>
            </a:r>
            <a:r>
              <a:rPr lang="en-US" dirty="0">
                <a:solidFill>
                  <a:srgbClr val="0000FF"/>
                </a:solidFill>
              </a:rPr>
              <a:t>	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short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signed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0000FF"/>
                </a:solidFill>
              </a:rPr>
              <a:t>sizeof</a:t>
            </a:r>
            <a:endParaRPr lang="en-US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static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0000FF"/>
                </a:solidFill>
              </a:rPr>
              <a:t>struct</a:t>
            </a:r>
            <a:endParaRPr 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switch</a:t>
            </a:r>
          </a:p>
          <a:p>
            <a:pPr marL="0" indent="0">
              <a:buNone/>
            </a:pPr>
            <a:r>
              <a:rPr lang="en-US" dirty="0" err="1" smtClean="0">
                <a:solidFill>
                  <a:srgbClr val="0000FF"/>
                </a:solidFill>
              </a:rPr>
              <a:t>typedef</a:t>
            </a:r>
            <a:endParaRPr lang="en-US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union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unsigned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void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volatile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FF"/>
                </a:solidFill>
              </a:rPr>
              <a:t>while </a:t>
            </a:r>
            <a:endParaRPr 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คำสงวน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(Reserved Word)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90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วิธีการเปลี่ยนประเภทของตัวแปรในภาษาซี ทำได้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วิธี คือ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การเปลี่ยนประเภทของตัวแปรโดยอัตโนมัติ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Implicit type conversion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โดยวิธีที่เรียกว่าการ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Casting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การเปลี่ยนประเภทของตัวแปร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26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หมายถึง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ตัวที่ทำหน้าที่เชื่อมโยงค่าหรือกระทำกับค่าต่าง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ๆ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กับข้อมูลและตัวแปรตามคำสั่ง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เพื่อให้ได้ผลลัพธ์ตามต้องการ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แบ่งเป็น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6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ประเภท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10795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ตัวดำเนินการทาง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คณิตศาสตร์</a:t>
            </a:r>
          </a:p>
          <a:p>
            <a:pPr marL="10795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ตัวดำเนินการทางตรรกะ </a:t>
            </a:r>
            <a:endParaRPr lang="th-TH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10795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ตัวดำเนินการเปรียบเทียบ </a:t>
            </a:r>
            <a:endParaRPr lang="th-TH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10795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ตัวดำเนินการเพิ่มค่าและลดค่า </a:t>
            </a:r>
            <a:endParaRPr lang="th-TH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10795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ตัวดำเนินการระดับบิต </a:t>
            </a:r>
            <a:endParaRPr lang="th-TH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107950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ตัวดำเนินการกำหนดค่า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(Operator) 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87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โปรแกรมที่เขียนด้วยภาษาซี มีลักษณะโครงสร้างแบ่งออกเป็นส่วน ๆ 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ส่วนคำสั่ง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พรี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-โพรเซสเซอร์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(Pre-processor Command)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ส่วนประกาศ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(Global Declarations)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ส่วนฟังก์ชันหลัก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(Main Function)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ส่วนกำหนดฟังก์ชันที่สร้างขึ้น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(User Defined Functions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โครงสร้างโปรแกรม</a:t>
            </a:r>
            <a:r>
              <a:rPr lang="th-TH" sz="4400" b="1" dirty="0" smtClean="0">
                <a:solidFill>
                  <a:schemeClr val="accent4">
                    <a:lumMod val="75000"/>
                  </a:schemeClr>
                </a:solidFill>
              </a:rPr>
              <a:t>ภาษาซี</a:t>
            </a:r>
            <a:endParaRPr lang="th-TH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50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+ 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บวก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-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	ลบ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*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คูณ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,  </a:t>
            </a: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/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หาร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%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หาร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เอาเศษ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(Remainder) or Modulo </a:t>
            </a: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ตัวดำเนินการทางคณิตศาสตร์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600" b="1" dirty="0" err="1">
                <a:solidFill>
                  <a:schemeClr val="accent4">
                    <a:lumMod val="75000"/>
                  </a:schemeClr>
                </a:solidFill>
              </a:rPr>
              <a:t>Arithmatic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or </a:t>
            </a:r>
            <a:r>
              <a:rPr lang="en-US" sz="3600" b="1" dirty="0" err="1">
                <a:solidFill>
                  <a:schemeClr val="accent4">
                    <a:lumMod val="75000"/>
                  </a:schemeClr>
                </a:solidFill>
              </a:rPr>
              <a:t>Mathmetic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Operator) 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58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3600" dirty="0"/>
              <a:t>&amp;&amp; 	And 		</a:t>
            </a:r>
            <a:r>
              <a:rPr lang="th-TH" sz="3600" dirty="0" smtClean="0"/>
              <a:t>และ</a:t>
            </a:r>
            <a:r>
              <a:rPr lang="en-US" sz="3600" dirty="0" smtClean="0"/>
              <a:t> </a:t>
            </a:r>
            <a:endParaRPr lang="en-US" sz="2400" dirty="0"/>
          </a:p>
          <a:p>
            <a:pPr marL="457200" lvl="1" indent="0">
              <a:buNone/>
            </a:pPr>
            <a:r>
              <a:rPr lang="en-US" sz="3600" dirty="0"/>
              <a:t>|| 	</a:t>
            </a:r>
            <a:r>
              <a:rPr lang="en-US" sz="3600" dirty="0" smtClean="0"/>
              <a:t>Or  </a:t>
            </a:r>
            <a:r>
              <a:rPr lang="en-US" sz="3600" dirty="0"/>
              <a:t>			</a:t>
            </a:r>
            <a:r>
              <a:rPr lang="th-TH" sz="3600" dirty="0"/>
              <a:t>หรือ</a:t>
            </a:r>
            <a:r>
              <a:rPr lang="en-US" sz="3600" dirty="0"/>
              <a:t> </a:t>
            </a:r>
            <a:endParaRPr lang="en-US" sz="2400" dirty="0"/>
          </a:p>
          <a:p>
            <a:pPr marL="457200" lvl="1" indent="0">
              <a:buNone/>
            </a:pPr>
            <a:r>
              <a:rPr lang="en-US" sz="3600" dirty="0"/>
              <a:t>!  	</a:t>
            </a:r>
            <a:r>
              <a:rPr lang="en-US" sz="3600" dirty="0" smtClean="0"/>
              <a:t>	Not  </a:t>
            </a:r>
            <a:r>
              <a:rPr lang="en-US" sz="3600" dirty="0"/>
              <a:t>		</a:t>
            </a:r>
            <a:r>
              <a:rPr lang="th-TH" sz="3600" dirty="0" smtClean="0"/>
              <a:t>ไม่</a:t>
            </a:r>
            <a:r>
              <a:rPr lang="en-US" sz="3600" dirty="0"/>
              <a:t>, </a:t>
            </a:r>
            <a:r>
              <a:rPr lang="th-TH" sz="3600" dirty="0"/>
              <a:t>ตรงกันข้าม</a:t>
            </a:r>
            <a:r>
              <a:rPr lang="en-US" sz="3600" dirty="0"/>
              <a:t> </a:t>
            </a:r>
            <a:endParaRPr lang="en-US" sz="2400" dirty="0"/>
          </a:p>
          <a:p>
            <a:pPr marL="0" indent="0">
              <a:buNone/>
            </a:pPr>
            <a:endParaRPr lang="th-TH" sz="4000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ตัวดำเนินการทางตรรกะ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Logical Operator)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03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&lt;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น้อยกว่า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Less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than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&lt;=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น้อย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กว่าหรือเท่ากับ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Less than or Equal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&gt;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มากกว่า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Greater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than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&gt;=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มากกว่า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หรือเท่ากับ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Greater than or Equal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==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เท่ากับ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เท่ากัน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	Equal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!=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ไม่เท่ากับ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ไม่เท่ากัน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Not equal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ตัวดำเนินการเปรียบเทียบ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Relational Operator)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28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++  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เพิ่มค่า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Increment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--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ลด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ค่า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Decrement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ตัวดำเนินการเพิ่มค่าและลดค่า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Increment and Decrement Operator) 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7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&amp;  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And 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| 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Or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^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Exclusive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Or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~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Complement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&gt;&gt;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Right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Shift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&lt;&lt;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Left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Shift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ตัวดำเนินการระดับบิต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Bit-wise Operator) 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72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1"/>
          </a:xfrm>
        </p:spPr>
        <p:txBody>
          <a:bodyPr numCol="2">
            <a:normAutofit/>
          </a:bodyPr>
          <a:lstStyle/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+= 	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-= 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*= 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/= 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%= </a:t>
            </a:r>
          </a:p>
          <a:p>
            <a:pPr marL="457200" lvl="1" indent="0">
              <a:buNone/>
            </a:pP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&amp;= 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|= 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^= 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&lt;&lt;= 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&gt;&gt;=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ตัวดำเนินการกำหนดค่า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Assignment Operator) 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67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 )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!, ++, --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*, /, %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+, -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&lt;, &lt;=, &gt;, &gt;=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==, !=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&amp;&amp;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||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*=, /=, %=, +=, -=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ทิศ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ทางการทำงาน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จากซ้ายไปขวา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ลำดับการทำงานของตัวดำเนินการ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31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2776"/>
          </a:xfrm>
        </p:spPr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หมายถึง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การนำค่าคงที่ ตัวแปร และตัวดำเนินการมาประกอบกัน  เพื่อเขียนเป็นคำสั่งให้ตัวแปลภาษาคอมพิวเตอร์เข้าใจ และสามารถทำงานตามคำสั่งได้ผลลัพธ์ตามต้องการ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นิพจน์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(Expression)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ตาราง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191897"/>
                  </p:ext>
                </p:extLst>
              </p:nvPr>
            </p:nvGraphicFramePr>
            <p:xfrm>
              <a:off x="323528" y="3212976"/>
              <a:ext cx="8424936" cy="32524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4189189"/>
                    <a:gridCol w="4235747"/>
                  </a:tblGrid>
                  <a:tr h="493652">
                    <a:tc>
                      <a:txBody>
                        <a:bodyPr/>
                        <a:lstStyle/>
                        <a:p>
                          <a:pPr indent="226695" algn="ctr">
                            <a:spcAft>
                              <a:spcPts val="0"/>
                            </a:spcAft>
                          </a:pPr>
                          <a:r>
                            <a:rPr lang="th-TH" sz="3200" dirty="0">
                              <a:effectLst/>
                            </a:rPr>
                            <a:t>สูตร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indent="226695" algn="ctr">
                            <a:spcAft>
                              <a:spcPts val="0"/>
                            </a:spcAft>
                          </a:pPr>
                          <a:r>
                            <a:rPr lang="th-TH" sz="3200">
                              <a:effectLst/>
                            </a:rPr>
                            <a:t>นิพจน์</a:t>
                          </a:r>
                          <a:endParaRPr lang="en-US" sz="2400"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/>
                    </a:tc>
                  </a:tr>
                  <a:tr h="639796">
                    <a:tc>
                      <a:txBody>
                        <a:bodyPr/>
                        <a:lstStyle/>
                        <a:p>
                          <a:pPr marL="342900" lvl="0" indent="-34290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  <a:buFont typeface="Symbol"/>
                            <a:buChar char=""/>
                          </a:pPr>
                          <a14:m>
                            <m:oMath xmlns:m="http://schemas.openxmlformats.org/officeDocument/2006/math">
                              <m:nary>
                                <m:naryPr>
                                  <m:chr m:val="∑"/>
                                  <m:limLoc m:val="undOvr"/>
                                  <m:ctrlPr>
                                    <a:rPr lang="en-US" sz="1800" i="1">
                                      <a:effectLst/>
                                      <a:latin typeface="Cambria Math"/>
                                    </a:rPr>
                                  </m:ctrlPr>
                                </m:naryPr>
                                <m:sub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𝑛</m:t>
                                  </m:r>
                                </m:sup>
                                <m:e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=1+2+3+…+</m:t>
                                  </m:r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𝑛</m:t>
                                  </m:r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= </m:t>
                                  </m:r>
                                  <m:f>
                                    <m:fPr>
                                      <m:ctrlPr>
                                        <a:rPr lang="en-US" sz="1800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800">
                                          <a:effectLst/>
                                          <a:latin typeface="Cambria Math"/>
                                        </a:rPr>
                                        <m:t>𝑛</m:t>
                                      </m:r>
                                      <m:r>
                                        <a:rPr lang="en-US" sz="1800">
                                          <a:effectLst/>
                                          <a:latin typeface="Cambria Math"/>
                                        </a:rPr>
                                        <m:t>(</m:t>
                                      </m:r>
                                      <m:r>
                                        <a:rPr lang="en-US" sz="1800">
                                          <a:effectLst/>
                                          <a:latin typeface="Cambria Math"/>
                                        </a:rPr>
                                        <m:t>𝑛</m:t>
                                      </m:r>
                                      <m:r>
                                        <a:rPr lang="en-US" sz="1800">
                                          <a:effectLst/>
                                          <a:latin typeface="Cambria Math"/>
                                        </a:rPr>
                                        <m:t>+1)</m:t>
                                      </m:r>
                                    </m:num>
                                    <m:den>
                                      <m:r>
                                        <a:rPr lang="en-US" sz="1800">
                                          <a:effectLst/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nary>
                            </m:oMath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spcAft>
                              <a:spcPts val="0"/>
                            </a:spcAft>
                            <a:buFont typeface="Symbol"/>
                            <a:buChar char=""/>
                          </a:pPr>
                          <a:r>
                            <a:rPr lang="en-US" sz="2400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k1 = n * (n + 1) / 2;</a:t>
                          </a:r>
                          <a:endParaRPr lang="en-US" sz="2400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719463">
                    <a:tc>
                      <a:txBody>
                        <a:bodyPr/>
                        <a:lstStyle/>
                        <a:p>
                          <a:pPr marL="342900" lvl="0" indent="-342900" algn="thaiDist">
                            <a:spcAft>
                              <a:spcPts val="0"/>
                            </a:spcAft>
                            <a:buFont typeface="Symbol"/>
                            <a:buChar char=""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𝑓</m:t>
                                  </m:r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1=(</m:t>
                                  </m:r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𝑏</m:t>
                                  </m:r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800">
                                  <a:effectLst/>
                                  <a:latin typeface="Cambria Math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800">
                                  <a:effectLst/>
                                  <a:latin typeface="Cambria Math"/>
                                </a:rPr>
                                <m:t>+2</m:t>
                              </m:r>
                              <m:r>
                                <a:rPr lang="en-US" sz="1800">
                                  <a:effectLst/>
                                  <a:latin typeface="Cambria Math"/>
                                </a:rPr>
                                <m:t>𝑎𝑏</m:t>
                              </m:r>
                              <m:r>
                                <a:rPr lang="en-US" sz="1800">
                                  <a:effectLst/>
                                  <a:latin typeface="Cambria Math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spcAft>
                              <a:spcPts val="0"/>
                            </a:spcAft>
                            <a:buFont typeface="Symbol"/>
                            <a:buChar char=""/>
                          </a:pPr>
                          <a:r>
                            <a:rPr lang="en-US" sz="2400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f1   =  a * a + 2 * a * b + b * b;</a:t>
                          </a:r>
                          <a:endParaRPr lang="en-US" sz="2400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693724">
                    <a:tc>
                      <a:txBody>
                        <a:bodyPr/>
                        <a:lstStyle/>
                        <a:p>
                          <a:pPr marL="342900" lvl="0" indent="-342900" algn="thaiDist">
                            <a:spcAft>
                              <a:spcPts val="0"/>
                            </a:spcAft>
                            <a:buFont typeface="Symbol"/>
                            <a:buChar char=""/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800">
                                  <a:effectLst/>
                                  <a:latin typeface="Cambria Math"/>
                                </a:rPr>
                                <m:t>c</m:t>
                              </m:r>
                              <m:r>
                                <a:rPr lang="en-US" sz="1800">
                                  <a:effectLst/>
                                  <a:latin typeface="Cambria Math"/>
                                </a:rPr>
                                <m:t>=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1800" i="1">
                                      <a:effectLst/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sz="1800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1800">
                                          <a:effectLst/>
                                          <a:latin typeface="Cambria Math"/>
                                        </a:rPr>
                                        <m:t>a</m:t>
                                      </m:r>
                                    </m:e>
                                    <m:sup>
                                      <m:r>
                                        <a:rPr lang="en-US" sz="1800">
                                          <a:effectLst/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1800" i="1">
                                          <a:effectLst/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sz="1800">
                                          <a:effectLst/>
                                          <a:latin typeface="Cambria Math"/>
                                        </a:rPr>
                                        <m:t>b</m:t>
                                      </m:r>
                                    </m:e>
                                    <m:sup>
                                      <m:r>
                                        <a:rPr lang="en-US" sz="1800">
                                          <a:effectLst/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spcAft>
                              <a:spcPts val="0"/>
                            </a:spcAft>
                            <a:buFont typeface="Symbol"/>
                            <a:buChar char=""/>
                          </a:pPr>
                          <a:r>
                            <a:rPr lang="en-US" sz="2400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c = </a:t>
                          </a:r>
                          <a:r>
                            <a:rPr lang="en-US" sz="2400" dirty="0" err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sqrt</a:t>
                          </a:r>
                          <a:r>
                            <a:rPr lang="en-US" sz="2400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(a * a + b * b);</a:t>
                          </a:r>
                          <a:endParaRPr lang="en-US" sz="2400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693724">
                    <a:tc>
                      <a:txBody>
                        <a:bodyPr/>
                        <a:lstStyle/>
                        <a:p>
                          <a:pPr marL="342900" lvl="0" indent="-342900" algn="thaiDist">
                            <a:spcAft>
                              <a:spcPts val="0"/>
                            </a:spcAft>
                            <a:buFont typeface="Symbol"/>
                            <a:buChar char=""/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sz="1800">
                                  <a:effectLst/>
                                  <a:latin typeface="Cambria Math"/>
                                </a:rPr>
                                <m:t>K</m:t>
                              </m:r>
                              <m:r>
                                <a:rPr lang="en-US" sz="1800">
                                  <a:effectLst/>
                                  <a:latin typeface="Cambria Math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4</m:t>
                                  </m:r>
                                </m:den>
                              </m:f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a</m:t>
                                  </m:r>
                                </m:e>
                                <m:sup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rad>
                                <m:radPr>
                                  <m:degHide m:val="on"/>
                                  <m:ctrlPr>
                                    <a:rPr lang="en-US" sz="1800" i="1">
                                      <a:effectLst/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1800">
                                      <a:effectLst/>
                                      <a:latin typeface="Cambria Math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spcAft>
                              <a:spcPts val="0"/>
                            </a:spcAft>
                            <a:buFont typeface="Symbol"/>
                            <a:buChar char=""/>
                          </a:pPr>
                          <a:r>
                            <a:rPr lang="en-US" sz="2400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K=0.25 * a * a * </a:t>
                          </a:r>
                          <a:r>
                            <a:rPr lang="en-US" sz="2400" dirty="0" err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sqrt</a:t>
                          </a:r>
                          <a:r>
                            <a:rPr lang="en-US" sz="2400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(3);</a:t>
                          </a:r>
                          <a:endParaRPr lang="en-US" sz="2400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ตาราง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191897"/>
                  </p:ext>
                </p:extLst>
              </p:nvPr>
            </p:nvGraphicFramePr>
            <p:xfrm>
              <a:off x="323528" y="3212976"/>
              <a:ext cx="8424936" cy="32524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4189189"/>
                    <a:gridCol w="4235747"/>
                  </a:tblGrid>
                  <a:tr h="493652">
                    <a:tc>
                      <a:txBody>
                        <a:bodyPr/>
                        <a:lstStyle/>
                        <a:p>
                          <a:pPr indent="226695" algn="ctr">
                            <a:spcAft>
                              <a:spcPts val="0"/>
                            </a:spcAft>
                          </a:pPr>
                          <a:r>
                            <a:rPr lang="th-TH" sz="3200" dirty="0">
                              <a:effectLst/>
                            </a:rPr>
                            <a:t>สูตร</a:t>
                          </a:r>
                          <a:endParaRPr lang="en-US" sz="2400" dirty="0"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indent="226695" algn="ctr">
                            <a:spcAft>
                              <a:spcPts val="0"/>
                            </a:spcAft>
                          </a:pPr>
                          <a:r>
                            <a:rPr lang="th-TH" sz="3200">
                              <a:effectLst/>
                            </a:rPr>
                            <a:t>นิพจน์</a:t>
                          </a:r>
                          <a:endParaRPr lang="en-US" sz="2400"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/>
                    </a:tc>
                  </a:tr>
                  <a:tr h="639796">
                    <a:tc>
                      <a:txBody>
                        <a:bodyPr/>
                        <a:lstStyle/>
                        <a:p>
                          <a:endParaRPr lang="th-TH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t="-93333" r="-101310" b="-33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spcAft>
                              <a:spcPts val="0"/>
                            </a:spcAft>
                            <a:buFont typeface="Symbol"/>
                            <a:buChar char=""/>
                          </a:pPr>
                          <a:r>
                            <a:rPr lang="en-US" sz="2400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k1 = n * (n + 1) / 2;</a:t>
                          </a:r>
                          <a:endParaRPr lang="en-US" sz="2400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endParaRPr lang="th-TH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t="-169167" r="-101310" b="-19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spcAft>
                              <a:spcPts val="0"/>
                            </a:spcAft>
                            <a:buFont typeface="Symbol"/>
                            <a:buChar char=""/>
                          </a:pPr>
                          <a:r>
                            <a:rPr lang="en-US" sz="2400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f1   =  a * a + 2 * a * b + b * b;</a:t>
                          </a:r>
                          <a:endParaRPr lang="en-US" sz="2400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693724">
                    <a:tc>
                      <a:txBody>
                        <a:bodyPr/>
                        <a:lstStyle/>
                        <a:p>
                          <a:endParaRPr lang="th-TH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t="-283333" r="-101310" b="-1035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spcAft>
                              <a:spcPts val="0"/>
                            </a:spcAft>
                            <a:buFont typeface="Symbol"/>
                            <a:buChar char=""/>
                          </a:pPr>
                          <a:r>
                            <a:rPr lang="en-US" sz="2400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c = </a:t>
                          </a:r>
                          <a:r>
                            <a:rPr lang="en-US" sz="2400" dirty="0" err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sqrt</a:t>
                          </a:r>
                          <a:r>
                            <a:rPr lang="en-US" sz="2400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(a * a + b * b);</a:t>
                          </a:r>
                          <a:endParaRPr lang="en-US" sz="2400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693724">
                    <a:tc>
                      <a:txBody>
                        <a:bodyPr/>
                        <a:lstStyle/>
                        <a:p>
                          <a:endParaRPr lang="th-TH"/>
                        </a:p>
                      </a:txBody>
                      <a:tcPr marL="68580" marR="68580" marT="0" marB="0" anchor="ctr">
                        <a:blipFill rotWithShape="1">
                          <a:blip r:embed="rId2"/>
                          <a:stretch>
                            <a:fillRect t="-383333" r="-101310" b="-35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42900" lvl="0" indent="-342900">
                            <a:spcAft>
                              <a:spcPts val="0"/>
                            </a:spcAft>
                            <a:buFont typeface="Symbol"/>
                            <a:buChar char=""/>
                          </a:pPr>
                          <a:r>
                            <a:rPr lang="en-US" sz="2400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K=0.25 * a * a * </a:t>
                          </a:r>
                          <a:r>
                            <a:rPr lang="en-US" sz="2400" dirty="0" err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sqrt</a:t>
                          </a:r>
                          <a:r>
                            <a:rPr lang="en-US" sz="2400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effectLst/>
                            </a:rPr>
                            <a:t>(3);</a:t>
                          </a:r>
                          <a:endParaRPr lang="en-US" sz="2400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effectLst/>
                            <a:latin typeface="Calibri"/>
                            <a:ea typeface="Calibri"/>
                            <a:cs typeface="Cordia New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3669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clrscr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();	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-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ล้างหน้าจอในโหมดเท็กซ์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clreol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();	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-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ลบข้อความจากตำแหน่ง</a:t>
            </a:r>
            <a:r>
              <a:rPr lang="th-TH" sz="2800" dirty="0" err="1">
                <a:solidFill>
                  <a:schemeClr val="accent4">
                    <a:lumMod val="75000"/>
                  </a:schemeClr>
                </a:solidFill>
              </a:rPr>
              <a:t>เคอร์เซอร์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ไปจนสุดบรรทัด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delline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(); -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ลบบรรทัด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gotoxy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(); -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ย้ายตำแหน่ง</a:t>
            </a:r>
            <a:r>
              <a:rPr lang="th-TH" sz="2800" dirty="0" err="1">
                <a:solidFill>
                  <a:schemeClr val="accent4">
                    <a:lumMod val="75000"/>
                  </a:schemeClr>
                </a:solidFill>
              </a:rPr>
              <a:t>เคอร์เซอร์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ไปยังตำแหน่งที่ระบุ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wherex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(); -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คืนค่าตำแหน่งคอลัมน์ที่</a:t>
            </a:r>
            <a:r>
              <a:rPr lang="th-TH" sz="2800" dirty="0" err="1">
                <a:solidFill>
                  <a:schemeClr val="accent4">
                    <a:lumMod val="75000"/>
                  </a:schemeClr>
                </a:solidFill>
              </a:rPr>
              <a:t>เคอร์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เซ</a:t>
            </a:r>
            <a:r>
              <a:rPr lang="th-TH" sz="2800" dirty="0" err="1">
                <a:solidFill>
                  <a:schemeClr val="accent4">
                    <a:lumMod val="75000"/>
                  </a:schemeClr>
                </a:solidFill>
              </a:rPr>
              <a:t>อร์ปรากฏ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(1-80)</a:t>
            </a:r>
          </a:p>
          <a:p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wherey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(); -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คืนค่าตำแหน่งบรรทัดที่</a:t>
            </a:r>
            <a:r>
              <a:rPr lang="th-TH" sz="2800" dirty="0" err="1">
                <a:solidFill>
                  <a:schemeClr val="accent4">
                    <a:lumMod val="75000"/>
                  </a:schemeClr>
                </a:solidFill>
              </a:rPr>
              <a:t>เคอร์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เซ</a:t>
            </a:r>
            <a:r>
              <a:rPr lang="th-TH" sz="2800" dirty="0" err="1">
                <a:solidFill>
                  <a:schemeClr val="accent4">
                    <a:lumMod val="75000"/>
                  </a:schemeClr>
                </a:solidFill>
              </a:rPr>
              <a:t>อร์ปรากฏ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(1-25)</a:t>
            </a:r>
          </a:p>
          <a:p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textcolor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(); -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กำหนดสีตัวอักษร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(0-15)</a:t>
            </a:r>
          </a:p>
          <a:p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textbackground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กำหนดสีพื้น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(0-7)</a:t>
            </a:r>
          </a:p>
          <a:p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textmode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();		-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เข้าสู่โหมดเท็กซ์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(C80)</a:t>
            </a:r>
          </a:p>
          <a:p>
            <a:pPr marL="0" indent="0">
              <a:buNone/>
            </a:pP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Basic Function in C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Mode Text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0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cprintf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แสดงผลข้อความหรือค่าตัวแปรตามสีที่กำหนด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printf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แสดงผลข้อความหรือค่าตัวแปร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sprintf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แปลงข้อมูลตัวเลขให้เป็นข้อความ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puts();	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แสดงผลข้อความ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putch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แสดงผลอักขระ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getch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รับค่าอักขระจากแป้นพิมพ์โดยจะไม่แสดงอักขระที่ป้อน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getche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รับค่าอักขระจากแป้นพิมพ์โดยจะแสดงอักขระที่ป้อน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gets();	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รับค่าข้อความจากแป้นพิมพ์มาเก็บไว้ในตัวแปรสตริงที่ระบุ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scanf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รับค่าข้อมูลจากแป้นพิมพ์มาเก็บไว้ในตัวแปรที่ระบุ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window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(); 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กำหนดพื้นที่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หน้าต่าง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Basic Function in C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Mode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Text </a:t>
            </a: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(ต่อ)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46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0050" lvl="1" indent="0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ส่วนที่อยู่ส่วนแรกของโปรแกรม อยู่ก่อนฟังก์ชันหลัก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(Main Function)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ในส่วนยังมีองค์ประกอบที่สำคัญ ได้แก่ ส่วนคำสั่ง</a:t>
            </a:r>
            <a:r>
              <a:rPr lang="th-TH" sz="3600" dirty="0" err="1">
                <a:solidFill>
                  <a:schemeClr val="accent4">
                    <a:lumMod val="75000"/>
                  </a:schemeClr>
                </a:solidFill>
              </a:rPr>
              <a:t>พรี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-โพรเซสเซอร์ ส่วนประกาศตัวแปรแบบโก</a:t>
            </a:r>
            <a:r>
              <a:rPr lang="th-TH" sz="3600" dirty="0" err="1">
                <a:solidFill>
                  <a:schemeClr val="accent4">
                    <a:lumMod val="75000"/>
                  </a:schemeClr>
                </a:solidFill>
              </a:rPr>
              <a:t>ลบอล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และประกาศฟังก์ชันที่สร้างขึ้นใช้เอง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811213" lvl="0" indent="-36830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ส่วนคำสั่ง</a:t>
            </a:r>
            <a:r>
              <a:rPr lang="th-TH" b="1" dirty="0" err="1">
                <a:solidFill>
                  <a:schemeClr val="accent4">
                    <a:lumMod val="75000"/>
                  </a:schemeClr>
                </a:solidFill>
              </a:rPr>
              <a:t>พรี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-โพรเซสเซอร์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(Pre-processor  Command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  <a:p>
            <a:pPr marL="811213" lvl="0" indent="-36830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ส่วนประกาศ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(Global Declarations)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ส่วนหัว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(Header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13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initgraph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();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-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เข้าสู่โหมดกราฟิก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closegraph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ออกจากโหมดกราฟิก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cleardevice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ล้างหน้าจอในโหมดกราฟิก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setcolor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();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-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กำหนดสี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setfillstyle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กำหนดรูปแบบการระบาย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settextstyle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กำหนดรูปแบบข้อความ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arc();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	-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วาดเส้นโค้ง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bar();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	-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วาดแท่งสี่เหลี่ยม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bar3d();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	-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วาดแท่งสี่เหลี่ยมสามมิติ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circle();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	-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วาด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วงกลม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Basic Function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Graphics Mode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12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ellipse();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วาดวงรี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pieslice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(); 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วาดส่วนซีก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วงกลม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line();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วาดเส้นตรงจากจุดหนึ่งไปยังจุดหนึ่งตามที่ระบุ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พิกัด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lineto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();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วาดเส้นตรงจากจุดเดิมไปยังอีกจุดที่ระบุพิกัด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linerel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();	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วาดเส้นตรงจากจุดเดิมไปยังจุดที่อยู่ห่างตามระยะห่างที่กำหนด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moveto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(); 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ย้ายพิกัดไปที่ใหม่ตามที่ระบุ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moverel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(); 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ย้ายพิกัดไปที่ใหม่ห่างจากพิกัดเดิมตามระยะห่างที่กำหนด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floodfill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(); 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ระบายสีที่ตำแหน่งพิกัดที่กำหนดไปจนจุดสิ้นสุดตามสีที่ระบุ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outtext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(); 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แสดงข้อความที่กำหนดในพิกัดปัจจุบัน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outtextxy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(); 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แสดงข้อความที่กำหนดตามพิกัดที่กำหนด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Basic Function</a:t>
            </a:r>
            <a:br>
              <a:rPr lang="en-US" b="1" dirty="0"/>
            </a:br>
            <a:r>
              <a:rPr lang="en-US" sz="3600" b="1" dirty="0"/>
              <a:t>Graphics </a:t>
            </a:r>
            <a:r>
              <a:rPr lang="en-US" sz="3600" b="1" dirty="0" smtClean="0"/>
              <a:t>Mode </a:t>
            </a:r>
            <a:r>
              <a:rPr lang="th-TH" sz="3600" b="1" dirty="0" smtClean="0"/>
              <a:t>(ต่อ)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7051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แสดงผลบนจอในโหมดข้อความ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(Text Mode)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Turbo C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มีขนาดจอมาตรฐาน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80 x 25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คือมี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80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คอลัมน์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25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บรรทัด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textmode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(C80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);</a:t>
            </a:r>
            <a:endParaRPr lang="en-US" sz="1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ฟังก์ชันเข้าสู่โหมดเท็กซ์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(Text mode)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หน้าต่างมาตรฐาน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80 x 25, 16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สี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(); </a:t>
            </a:r>
            <a:endParaRPr lang="en-US" sz="1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ฟังก์ชันใน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TurboC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ทำหน้าที่ล้างหน้าจอ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(Clear screen)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พร้อมนำ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เคอร์เซอร์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ไปยังตำแหน่งซ้ายบนบรรทัดแรกของจอ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คือตำแหน่ง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1,1)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ซึ่งฟังก์ชันนี้มีใช้ใน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Turbo C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เท่านั้น หากใช้กับ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ของค่ายอื่น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ให้ใช้คำสั่ง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system("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cls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");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แทนได้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clreol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();</a:t>
            </a:r>
            <a:endParaRPr lang="en-US" sz="1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 ลบข้อความตั้งแต่ตำแหน่งที่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เคอร์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เซ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อร์ปรากฏ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อยู่ไปจนสุดบรรทัดนั้น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ถ้า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เคอร์เซอร์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อยู่ที่คอลัมน์แรก คำสั่งนี้ก็จะเป็นการลบข้อความในบรรทัดนั้นทั้งบรรทัด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ฟังก์ชันเกี่ยวกับการแสดงผลทางจอภาพ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6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เป็นฟังก์ชันมาตรฐานในภาษาซีที่ใช้ในการแสดงผลลัพธ์ออกทางจอภาพ ณ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ตำแหน่งที่</a:t>
            </a:r>
            <a:r>
              <a:rPr lang="th-TH" sz="2000" dirty="0" err="1">
                <a:solidFill>
                  <a:schemeClr val="accent4">
                    <a:lumMod val="75000"/>
                  </a:schemeClr>
                </a:solidFill>
              </a:rPr>
              <a:t>เคอร์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เซ</a:t>
            </a:r>
            <a:r>
              <a:rPr lang="th-TH" sz="2000" dirty="0" err="1">
                <a:solidFill>
                  <a:schemeClr val="accent4">
                    <a:lumMod val="75000"/>
                  </a:schemeClr>
                </a:solidFill>
              </a:rPr>
              <a:t>อร์ปรากฏ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อยู่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2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2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ข้อความ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"); </a:t>
            </a:r>
            <a:endParaRPr lang="en-US" sz="1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("control_format",exp1 [,exp2[,...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expN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]]);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Control_format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 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อาจประกอบไปด้วย ข้อความ หรือ อักขระควบคุมการแสดงผลลัพธ์ หรือ รหัสรูปแบบ อยู่ภายในเครื่องหมายคำพูด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" "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แต่รวมความยาวทั้งหมดไม่เกิน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 254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อักขระ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exp1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, exp2, ...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expN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คือเป็นค่าข้อมูล หรือตัวแปร หรือนิพจน์ก็ได้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9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จำนวน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ของ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expression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จะต้องสัมพันธ์กับชนิดและจำนวนรหัสรูปแบบที่อยู่ในเครื่องหมายคำพูด เช่น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2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("Hello"); </a:t>
            </a:r>
            <a:endParaRPr lang="en-US" sz="1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("\n"); </a:t>
            </a:r>
            <a:endParaRPr lang="en-US" sz="1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("Welcome to Thailand\n"); </a:t>
            </a:r>
            <a:endParaRPr lang="en-US" sz="1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nValue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A\t\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tValue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 B\t\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tSum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\n"); </a:t>
            </a:r>
            <a:endParaRPr lang="en-US" sz="1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("%3d\t\t%3d\t\t%3d\n",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a,b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,(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a+b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));</a:t>
            </a:r>
            <a:endParaRPr lang="en-US" sz="1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("Score = %3d\t\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tGrade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%.2f\n",78,3.5); </a:t>
            </a:r>
            <a:endParaRPr lang="en-US" sz="1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("Score = %3d\t\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tGrade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%.2f\n",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score,grade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1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3600" dirty="0" err="1">
                <a:solidFill>
                  <a:schemeClr val="accent4">
                    <a:lumMod val="75000"/>
                  </a:schemeClr>
                </a:solidFill>
              </a:rPr>
              <a:t>printf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() 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06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68959"/>
          </a:xfrm>
        </p:spPr>
        <p:txBody>
          <a:bodyPr numCol="2">
            <a:norm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\a  Bell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\b  Backspace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\f  Form feed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\n  New line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\r  Carriage return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\t  Horizontal tab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\\  back slash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\'  Single quote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\"  Double quote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\0  Null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อักขระควบคุมการแสดงผลลัพธ์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(Escape Control)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68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1800" dirty="0" smtClean="0">
                <a:solidFill>
                  <a:schemeClr val="accent4">
                    <a:lumMod val="75000"/>
                  </a:schemeClr>
                </a:solidFill>
              </a:rPr>
              <a:t>	หมายถึง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รหัสรูปแบบข้อมูล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เพื่อกำหนดประเภทข้อมูลที่กำหนด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โดยต้องระบุภายใน</a:t>
            </a:r>
            <a:r>
              <a:rPr lang="th-TH" sz="1800" dirty="0" smtClean="0">
                <a:solidFill>
                  <a:schemeClr val="accent4">
                    <a:lumMod val="75000"/>
                  </a:schemeClr>
                </a:solidFill>
              </a:rPr>
              <a:t>เครื่องหมาย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  </a:t>
            </a:r>
            <a:r>
              <a:rPr lang="en-US" sz="1400" dirty="0">
                <a:solidFill>
                  <a:schemeClr val="accent4">
                    <a:lumMod val="75000"/>
                  </a:schemeClr>
                </a:solidFill>
              </a:rPr>
              <a:t>" "  (Double Quote) </a:t>
            </a:r>
            <a:endParaRPr lang="en-US" sz="1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%c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		ใช้กับข้อมูลประเภท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char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%d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		ใช้กับข้อมูลประเภท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int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- เลขฐานสิบ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%u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		ใช้กับข้อมูลประเภท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unsigned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int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%l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		ใช้กับข้อมูลประเภท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long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lu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		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ใช้กับข้อมูลประเภท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unsigned long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%e  		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ใช้กับข้อมูลประเภท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float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ในรูป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 e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ยกกำลัง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%f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		ใช้กับข้อมูลประเภท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float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%lf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		ใช้กับข้อมูลประเภท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double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%g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		ใช้กับข้อมูลประเภท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float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%h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		ใช้กับข้อมูลประเภท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short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int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%o, %O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1800" dirty="0" smtClean="0">
                <a:solidFill>
                  <a:schemeClr val="accent4">
                    <a:lumMod val="75000"/>
                  </a:schemeClr>
                </a:solidFill>
              </a:rPr>
              <a:t>	ใช้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- เลขฐานแปด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%0x,%0X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1800" dirty="0" smtClean="0">
                <a:solidFill>
                  <a:schemeClr val="accent4">
                    <a:lumMod val="75000"/>
                  </a:schemeClr>
                </a:solidFill>
              </a:rPr>
              <a:t>	ใช้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-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เลขฐานสิบหก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%s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		ใช้กับข้อมูลประเภท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ข้อความ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(String)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%p  </a:t>
            </a:r>
            <a:r>
              <a:rPr lang="th-TH" sz="1800" dirty="0">
                <a:solidFill>
                  <a:schemeClr val="accent4">
                    <a:lumMod val="75000"/>
                  </a:schemeClr>
                </a:solidFill>
              </a:rPr>
              <a:t>		ใช้กับตัวแปร</a:t>
            </a:r>
            <a:r>
              <a:rPr lang="th-TH" sz="1800" dirty="0" err="1">
                <a:solidFill>
                  <a:schemeClr val="accent4">
                    <a:lumMod val="75000"/>
                  </a:schemeClr>
                </a:solidFill>
              </a:rPr>
              <a:t>พอยน์เตอร์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(Pointer) </a:t>
            </a:r>
            <a:endParaRPr lang="en-US" sz="11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1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รหัสรูปแบบข้อมูล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(Format code)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50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20000"/>
          </a:bodyPr>
          <a:lstStyle/>
          <a:p>
            <a:pPr marL="514350" indent="-45720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putchar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ฟังก์ชันมาตรฐานในภาษาซีที่ใช้ในการแสดงอักขระออกทางจอภาพ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putchar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ch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);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		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โดย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ch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เป็นตัวแปรชนิดอักขระ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45720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puts()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ฟังก์ชันมาตรฐานในภาษาซีที่ใช้ในการแสดงข้อความออกทางจอภาพ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puts(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);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โดย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เป็นตัวแปรชนิดข้อความ หรือ สายอักขระ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45720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gotoxy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 )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ฟังก์ชันย้าย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เคอร์เซอร์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ไปตำแหน่ง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x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y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gotoxy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x,y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);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914400" lvl="2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x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มีค่าอยู่ระหว่าง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1-80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914400" lvl="2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y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มีค่าอยู่ระหว่าง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1-25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ฟังก์ชันเกี่ยวกับการแสดงผลทาง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จอภาพ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30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ฟังก์ชันกำหนดขนาดของหน้าต่างในโหมดเท็กซ์ ซึ่งมีค่าโดยปริยาย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(Default) =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80 x 25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80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คอลัมน์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25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บรรทัด)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รูปแบบ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window(left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, top, right, bottom);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 	left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ขอบหน้าต่างด้านซ้าย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มี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ค่าอยู่ระหว่าง 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1-80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	right 	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ขอบหน้าต่างด้านขวา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มี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ค่าอยู่ระหว่าง 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1-80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แต่ต้องมากกว่า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 left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	top 	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ขอบหน้าต่างด้านบน	มีค่าอยู่ระหว่าง 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1-25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แต่ต้องน้อยกว่า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bottom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	bottom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600" dirty="0" smtClean="0">
                <a:solidFill>
                  <a:schemeClr val="accent4">
                    <a:lumMod val="75000"/>
                  </a:schemeClr>
                </a:solidFill>
              </a:rPr>
              <a:t>ขอบ</a:t>
            </a:r>
            <a:r>
              <a:rPr lang="th-TH" sz="2600" dirty="0">
                <a:solidFill>
                  <a:schemeClr val="accent4">
                    <a:lumMod val="75000"/>
                  </a:schemeClr>
                </a:solidFill>
              </a:rPr>
              <a:t>หน้าต่างด้านล่าง  </a:t>
            </a:r>
            <a:r>
              <a:rPr lang="th-TH" sz="2600" dirty="0" smtClean="0">
                <a:solidFill>
                  <a:schemeClr val="accent4">
                    <a:lumMod val="75000"/>
                  </a:schemeClr>
                </a:solidFill>
              </a:rPr>
              <a:t>มี</a:t>
            </a:r>
            <a:r>
              <a:rPr lang="th-TH" sz="2600" dirty="0">
                <a:solidFill>
                  <a:schemeClr val="accent4">
                    <a:lumMod val="75000"/>
                  </a:schemeClr>
                </a:solidFill>
              </a:rPr>
              <a:t>ค่าอยู่ระหว่าง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900" dirty="0">
                <a:solidFill>
                  <a:schemeClr val="accent4">
                    <a:lumMod val="75000"/>
                  </a:schemeClr>
                </a:solidFill>
              </a:rPr>
              <a:t>1-25 </a:t>
            </a:r>
            <a:r>
              <a:rPr lang="th-TH" sz="2600" dirty="0">
                <a:solidFill>
                  <a:schemeClr val="accent4">
                    <a:lumMod val="75000"/>
                  </a:schemeClr>
                </a:solidFill>
              </a:rPr>
              <a:t>แต่ต้องมากกว่า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top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window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03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45720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textcolor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(fc);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fc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=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ค่าสีตัวอักษร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สามารถ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กำหนดได้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16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สี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มีค่าอยู่ระหว่าง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0-15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45720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textbackground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bc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);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bc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=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ค่าสีพื้น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สามารถ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กำหนดได้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8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สี มีค่าอยู่ระหว่าง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0-7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cprintf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ฟังก์ชันสำหรับพิมพ์ข้อความที่เป็นสี ใช้กับ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Turbo C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เท่านั้น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การกำหนดสีตัวอักษรและสีพื้น และคำสั่งแสดงผล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45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// by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Nuntchayathorn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Chatrsuwun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for (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=32;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&lt;=255;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++)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{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if (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== 128)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 %03d(%02X) %c",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i,i,i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ตัวอย่าง โปรแกรมแสดงรหัส</a:t>
            </a:r>
            <a:r>
              <a:rPr lang="th-TH" b="1" dirty="0" err="1">
                <a:solidFill>
                  <a:schemeClr val="accent4">
                    <a:lumMod val="75000"/>
                  </a:schemeClr>
                </a:solidFill>
              </a:rPr>
              <a:t>แอส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กี้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(ASCII Code)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52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#include 	Include text from a file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#define  	Define a macro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ifdef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Test if a symbol is defined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ifndef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Test if a symbol is not defined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#if  		Test if compile-time condition hold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elif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Same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elseif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endif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End a pre-processor conditional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#line  	Give a line number for compile message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pragme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Implementation dependent directive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undef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Undefine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a macro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ประโยค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คำสั่งพ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รี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โพรเซสเซอร์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90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ผลการรันโปรแกรม</a:t>
            </a:r>
            <a:endParaRPr lang="th-TH" dirty="0"/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8640960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491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457200"/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scanf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ฟังก์ชันในการรับข้อมูลจากแป้นพิมพ์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(Keyboard)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เข้าไปเก็บไว้ในตัวแปรที่กำหนด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โดยชนิดข้อมูลสามารถกำหนดได้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ทุกประเภท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ดังนั้นฟังก์ชันนี้จึงเป็นฟังก์ชันที่นิยมใช้กันมากในการรับข้อมูล  เมื่อคำสั่งนี้ทำงาน จะปรากฏ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เคอร์เซอร์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(Cursor)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กระพริบรอรับการป้อนข้อมูล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ให้เราพิมพ์ข้อมูลที่ต้องการแล้วกดคีย์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Enter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รูปแบบ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  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scanf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("format", &amp;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var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);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914400" lvl="2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"format" :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รหัสรูปแบบข้อมูล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(Format code)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914400" lvl="2" indent="0">
              <a:buNone/>
            </a:pP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var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: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ตัวแปรที่จะทำหน้าที่เก็บค่าที่รับเข้ามาจากแป้นพิมพ์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โดยชื่อตัวแปรจะต้องนำด้วยเครื่องหมาย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&amp;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เสมอ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ยกเว้นถ้าเป็นตัวแปรชนิดข้อความ อาจจะไม่ต้องใส่เครื่องหมาย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&amp;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ก็ได้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ฟังก์ชันรับค่าข้อมูลทางแป้นพิมพ์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4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("%d", &amp;n); 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การรับข้อมูลตัวเลขจำนวนเต็มฐานสิบจากแป้นพิมพ์มาเก็บไว้ที่ตัวแปร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n </a:t>
            </a:r>
          </a:p>
          <a:p>
            <a:pPr marL="0" indent="0">
              <a:buNone/>
            </a:pPr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("%s", </a:t>
            </a:r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หรือ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  <a:endParaRPr lang="en-US" sz="28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("%s",&amp;</a:t>
            </a:r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การรับข้อมูลที่เป็นข้อความ มาเก็บไว้ที่ตัวแปร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("%c", &amp;</a:t>
            </a:r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การรับข้อมูลอักขระจากแป้นพิมพ์มาเก็บไว้ในตัวแปร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ch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การรับค่าทางแป้นพิมพ์ให้กับตัวแปรเดียว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0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h-TH" sz="3800" b="1" dirty="0">
                <a:solidFill>
                  <a:schemeClr val="accent4">
                    <a:lumMod val="75000"/>
                  </a:schemeClr>
                </a:solidFill>
              </a:rPr>
              <a:t>แบบต้องกดคีย์</a:t>
            </a:r>
            <a:r>
              <a:rPr lang="en-US" sz="3800" b="1" dirty="0">
                <a:solidFill>
                  <a:schemeClr val="accent4">
                    <a:lumMod val="75000"/>
                  </a:schemeClr>
                </a:solidFill>
              </a:rPr>
              <a:t> Enter </a:t>
            </a:r>
            <a:r>
              <a:rPr lang="th-TH" sz="3800" b="1" dirty="0">
                <a:solidFill>
                  <a:schemeClr val="accent4">
                    <a:lumMod val="75000"/>
                  </a:schemeClr>
                </a:solidFill>
              </a:rPr>
              <a:t>ทุกครั้ง</a:t>
            </a:r>
            <a:r>
              <a:rPr lang="en-US" sz="3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1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getchar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 ) 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ฟังก์ชันที่ใช้สำหรับรับข้อมูลประเภทตัวอักขระจากแป้นพิมพ์ โดยรับข้อมูลครั้งละ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ตัวอักขระเท่านั้น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ดังนั้นตัวแปรที่มารับค่า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ก็จะต้องประกาศเป็นชนิด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char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ด้วย เมื่อป้อนอักขระ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ตัวแล้ว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ต้องกดคีย์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Enter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getchar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 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	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char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  </a:t>
            </a:r>
            <a:endParaRPr lang="en-US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your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charactor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: ");   </a:t>
            </a:r>
            <a:endParaRPr lang="en-US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getchar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 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การรับข้อมูลชนิดอักขระ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40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800" b="1" dirty="0" smtClean="0">
                <a:solidFill>
                  <a:schemeClr val="accent4">
                    <a:lumMod val="75000"/>
                  </a:schemeClr>
                </a:solidFill>
              </a:rPr>
              <a:t>แบบไม่ต้อง</a:t>
            </a:r>
            <a:r>
              <a:rPr lang="th-TH" sz="3800" b="1" dirty="0">
                <a:solidFill>
                  <a:schemeClr val="accent4">
                    <a:lumMod val="75000"/>
                  </a:schemeClr>
                </a:solidFill>
              </a:rPr>
              <a:t>กดคีย์</a:t>
            </a:r>
            <a:r>
              <a:rPr lang="en-US" sz="3800" b="1" dirty="0">
                <a:solidFill>
                  <a:schemeClr val="accent4">
                    <a:lumMod val="75000"/>
                  </a:schemeClr>
                </a:solidFill>
              </a:rPr>
              <a:t> Enter </a:t>
            </a:r>
            <a:r>
              <a:rPr lang="th-TH" sz="3800" b="1" dirty="0">
                <a:solidFill>
                  <a:schemeClr val="accent4">
                    <a:lumMod val="75000"/>
                  </a:schemeClr>
                </a:solidFill>
              </a:rPr>
              <a:t>ทุกครั้ง</a:t>
            </a:r>
            <a:r>
              <a:rPr lang="en-US" sz="3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1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getch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();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ฟังก์ชันสำหรับรับข้อมูลชนิดอักขระจากแป้นพิมพ์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อักขระ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โดยไม่ต้องกดคีย์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 Enter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จะไม่แสดงค่าอักขระ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getche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();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ฟังก์ชันสำหรับรับข้อมูลชนิดอักขระจากแป้นพิมพ์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อักขระ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โดยไม่ต้องกดคีย์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Enter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จะแสดงอักขระที่กด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การรับข้อมูลชนิดอักขระ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64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7150" indent="-45720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gets()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ฟังก์ชันที่ใช้สำหรับรับข้อมูลชนิดข้อความจากแป้นพิมพ์ และเมื่อป้อนข้อมูลที่เป็นข้อความเสร็จแล้ว ให้กดคีย์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Enter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รูปแบบ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gets(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914400" lvl="2" indent="0">
              <a:buNone/>
            </a:pPr>
            <a:r>
              <a:rPr lang="en-US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คือตัวแปรชนิดข้อความไว้สำหรับเก็บข้อมูลชนิดข้อความที่ป้อนจากแป้นพิมพ์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char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[30];   </a:t>
            </a:r>
            <a:endParaRPr lang="en-US" sz="20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your name : "); </a:t>
            </a:r>
            <a:endParaRPr lang="en-US" sz="2000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fflush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stdin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gets(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("Your name is %s\n",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การรับข้อมูลชนิดข้อความ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57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 </a:t>
            </a:r>
          </a:p>
          <a:p>
            <a:pPr marL="0" indent="0">
              <a:buNone/>
            </a:pP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ใช้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สำหรับสั่งให้คอมไพเลอร์ นำไฟล์ที่ระบุเข้ามารวมกับโปรแกรมก่อนที่จะทำการแปลโปรแกรม 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สามารถ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เขียนได้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2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รูปแบบ คือ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files.h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 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โปรแกรม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จะเริ่มค้นหาไฟล์จากได</a:t>
            </a:r>
            <a:r>
              <a:rPr lang="th-TH" sz="2400" dirty="0" err="1">
                <a:solidFill>
                  <a:schemeClr val="accent4">
                    <a:lumMod val="75000"/>
                  </a:schemeClr>
                </a:solidFill>
              </a:rPr>
              <a:t>เร็ก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ทอรี่ที่กำหนด เช่น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 </a:t>
            </a:r>
          </a:p>
          <a:p>
            <a:pPr marL="0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 </a:t>
            </a:r>
          </a:p>
          <a:p>
            <a:pPr marL="0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"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files.h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	</a:t>
            </a:r>
          </a:p>
          <a:p>
            <a:pPr marL="0" indent="0">
              <a:buNone/>
            </a:pP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โปรแกรม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จะเริ่มค้นหาไฟล์จากได</a:t>
            </a:r>
            <a:r>
              <a:rPr lang="th-TH" sz="2400" dirty="0" err="1">
                <a:solidFill>
                  <a:schemeClr val="accent4">
                    <a:lumMod val="75000"/>
                  </a:schemeClr>
                </a:solidFill>
              </a:rPr>
              <a:t>เร็ก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ทอรี่ปัจจุบันก่อน ถ้าหาไม่พบก็จะไปค้นหาในได</a:t>
            </a:r>
            <a:r>
              <a:rPr lang="th-TH" sz="2400" dirty="0" err="1">
                <a:solidFill>
                  <a:schemeClr val="accent4">
                    <a:lumMod val="75000"/>
                  </a:schemeClr>
                </a:solidFill>
              </a:rPr>
              <a:t>เร็ก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ทอรี่ที่กำหนด เช่น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"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 </a:t>
            </a:r>
          </a:p>
          <a:p>
            <a:pPr marL="0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"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 </a:t>
            </a:r>
          </a:p>
          <a:p>
            <a:pPr marL="0" indent="0">
              <a:buNone/>
            </a:pP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ตัวอย่างการใช้</a:t>
            </a:r>
            <a:r>
              <a:rPr lang="th-TH" b="1" dirty="0" err="1">
                <a:solidFill>
                  <a:schemeClr val="accent4">
                    <a:lumMod val="75000"/>
                  </a:schemeClr>
                </a:solidFill>
              </a:rPr>
              <a:t>คำสั่งพ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รี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โพรเซสเซอร์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9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#define 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ใช้สำหรับประกาศและกำหนดค่าคงที่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#define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ชื่อค่าคงที่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ค่าที่กำหนด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#define PI  3.1415926 </a:t>
            </a:r>
          </a:p>
          <a:p>
            <a:pPr marL="0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#define NAME "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Nuntchayathorn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 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ตัวอย่างการใช้</a:t>
            </a:r>
            <a:r>
              <a:rPr lang="th-TH" b="1" dirty="0" err="1" smtClean="0">
                <a:solidFill>
                  <a:schemeClr val="accent4">
                    <a:lumMod val="75000"/>
                  </a:schemeClr>
                </a:solidFill>
              </a:rPr>
              <a:t>คำสั่งพ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รีโพ</a:t>
            </a:r>
            <a:r>
              <a:rPr lang="th-TH" b="1" dirty="0" err="1" smtClean="0">
                <a:solidFill>
                  <a:schemeClr val="accent4">
                    <a:lumMod val="75000"/>
                  </a:schemeClr>
                </a:solidFill>
              </a:rPr>
              <a:t>เซสเซอร์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3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139</TotalTime>
  <Words>1658</Words>
  <Application>Microsoft Office PowerPoint</Application>
  <PresentationFormat>นำเสนอทางหน้าจอ (4:3)</PresentationFormat>
  <Paragraphs>699</Paragraphs>
  <Slides>75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75</vt:i4>
      </vt:variant>
    </vt:vector>
  </HeadingPairs>
  <TitlesOfParts>
    <vt:vector size="76" baseType="lpstr">
      <vt:lpstr>รวมกลุ่ม</vt:lpstr>
      <vt:lpstr>หน่วยที่ 6 โครงสร้างและไวยากรณ์ภาษาซี</vt:lpstr>
      <vt:lpstr>สาระการเรียนรู้</vt:lpstr>
      <vt:lpstr>สมรรถนะการเรียนรู้</vt:lpstr>
      <vt:lpstr>แผนผังความคิด (Mind Mapping) ของหน่วยการเรียนรู้</vt:lpstr>
      <vt:lpstr>โครงสร้างโปรแกรมภาษาซี</vt:lpstr>
      <vt:lpstr>ส่วนหัว (Header)</vt:lpstr>
      <vt:lpstr>ประโยคคำสั่งพรีโพรเซสเซอร์ </vt:lpstr>
      <vt:lpstr>ตัวอย่างการใช้คำสั่งพรีโพรเซสเซอร์</vt:lpstr>
      <vt:lpstr>ตัวอย่างการใช้คำสั่งพรีโพเซสเซอร์</vt:lpstr>
      <vt:lpstr>ส่วนประกาศ (Global Declarations)</vt:lpstr>
      <vt:lpstr>รูปแบบการประกาศฟังก์ชัน</vt:lpstr>
      <vt:lpstr>ส่วนฟังก์ชันหลัก (Main Function)</vt:lpstr>
      <vt:lpstr>ส่วนกำหนดฟังก์ชันที่สร้างขึ้น (User Defined Functions)</vt:lpstr>
      <vt:lpstr>ส่วนกำหนดฟังก์ชันที่สร้างขึ้น (User Defined Functions)</vt:lpstr>
      <vt:lpstr>ส่วนกำหนดฟังก์ชันที่สร้างขึ้น (User Defined Functions)</vt:lpstr>
      <vt:lpstr>ส่วนกำหนดฟังก์ชันที่สร้างขึ้น (User Defined Functions)</vt:lpstr>
      <vt:lpstr>ส่วนกำหนดฟังก์ชันที่สร้างขึ้น (User Defined Functions)</vt:lpstr>
      <vt:lpstr>ประโยคคำสั่ง (Statements) ในภาษาซี </vt:lpstr>
      <vt:lpstr>คำสั่งในภาษาซี</vt:lpstr>
      <vt:lpstr>คำสั่งประกาศตัวแปร (Variables Declaration)</vt:lpstr>
      <vt:lpstr>คำสั่งกำหนดค่า (Assignments)</vt:lpstr>
      <vt:lpstr>คำสั่งเงื่อนไข และ คำสั่งเลือกทำ (Condition) </vt:lpstr>
      <vt:lpstr>คำสั่งวนรอบการทำงาน (Looping) </vt:lpstr>
      <vt:lpstr>ฟังก์ชันแสดงผล (Output) </vt:lpstr>
      <vt:lpstr>ฟังก์ชันรับข้อมูล (Input) </vt:lpstr>
      <vt:lpstr>ฟังก์ชันการคำนวณ ตรวจสอบและแปลงข้อมูลต่าง ๆ</vt:lpstr>
      <vt:lpstr>ฟังก์ชันการคำนวณ ตรวจสอบและแปลงข้อมูลต่าง ๆ</vt:lpstr>
      <vt:lpstr>ฟังก์ชันการคำนวณ ตรวจสอบและแปลงข้อมูลต่าง ๆ</vt:lpstr>
      <vt:lpstr>ฟังก์ชันเกี่ยวกับสตริง (String functions)</vt:lpstr>
      <vt:lpstr>ฟังก์ชันเกี่ยวกับวันและเวลา และเกี่ยวกับเสียง</vt:lpstr>
      <vt:lpstr>ฟังก์ชันเกี่ยวกับการทำงานในโหมดกราฟิก</vt:lpstr>
      <vt:lpstr>ฟังก์ชันดำเนินการเกี่ยวกับไฟล์ </vt:lpstr>
      <vt:lpstr>การเขียนหมายเหตุในโปรแกรมภาษาซี</vt:lpstr>
      <vt:lpstr>ข้อมูล (Data) </vt:lpstr>
      <vt:lpstr>ค่าคงที่ (Constant) </vt:lpstr>
      <vt:lpstr>ข้อมูลพื้นฐาน  (Primitive Data Type) </vt:lpstr>
      <vt:lpstr>Integer literal </vt:lpstr>
      <vt:lpstr>เลขจำนวนเต็ม</vt:lpstr>
      <vt:lpstr>Floating-point literal </vt:lpstr>
      <vt:lpstr>เลขจำนวนจริง</vt:lpstr>
      <vt:lpstr>Character literal</vt:lpstr>
      <vt:lpstr>String literal </vt:lpstr>
      <vt:lpstr>ตัวแปร (Variable) </vt:lpstr>
      <vt:lpstr>ประเภทของตัวแปร </vt:lpstr>
      <vt:lpstr>ช่วงของฟข้อมูล (Range) </vt:lpstr>
      <vt:lpstr>หลักการตั้งชื่อตัวแปร</vt:lpstr>
      <vt:lpstr>คำสงวน (Reserved Word)</vt:lpstr>
      <vt:lpstr>การเปลี่ยนประเภทของตัวแปร</vt:lpstr>
      <vt:lpstr>ตัวดำเนินการ (Operator) </vt:lpstr>
      <vt:lpstr>ตัวดำเนินการทางคณิตศาสตร์  (Arithmatic or Mathmetic Operator) </vt:lpstr>
      <vt:lpstr>ตัวดำเนินการทางตรรกะ  (Logical Operator)</vt:lpstr>
      <vt:lpstr>ตัวดำเนินการเปรียบเทียบ  (Relational Operator)</vt:lpstr>
      <vt:lpstr>ตัวดำเนินการเพิ่มค่าและลดค่า  (Increment and Decrement Operator) </vt:lpstr>
      <vt:lpstr>ตัวดำเนินการระดับบิต  (Bit-wise Operator) </vt:lpstr>
      <vt:lpstr>ตัวดำเนินการกำหนดค่า  (Assignment Operator) </vt:lpstr>
      <vt:lpstr>ลำดับการทำงานของตัวดำเนินการ </vt:lpstr>
      <vt:lpstr>นิพจน์ (Expression)</vt:lpstr>
      <vt:lpstr>Basic Function in C Mode Text</vt:lpstr>
      <vt:lpstr>Basic Function in C Mode Text (ต่อ)</vt:lpstr>
      <vt:lpstr>Basic Function Graphics Mode</vt:lpstr>
      <vt:lpstr>Basic Function Graphics Mode (ต่อ)</vt:lpstr>
      <vt:lpstr>ฟังก์ชันเกี่ยวกับการแสดงผลทางจอภาพ </vt:lpstr>
      <vt:lpstr>printf() </vt:lpstr>
      <vt:lpstr>อักขระควบคุมการแสดงผลลัพธ์ (Escape Control)</vt:lpstr>
      <vt:lpstr>รหัสรูปแบบข้อมูล (Format code) </vt:lpstr>
      <vt:lpstr>ฟังก์ชันเกี่ยวกับการแสดงผลทางจอภาพ (ต่อ)</vt:lpstr>
      <vt:lpstr>window()</vt:lpstr>
      <vt:lpstr>การกำหนดสีตัวอักษรและสีพื้น และคำสั่งแสดงผล</vt:lpstr>
      <vt:lpstr>ตัวอย่าง โปรแกรมแสดงรหัสแอสกี้ (ASCII Code)</vt:lpstr>
      <vt:lpstr>ผลการรันโปรแกรม</vt:lpstr>
      <vt:lpstr>ฟังก์ชันรับค่าข้อมูลทางแป้นพิมพ์</vt:lpstr>
      <vt:lpstr>การรับค่าทางแป้นพิมพ์ให้กับตัวแปรเดียว</vt:lpstr>
      <vt:lpstr>การรับข้อมูลชนิดอักขระ </vt:lpstr>
      <vt:lpstr>การรับข้อมูลชนิดอักขระ </vt:lpstr>
      <vt:lpstr>การรับข้อมูลชนิดข้อความ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6 โครงสร้างและไวยากรณ์ภาษาซี</dc:title>
  <dc:creator>Windows User</dc:creator>
  <cp:lastModifiedBy>WIN7</cp:lastModifiedBy>
  <cp:revision>26</cp:revision>
  <cp:lastPrinted>2015-12-09T07:43:19Z</cp:lastPrinted>
  <dcterms:created xsi:type="dcterms:W3CDTF">2014-10-12T06:30:50Z</dcterms:created>
  <dcterms:modified xsi:type="dcterms:W3CDTF">2015-12-11T08:12:20Z</dcterms:modified>
</cp:coreProperties>
</file>