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handoutMasterIdLst>
    <p:handoutMasterId r:id="rId4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0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9" r:id="rId32"/>
    <p:sldId id="285" r:id="rId33"/>
    <p:sldId id="286" r:id="rId34"/>
    <p:sldId id="287" r:id="rId35"/>
    <p:sldId id="288" r:id="rId36"/>
    <p:sldId id="300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ลักษณะสีอ่อน 1 - เน้น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2DE63D5-997A-4646-A377-4702673A728D}" styleName="ลักษณะสีอ่อน 2 - เน้น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D6D17-D11A-4231-97F0-6DDE49917D86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23EFF-683D-42F1-86A0-F496FA5527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676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5513E5-F16B-480D-A1F1-121BCED6C5B8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FAA26DA-D024-401C-BBD8-05ED46422EFA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2043658"/>
          </a:xfrm>
        </p:spPr>
        <p:txBody>
          <a:bodyPr>
            <a:normAutofit fontScale="90000"/>
          </a:bodyPr>
          <a:lstStyle/>
          <a:p>
            <a:r>
              <a:rPr lang="th-TH" sz="5300" b="1" dirty="0" smtClean="0"/>
              <a:t>	</a:t>
            </a:r>
            <a:r>
              <a:rPr lang="th-TH" sz="5300" b="1" dirty="0" smtClean="0">
                <a:solidFill>
                  <a:schemeClr val="accent4">
                    <a:lumMod val="75000"/>
                  </a:schemeClr>
                </a:solidFill>
              </a:rPr>
              <a:t>หน่วย</a:t>
            </a:r>
            <a:r>
              <a:rPr lang="th-TH" sz="5300" b="1" dirty="0">
                <a:solidFill>
                  <a:schemeClr val="accent4">
                    <a:lumMod val="75000"/>
                  </a:schemeClr>
                </a:solidFill>
              </a:rPr>
              <a:t>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1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ความรู้พื้นฐาน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	เกี่ยวกับ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การเขียนโปรแกรมคอมพิวเตอร์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" y="14290"/>
            <a:ext cx="4432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วิชา  พื้นฐานการเขียนโปรแกรมคอมพิวเตอร์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512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อุปกรณ์นำเข้าข้อมูลในรูปแบบต่าง ๆ ได้แก่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คีย์บอร์ด เมาส์ สแกนเนอร์                 กล้องดิจิตอล  ไมโครโฟน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เครื่องสแกน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บาร์โค้ด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เครื่องอ่าน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บัตร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อุปกรณ์เซนเซอร์ต่าง ๆ  ฯลฯ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หน่วยอินพุต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Input Unit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25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อุปกรณ์แสดงผลข้อมูลในรูปแบบต่าง ๆ ได้แก่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จอภาพ  ลำโพง เครื่องพิมพ์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ฯลฯ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หน่วยเอาต์พุต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Output Unit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9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หน่วยประมวลผลกลาง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CPU : Central Processing Unit)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ซึ่ง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ภายใน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ประกอบด้วย</a:t>
            </a:r>
          </a:p>
          <a:p>
            <a:pPr marL="457200" indent="-45720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หน่วย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ควบคุม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(Control Unit)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indent="-45720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หน่วย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คำนวณทางคณิตศาสตร์และตรรกะ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 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ALU : Arithmetic and Logical Unit)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indent="-45720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หน่วย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รีจิสเตอร์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(Register Unit)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หน่วยประมวลผล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Processing Unit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84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หน่วยความจำหลัก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ซึ่ง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ได้แก่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หน่วยความจำรอม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(ROM : Read Only Memory)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หรือหน่วยความจำถาวร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หน่วยความจำ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(RAM : Random Access Memory)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หรือหน่วยความจำชั่วคราวเป็นต้น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2296" indent="0">
              <a:buNone/>
            </a:pP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และ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หน่วยความสำรอง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ซึ่งได้แก่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ฮาร์ดดิสก์ </a:t>
            </a:r>
            <a:r>
              <a:rPr lang="th-TH" dirty="0" err="1" smtClean="0">
                <a:solidFill>
                  <a:schemeClr val="accent4">
                    <a:lumMod val="75000"/>
                  </a:schemeClr>
                </a:solidFill>
              </a:rPr>
              <a:t>แฟล็ช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ไดร์ฟ 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หน่วยความจำ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(MEMORY UNIT)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7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กลุ่มของสายสัญญาณต่าง ๆ ที่เป็นการเชื่อมต่อแต่ละหน่วยในระบบคอมพิวเตอร์เข้าด้วยกัน กลุ่มของสายสัญญาณแบ่งออกเป็น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กลุ่ม คือ บัสข้อมูล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(Data Bus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)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บัส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ตำแหน่งที่อยู่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(Address Bus)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บัสควบคุม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(Control Bus)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ระบบบัส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(Bus System)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87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โปรแกรมหรือข้อมูลต่าง ๆ ที่อยู่ในหน่วยความจำรอมและหน่วยความจำสำรอง ได้แก่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ฮาร์ดดิสก์   ซีดี   ดี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วี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ดี   </a:t>
            </a:r>
            <a:r>
              <a:rPr lang="th-TH" dirty="0" err="1" smtClean="0">
                <a:solidFill>
                  <a:schemeClr val="accent4">
                    <a:lumMod val="75000"/>
                  </a:schemeClr>
                </a:solidFill>
              </a:rPr>
              <a:t>แฟล็ช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ไดร์ฟ เป็นต้น เมื่อถูกเรียกใช้จะถูกโหลดมายังหน่วยความจำแรม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(RAM)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ก่อนเสมอ แล้วจึงเริ่มปฏิบัติงาน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ซอฟต์แวร์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(Software)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3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/>
              <a:t>	เป็น</a:t>
            </a:r>
            <a:r>
              <a:rPr lang="th-TH" dirty="0"/>
              <a:t>ซอฟต์แวร์ที่ใช้บริหาร จัดการ ติดตั้ง ดูแลรักษาระบบ การทำงานของโปรแกรมอื่น ๆ จะอยู่ภายใต้การจัดการของโปรแกรมระบบปฏิบัติการ </a:t>
            </a:r>
            <a:r>
              <a:rPr lang="en-US" dirty="0"/>
              <a:t>(Operating System) </a:t>
            </a:r>
            <a:r>
              <a:rPr lang="th-TH" dirty="0"/>
              <a:t>อีกทีหนึ่ง รวมทั้งโปรแกรมที่เป็น </a:t>
            </a:r>
            <a:r>
              <a:rPr lang="en-US" dirty="0"/>
              <a:t>Driver </a:t>
            </a:r>
            <a:r>
              <a:rPr lang="th-TH" dirty="0"/>
              <a:t>ต่าง ๆ เพื่อให้คอมพิวเตอร์สามารถติดต่อกับอุปกรณ์ที่เพิ่มเข้ามาใหม่ได้</a:t>
            </a:r>
            <a:endParaRPr lang="en-US" dirty="0"/>
          </a:p>
          <a:p>
            <a:pPr marL="0" indent="0">
              <a:buNone/>
            </a:pPr>
            <a:r>
              <a:rPr lang="th-TH" dirty="0" smtClean="0"/>
              <a:t>	ตัวอย่าง</a:t>
            </a:r>
            <a:r>
              <a:rPr lang="th-TH" dirty="0"/>
              <a:t>ของโปรแกรมระบบปฏิบัติการ ได้แก่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DOS</a:t>
            </a:r>
            <a:r>
              <a:rPr lang="en-US" dirty="0"/>
              <a:t>, Window, Linux, OS/2, Mac-OS </a:t>
            </a:r>
            <a:r>
              <a:rPr lang="th-TH" dirty="0"/>
              <a:t>เป็นต้น</a:t>
            </a:r>
            <a:endParaRPr lang="en-US" dirty="0"/>
          </a:p>
          <a:p>
            <a:pPr marL="0" indent="0">
              <a:buNone/>
            </a:pPr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ซอฟต์แวร์ระบบ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(System Software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25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  จัดเป็น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ซอฟต์แวร์ระบบและ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ซอฟต์แวร์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ประยุกต์ก็ได้ ใช้สำหรับติดตั้ง ดูแล ป้องกัน รักษา ระบบคอมพิวเตอร์ การคัดลอก การสำรอง บีบอัด-ขยายไฟล์ แปลงไฟล์ต่าง ๆ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           ทำ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ได้อย่างรวดเร็วและง่ายขึ้น ตัวอย่างของโปรแกรมยูทิลิตี้ ได้แก่ 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Norton Utility, PC-Tools, Total Commander, Anti-virus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Win-zip, Win-RAR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เป็นต้น  ตัวอย่างโปรแกรม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Hiren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ซึ่งได้รวมโปรแกรม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Utility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Tools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ไว้ใช้งาน เพื่อเป็นเครื่องมือที่จำเป็นสำหรับผู้ดูแล-รักษาเครื่องคอมพิวเตอร์ที่นิยมใช้ในปัจจุบัน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ซอฟต์แวร์อรรถประโยชน์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(Utility Software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h-TH" sz="3800" b="1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th-TH" sz="3800" b="1" dirty="0">
                <a:solidFill>
                  <a:schemeClr val="accent4">
                    <a:lumMod val="75000"/>
                  </a:schemeClr>
                </a:solidFill>
              </a:rPr>
              <a:t>สำเร็จรูป </a:t>
            </a:r>
            <a:r>
              <a:rPr lang="en-US" sz="3800" b="1" dirty="0">
                <a:solidFill>
                  <a:schemeClr val="accent4">
                    <a:lumMod val="75000"/>
                  </a:schemeClr>
                </a:solidFill>
              </a:rPr>
              <a:t>(Package)</a:t>
            </a:r>
            <a:r>
              <a:rPr lang="en-US" sz="38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ประมวลผล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(Word Processing) – MS Word,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Amipro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ตารางคำนวณ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(Spread Sheet) – MS Excel, Lotus123,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Calc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โปรแกรมจัดการระบบฐานข้อมูล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(Database Management) – MS Access, Dbase, FoxPro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โปรแกรมนำเสนอข้อมูล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(Presentation)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– MS Power-point, Showbiz,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TechSmith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Camtasia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Studio,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Ulead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Studio, Sony Vegas 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โปรแกรมตกแต่งภาพ ผลิตสื่อประสมประเภทต่าง ๆ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– Photoshop, Author ware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โปรแกรมออกแบบด้านสถาปัตยกรรมและวิศวกรรมต่าง ๆ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- AutoCAD, CAD/CAM,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Protel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Orcad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Workbench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บัญชี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Express,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SmartBiz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ซอฟต์แวร์ประยุกต์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Application Software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15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สำเร็จรูป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(Package) 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Word processing,  Spread sheet, DBMS,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   Presentation, …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ที่พัฒนาขึ้น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Win Application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Web Application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ซอฟต์แวร์ประยุกต์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Application Software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4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ระบบคอมพิวเตอร์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การจัดเก็บข้อมูลและการเข้าถึงข้อมูลในคอมพิวเตอร์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ข้อมูล ตัวแปร และค่าคงที่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ตัวดำเนินการและนิพจน์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5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หมายถึง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บุคลากรที่ทำงานเกี่ยวข้องกับคอมพิวเตอร์ ตั้งแต่ระดับผู้บริหารองค์กร นักออกแบบระบบ นักออกแบบและพัฒนาโปรแกรม โปรแกรมเมอร์ รวมไปจนถึงผู้ป้อนข้อมูลหรือผู้ใช้งานคอมพิวเตอร์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พี</a:t>
            </a:r>
            <a:r>
              <a:rPr lang="th-TH" b="1" dirty="0" err="1" smtClean="0">
                <a:solidFill>
                  <a:schemeClr val="accent4">
                    <a:lumMod val="75000"/>
                  </a:schemeClr>
                </a:solidFill>
              </a:rPr>
              <a:t>เพิล</a:t>
            </a:r>
            <a:r>
              <a:rPr lang="th-TH" b="1" dirty="0" err="1">
                <a:solidFill>
                  <a:schemeClr val="accent4">
                    <a:lumMod val="75000"/>
                  </a:schemeClr>
                </a:solidFill>
              </a:rPr>
              <a:t>แวร์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(People ware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4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    เป็น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การจัดเตรียมชุดคำสั่งไว้ให้ทำงานตามวัตถุประสงค์ที่ได้กำหนดไว้ ด้วยความถูกต้อง แม่นยำ รวดเร็ว และมีประสิทธิภาพ โดยเฉพาะลักษณะงานที่มีความจำเจ ซ้ำซาก งานที่ต้องการความแม่นยำและรวดเร็วในการประมวลผล งานที่มีข้อมูลจำนวนมาก แต่งานบางอย่างก็อาจไม่เหมาะที่จะต้องเขียนโปรแกรม อาจเลือกใช้โปรแกรมสำเร็จรูปหรือเครื่องมืออื่น ๆ หรือต้องใช้คนเท่านั้นเป็นผู้ดำเนินการงานในส่วนนั้นแทนที่จะใช้คอมพิวเตอร์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การเขียนโปรแกรมคอมพิวเตอร์ 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Computer Programming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05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ความสามารถของเครื่องคอมพิวเตอร์ที่จะใช้รันโปรแกรม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ความถนัดและความชำนาญของผู้เขียนโปรแกรม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ลักษณะและประเภทของงาน มีความเหมาะสมกับภาษาหรือโปรแกรมที่ใช้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ความยืดหยุ่นในการใช้งาน และการปรับปรุงแก้ไขหลังการพัฒนาโปรแกรม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เลือกใช้ภาษาที่ได้รับความนิยม และมีการพัฒนาต่อไปในอนาคต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สำหรับวิธีการตัดสินใจในการเขียนโปรแกรมได้ดังนี้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18380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จัดเก็บข้อมูลในหน่วยความจำของคอมพิวเตอร์จะจัดเก็บด้วยรหัสเลขฐานสอง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(Binary Code)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ซึ่งมีอยู่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ค่าคือ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กับ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  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 =  Off,  1 =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On)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โดย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แทน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สถานะการ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ปิดและการเปิดของวงจรอิเล็กทรอนิกส์เป็นสัญญาณลอจิกที่สามารถ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บันทึกและ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นำมาประมวลผลได้ แต่การแสดงผลของข้อมูลจะอยู่ในรูปเลขฐานสิบหก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(Hexadecimal)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แทนการใช้เลขฐานสอง ส่วนระบบเลขฐานที่คนทั่วไปรู้จักและคุ้นเคยคือระบบเลขฐานสิบ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(Decimal)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ดังนั้นระบบเลขฐานที่จำเป็นในการเขียนโปรแกรมจึงต้องเรียนรู้ระบบเลขฐาน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ดังกล่าว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การจัดเก็บข้อมูลและการเข้าถึงข้อมูลใน</a:t>
            </a:r>
            <a:r>
              <a:rPr lang="th-TH" sz="4000" b="1" dirty="0" smtClean="0">
                <a:solidFill>
                  <a:schemeClr val="accent4">
                    <a:lumMod val="75000"/>
                  </a:schemeClr>
                </a:solidFill>
              </a:rPr>
              <a:t>คอมพิวเตอร์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15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         แสดง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การแทนรหัสเลขฐาน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10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ฐาน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ฐาน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16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และฐาน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8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373536"/>
              </p:ext>
            </p:extLst>
          </p:nvPr>
        </p:nvGraphicFramePr>
        <p:xfrm>
          <a:off x="1835696" y="1412776"/>
          <a:ext cx="5637863" cy="475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2912"/>
                <a:gridCol w="1438317"/>
                <a:gridCol w="1438317"/>
                <a:gridCol w="1438317"/>
              </a:tblGrid>
              <a:tr h="136184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เลขฐาน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(Decimal)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เลขฐาน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(Binary)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เลขฐาน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16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(Hexadecimal)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เลขฐาน </a:t>
                      </a: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(Octal)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0000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0001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0010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0011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0100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0101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5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0110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0111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1000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8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1001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11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1010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12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11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1011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B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13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12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1100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C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14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13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1101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D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14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1110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E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16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00075"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651510" algn="l"/>
                        </a:tabLst>
                      </a:pPr>
                      <a:r>
                        <a:rPr lang="en-US" sz="160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200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91465" indent="226695" algn="r">
                        <a:spcAft>
                          <a:spcPts val="0"/>
                        </a:spcAft>
                        <a:tabLst>
                          <a:tab pos="561340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1111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F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81635" indent="226695" algn="r">
                        <a:spcAft>
                          <a:spcPts val="0"/>
                        </a:spcAft>
                        <a:tabLst>
                          <a:tab pos="471805" algn="l"/>
                        </a:tabLst>
                      </a:pPr>
                      <a:r>
                        <a:rPr lang="en-US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17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904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ข้อมูล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ที่ถูกจัดเก็บในหน่วยความจำของเครื่องคอมพิวเตอร์ตำแหน่งละ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(Byte)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ในการเขียนโปรแกรมจะอ้างถึงหรือเข้าถึงข้อมูล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Access)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ต่าง ๆ ได้โดยผ่านตัวแปร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(Variable)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หรือค่าคงที่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(Constant)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ซึ่งมีอยู่หลายชนิด และมีขนาดแตกต่างกัน ตั้งแต่ขนาด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บิต)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, 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บิต),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(32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บิต) 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(64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บิต) หรืออาจจะมีขนาดมากกว่านี้ ก็ขึ้นอยู่กับเครื่องมือและภาษาที่ใช้ในการจัดการหน่วยความจำ ตัวแปรที่ใช้จัดเก็บจะถูกประกาศ 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Declare)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ไว้ ซึ่งเป็นการจับจองหน่วยความจำไว้ใช้งาน   ขนาดของการจองหน่วยความจำก็จะขึ้นอยู่กับประเภทของตัวแปรนั้น ๆ เช่น ชนิด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Byte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จัดเก็บข้อมูลขนาด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ไบต์, ชนิด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Integer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float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จัดเก็บข้อมูลขนาด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ไบต์, ชนิด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Double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จัดเก็บข้อมูลขนาด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4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ไบต์ หรือบางโปรแกรมมีขนาดถึง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ไบต์หรือมากกว่านี้ก็มี เป็นต้น 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ข้อมูล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(Data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8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505475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รหัส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ข้อมูลในเครื่องไมโครคอมพิวเตอร์ ใช้รหัสมาตรฐาน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ASCII (American Standard Code for Information Interchange)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ซึ่งเป็นรหัสขนาด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7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ใช้เก็บข้อมูลจริงขนาด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เป็นรหัสมาตรฐานที่ใช้เก็บข้อมูล รับ-ส่งและแสดงผลข้อมูลระหว่างอุปกรณ์คอมพิวเตอร์ ในปัจจุบันได้มีการปรับเปลี่ยนให้สามารถใช้ได้หลากหลายภาษา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(Multi Language)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รวมถึงหน่วยความจำมีมากเพียงพอ จึงได้เพิ่มขนาดจำนวนบิตต่อการเก็บรหัสมาเป็นขนาด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16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บิต ที่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นิยม  ได้แก่  รหัส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UNI-CODE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ใช้ได้มากกว่า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256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  เพื่อจะครอบคลุมทุก ๆ ภาษาทั่วโลก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ยกเว้น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ภาษาจีน ซึ่งมีคำมากกว่า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80,000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 ประเทศจีนจึงต้องมีมาตรฐานเป็นของตัวเอง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6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หมายถึง   ชื่อ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ที่ใช้อ้างอิงข้อมูลที่อยู่ในหน่วยความจำของคอมพิวเตอร์ โดยไม่จำเป็นต้องรู้ตำแหน่งที่เก็บข้อมูลจริงของคอมพิวเตอร์  ตัวแปรจะใช้เป็นตัวเก็บค่าข้อมูลจากหน่วยอินพุตของคอมพิวเตอร์ หรือจากการประมวลผล เพื่อนำมาใช้ในการประมวลผล หรือสำหรับการนำมาแสดงผลต่อไป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>
                <a:solidFill>
                  <a:schemeClr val="accent4">
                    <a:lumMod val="75000"/>
                  </a:schemeClr>
                </a:solidFill>
              </a:rPr>
              <a:t>ตัวแปร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 (Variables</a:t>
            </a:r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2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600" y="1268760"/>
            <a:ext cx="7715200" cy="5328592"/>
          </a:xfrm>
        </p:spPr>
        <p:txBody>
          <a:bodyPr>
            <a:normAutofit fontScale="92500" lnSpcReduction="10000"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300" dirty="0" smtClean="0">
                <a:solidFill>
                  <a:schemeClr val="accent4">
                    <a:lumMod val="75000"/>
                  </a:schemeClr>
                </a:solidFill>
              </a:rPr>
              <a:t>มักจะตั้งชื่อตัวแปรตรงตามความหมายทับศัพท์ภาษาอังกฤษ โดยมีกฎเกณฑ์ที่คล้ายคลึงกันของภาษาคอมพิวเตอร์ คือ </a:t>
            </a: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ไม่ซ้ำกับคำสงวน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(Reserve word)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ซึ่งก็คือคำสั่ง ประโยคคำสั่งหรือคำสั่งเทียมของภาษานั่น ๆ 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ไม่ไปซ้ำกับชื่อฟังก์ชัน หรือชื่อตัวแปรชุดตัวอื่น ๆ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ขึ้นต้นด้วยตัวอักขระภาษาอังกฤษตัวถัดไปเป็นตัวอักษรหรือตัวเลขได้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ความยาวของชื่อตัวแปรทั่วไปไม่เกิน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6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ตัวอักขระ แต่มีบางภาษากำหนดชื่อความยาวได้ถึง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ตัวหรือมากกว่า (ยาวมากมักพิมพ์ผิดง่ายและต้องใช้หน่วยความจำมากขึ้น)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ไม่มีเว้นวรรค ไม่มีอักขระพิเศษ ยกเว้นขีดเส้นใต้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_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2296" lv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ซึ่ง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ส่วนใหญ่เอาไว้แยกคำ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ในบางภาษาการพิมพ์ชื่อตัวแปรตัวใหญ่ตัวเล็กจะถือว่าไปคนละตัวกัน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2296" lv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(Case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Sensitive)</a:t>
            </a: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การตั้งชื่อตัว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แปร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2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สามารถกำหนดขอบเขตได้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ลักษณะ คือ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Global Variable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Local Variable</a:t>
            </a: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การประกาศตัวแปร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(Variable Declaration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9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บอกองค์ประกอบของระบบคอมพิวเตอร์ได้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อธิบายบล็อกไดอะแกรมของเครื่องไมโครคอมพิวเตอร์ได้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จำแนกประเภทของซอฟต์แวร์ได้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บอกข้อพิจารณาสำหรับวิธีการตัดสินใจในการเขียนโปรแกรมได้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บอกลักษณะการจัดเก็บข้อมูลและการเข้าถึงข้อมูลในคอมพิวเตอร์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บอกชนิดของข้อมูลในคอมพิวเตอร์ได้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บอกประเภทของตัวดำเนินการได้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เขียนตารางความจริงของตัวดำเนินการทางตรรกะได้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แสดงลำดับการคำนวณของนิพจน์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2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ค่าคงที่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(Constants)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เป็นนิพจน์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(Expressions)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ที่เป็นค่าคงที่ ไม่มีการเปลี่ยนแปลงค่าได้อีก การอ้างถึงข้อมูลในหน่วยความจำนอกจากใช้ตัวแปรแล้ว เราสามารถกำหนดชื่อข้อมูลเพื่อใช้อ้างถึงได้ โดยข้อมูลนี้จะเป็นข้อมูลที่ไม่มีการเปลี่ยนแปลงค่า เรียกว่าค่าคงที่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(Constant)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ในบางโปรแกรมภาษาเรียกค่าคงที่นี้เป็นตัวแปรชนิดหนึ่งเรียกว่าตัวแปรสุดท้าย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(Final Variable)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คือ ตัว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แปรที่ไม่มีการเปลี่ยนแปลงค่าได้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อีก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ค่าคงที่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(Constants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 </a:t>
            </a:r>
          </a:p>
          <a:p>
            <a:pPr marL="0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คำนวณหาค่าพื้นที่ของวงกลม หรือเส้นรอบวง หรือปริมาตร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ของ                        รูป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ทรงกระบอก สูตรที่ใช้ในการคำนวณก็ล้วนแล้วแต่จะต้องใช้ค่า π ดังนั้นในส่วนต้นของโปรแกรมนี้ จึงต้องมีการประกาศและกำหนดชื่อของค่าคงที่นี้ไว้ เพื่อสะดวกในการพิมพ์ เพราะการพิมพ์ค่าตัวเลขหลาย ๆ หลักจะมีโอกาสผิดพลาดได้ง่าย จึงได้ประกาศเป็นค่าคงที่ไว้ รูปแบบของการประกาศค่าคงที่จะขึ้นอยู่กับโปรแกรมภาษานั้น ๆ เช่น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thaiDist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ภาษาเบสิกใช้คำสั่ง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Const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PI = 3.1415926 As Single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thaiDist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ภาษาซีใช้การประกาศ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Macro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ในส่วนหัวโปรแกรม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2296" indent="0" algn="thaiDi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#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define  PI  3.1415926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2296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หรือ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ใช้คำสั่งประกาศค่าคงที่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82296" indent="0" algn="thaiDist">
              <a:buNone/>
            </a:pP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const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float PI = 3.1415926f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เป็นต้น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ค่าคงที่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</a:rPr>
              <a:t>(Constants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63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แบ่งได้เป็น 4 กลุ่ม ดังนี้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เลขจำนวนเต็ม	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เลขจำนวนทศนิยม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แบบตัวอักขระ/ข้อความ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ชนิดข้อมูลอื่น ๆ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034096" cy="1143000"/>
          </a:xfrm>
        </p:spPr>
        <p:txBody>
          <a:bodyPr>
            <a:normAutofit/>
          </a:bodyPr>
          <a:lstStyle/>
          <a:p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ตัวอย่างชนิดข้อมูล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(Data Type) 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ในโปรแกรม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</a:rPr>
              <a:t>VB 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</a:rPr>
              <a:t>2005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11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คือ 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เครื่องหมายการกระทำที่ใช้สำหรับบอกการกระทำระหว่างตัวถูกกระทำ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(Operand)  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อาจเป็นการกระทำระหว่างตัวถูกกระทำ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th-TH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ตัว หรือมีเพียงหนึ่งตัว ขึ้นอยู่กับตัวดำเนินการ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h-TH" sz="4000" b="1" dirty="0"/>
              <a:t>ตัวดำเนินการ</a:t>
            </a:r>
            <a:r>
              <a:rPr lang="en-US" sz="4000" b="1" dirty="0"/>
              <a:t> </a:t>
            </a:r>
            <a:r>
              <a:rPr lang="en-US" sz="3600" b="1" dirty="0"/>
              <a:t>(Operator</a:t>
            </a:r>
            <a:r>
              <a:rPr lang="en-US" sz="3600" b="1" dirty="0" smtClean="0"/>
              <a:t>)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181530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ตัวดำเนินการพื้นฐาน ได้แก่ เครื่องหมาย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บวก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(+),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ลบ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(-),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คูณ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(*),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หาร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(/),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DIV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การหารโดยคิดเฉพาะจำนวนเต็มที่ได้จากการหาร และ 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MOD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การหารโดยคิดเฉพาะเศษที่ได้จากการ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หาร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ตัวดำเนินการทางคณิตศาสตร์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</a:rPr>
              <a:t>(Arithmetic Operators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61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826631"/>
              </p:ext>
            </p:extLst>
          </p:nvPr>
        </p:nvGraphicFramePr>
        <p:xfrm>
          <a:off x="1043608" y="1484784"/>
          <a:ext cx="6984776" cy="4608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3589"/>
                <a:gridCol w="3681187"/>
              </a:tblGrid>
              <a:tr h="115212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เครื่องหมายเปรียบเทียบ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</a:rPr>
                        <a:t>เครื่องหมาย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=, ==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225" algn="ctr"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</a:rPr>
                        <a:t>เท่ากับ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&lt;&gt;, !=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225" algn="ctr"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</a:rPr>
                        <a:t>ไม่เท่ากับ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&lt; 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225" algn="ctr"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</a:rPr>
                        <a:t>น้อยกว่า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&lt;=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225" algn="ctr"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</a:rPr>
                        <a:t>น้อยกว่าหรือเท่ากับ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&gt; 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225" algn="ctr">
                        <a:spcAft>
                          <a:spcPts val="0"/>
                        </a:spcAft>
                      </a:pPr>
                      <a:r>
                        <a:rPr lang="th-TH" sz="2800">
                          <a:effectLst/>
                        </a:rPr>
                        <a:t>มากกว่า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</a:rPr>
                        <a:t>&gt;=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225" algn="ctr"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</a:rPr>
                        <a:t>มากกว่าหรือเท่ากับ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/>
              <a:t>ตัวดำเนินการเปรียบเทียบ </a:t>
            </a:r>
            <a:r>
              <a:rPr lang="en-US" sz="3600" b="1" dirty="0"/>
              <a:t>(Comparative Operators)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129937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NOT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จะมีเอาต์พุตเป็นตรงกันข้ามกับอินพุตเสมอ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AND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จะมีเอาต์พุตเป็นลอจิก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“0”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 มีอินพุตใดเป็นลอจิก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“0”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AND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จะมีเอาต์พุตเป็นลอจิก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“1”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 มีทุกอินพุตเป็นลอจิก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“1”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OR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จะ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มีเอาต์พุตเป็นลอจิก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“0”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 มีทุกอินพุตเป็นลอจิก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“0”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มีเอาต์พุตเป็นลอจิก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“1”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 มีอินพุตใดเป็นลอจิก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“1”</a:t>
            </a: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X-OR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จะมีเอาต์พุตเป็นลอจิก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“0”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 อินพุตทั้งสองเหมือนกัน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X-OR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จะมีเอาต์พุตเป็นลอจิก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“1”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เมื่อ อินพุตทั้งสองต่างกัน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X-NOR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จะ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มีเอาต์พุตตรงกันข้ามกับ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X-OR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/>
              <a:t>ตรรกะพื้นฐาน </a:t>
            </a:r>
          </a:p>
        </p:txBody>
      </p:sp>
    </p:spTree>
    <p:extLst>
      <p:ext uri="{BB962C8B-B14F-4D97-AF65-F5344CB8AC3E}">
        <p14:creationId xmlns:p14="http://schemas.microsoft.com/office/powerpoint/2010/main" val="11244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2529888"/>
              </p:ext>
            </p:extLst>
          </p:nvPr>
        </p:nvGraphicFramePr>
        <p:xfrm>
          <a:off x="323528" y="1196752"/>
          <a:ext cx="8208912" cy="4824535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892274"/>
                <a:gridCol w="892274"/>
                <a:gridCol w="892274"/>
                <a:gridCol w="892274"/>
                <a:gridCol w="1159954"/>
                <a:gridCol w="1159954"/>
                <a:gridCol w="1159954"/>
                <a:gridCol w="1159954"/>
              </a:tblGrid>
              <a:tr h="629287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b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a'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b'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a.b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a'.b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a.b</a:t>
                      </a:r>
                      <a:r>
                        <a:rPr lang="en-US" sz="2400" dirty="0">
                          <a:effectLst/>
                        </a:rPr>
                        <a:t>'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a'.b</a:t>
                      </a:r>
                      <a:r>
                        <a:rPr lang="en-US" sz="2400" dirty="0">
                          <a:effectLst/>
                        </a:rPr>
                        <a:t>'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104881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FALSE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TRUE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104881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TRUE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104881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FALSE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TRUE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104881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TRUE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TRUE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TRUE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FALSE</a:t>
                      </a:r>
                      <a:endParaRPr lang="en-US" sz="20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2669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FALSE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2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ตัวดำเนินการทางตรรกศาสตร์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(Logical Operators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15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1541211"/>
              </p:ext>
            </p:extLst>
          </p:nvPr>
        </p:nvGraphicFramePr>
        <p:xfrm>
          <a:off x="395537" y="1340768"/>
          <a:ext cx="8261456" cy="4098600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2064530"/>
                <a:gridCol w="2065642"/>
                <a:gridCol w="2065642"/>
                <a:gridCol w="2065642"/>
              </a:tblGrid>
              <a:tr h="81972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AND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OR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X-OR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X-NOR</a:t>
                      </a:r>
                      <a:endParaRPr lang="en-US" sz="18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81972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A.0 = 0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A+0 = A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  +  0 = A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(A  +  0)’ = A’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81972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A.1 = A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A+1 = 1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  +  1 = A’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(A  +  1)’ = A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81972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A.A = A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A+A = A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  +  A = 0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(A  +  A)’ = 1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  <a:tr h="81972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A.A’ = 0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A+A’ = 1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A  +  A’ = 1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(A  +  A’)’ = 0</a:t>
                      </a:r>
                      <a:endPara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กฎ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การกระทำทาง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ตรรกะ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วงรี 10"/>
          <p:cNvSpPr/>
          <p:nvPr/>
        </p:nvSpPr>
        <p:spPr>
          <a:xfrm>
            <a:off x="5155819" y="2434233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3" name="วงรี 12"/>
          <p:cNvSpPr/>
          <p:nvPr/>
        </p:nvSpPr>
        <p:spPr>
          <a:xfrm>
            <a:off x="5127244" y="3260601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4" name="วงรี 13"/>
          <p:cNvSpPr/>
          <p:nvPr/>
        </p:nvSpPr>
        <p:spPr>
          <a:xfrm>
            <a:off x="5155819" y="4077072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5" name="วงรี 14"/>
          <p:cNvSpPr/>
          <p:nvPr/>
        </p:nvSpPr>
        <p:spPr>
          <a:xfrm>
            <a:off x="5127244" y="4893543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6" name="วงรี 15"/>
          <p:cNvSpPr/>
          <p:nvPr/>
        </p:nvSpPr>
        <p:spPr>
          <a:xfrm>
            <a:off x="7164288" y="4893543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7" name="วงรี 16"/>
          <p:cNvSpPr/>
          <p:nvPr/>
        </p:nvSpPr>
        <p:spPr>
          <a:xfrm>
            <a:off x="7164288" y="4077072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8" name="วงรี 17"/>
          <p:cNvSpPr/>
          <p:nvPr/>
        </p:nvSpPr>
        <p:spPr>
          <a:xfrm>
            <a:off x="7177583" y="3260601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  <p:sp>
        <p:nvSpPr>
          <p:cNvPr id="19" name="วงรี 18"/>
          <p:cNvSpPr/>
          <p:nvPr/>
        </p:nvSpPr>
        <p:spPr>
          <a:xfrm>
            <a:off x="7145238" y="2434233"/>
            <a:ext cx="342760" cy="288032"/>
          </a:xfrm>
          <a:prstGeom prst="ellipse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648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 fontScale="92500"/>
          </a:bodyPr>
          <a:lstStyle/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A.B 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เขียน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 AND B 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=AND(A,B)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A+B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เขียน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 OR B  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 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=OR(A,B)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A’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เขียน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NOT(A) 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=NOT(A) </a:t>
            </a:r>
          </a:p>
          <a:p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(A.B)’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 	เขียน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NOT(A AND B) 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               </a:t>
            </a:r>
          </a:p>
          <a:p>
            <a:pPr marL="109728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               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NOT(AND(A,B))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(A+B)’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NOT(A OR B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=NOT(OR(A,B))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A’.B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เขียน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NOT(A) AND B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 </a:t>
            </a:r>
          </a:p>
          <a:p>
            <a:pPr marL="109728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               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=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AND(NOT(A),B)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A+A’.B	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A OR (NOT(A) AND B)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th-TH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ใน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Excel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เขียนเป็น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=OR(A,AND(NOT(A),B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))</a:t>
            </a:r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รูปแบบ</a:t>
            </a:r>
            <a:r>
              <a:rPr lang="th-TH" dirty="0"/>
              <a:t>ของการเขียนตัวดำเนินการทางตรรกศาสตร์ในภาษาคอมพิวเตอร์ และในโปรแกรม </a:t>
            </a:r>
            <a:r>
              <a:rPr lang="en-US" dirty="0"/>
              <a:t>Excel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9195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2700" b="1" dirty="0">
                <a:solidFill>
                  <a:schemeClr val="accent4">
                    <a:lumMod val="75000"/>
                  </a:schemeClr>
                </a:solidFill>
              </a:rPr>
              <a:t>(Mind Mapping)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1043608" y="1832294"/>
            <a:ext cx="7416824" cy="4405017"/>
            <a:chOff x="0" y="1"/>
            <a:chExt cx="4728352" cy="3193576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 flipV="1">
              <a:off x="3295935" y="2053884"/>
              <a:ext cx="532130" cy="441938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>
              <a:off x="2886502" y="2497541"/>
              <a:ext cx="1111885" cy="42753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3207224" y="2545179"/>
              <a:ext cx="620841" cy="497815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8" name="กลุ่ม 7"/>
            <p:cNvGrpSpPr/>
            <p:nvPr/>
          </p:nvGrpSpPr>
          <p:grpSpPr>
            <a:xfrm>
              <a:off x="0" y="1"/>
              <a:ext cx="4728352" cy="2809563"/>
              <a:chOff x="0" y="0"/>
              <a:chExt cx="4728352" cy="2809917"/>
            </a:xfrm>
          </p:grpSpPr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2169994" y="361666"/>
                <a:ext cx="1374" cy="1152866"/>
              </a:xfrm>
              <a:prstGeom prst="line">
                <a:avLst/>
              </a:prstGeom>
              <a:ln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 flipV="1">
                <a:off x="2176818" y="1125941"/>
                <a:ext cx="1781033" cy="388961"/>
              </a:xfrm>
              <a:prstGeom prst="line">
                <a:avLst/>
              </a:prstGeom>
              <a:ln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 flipV="1">
                <a:off x="648269" y="1514902"/>
                <a:ext cx="1527175" cy="831850"/>
              </a:xfrm>
              <a:prstGeom prst="line">
                <a:avLst/>
              </a:prstGeom>
              <a:ln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5" name="ตัวเชื่อมต่อตรง 14"/>
              <p:cNvCxnSpPr/>
              <p:nvPr/>
            </p:nvCxnSpPr>
            <p:spPr>
              <a:xfrm>
                <a:off x="2176818" y="1514728"/>
                <a:ext cx="511871" cy="982232"/>
              </a:xfrm>
              <a:prstGeom prst="line">
                <a:avLst/>
              </a:prstGeom>
              <a:ln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607326" y="1160060"/>
                <a:ext cx="1568450" cy="354965"/>
              </a:xfrm>
              <a:prstGeom prst="line">
                <a:avLst/>
              </a:prstGeom>
              <a:ln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7" name="สี่เหลี่ยมผืนผ้ามุมมน 16"/>
              <p:cNvSpPr/>
              <p:nvPr/>
            </p:nvSpPr>
            <p:spPr>
              <a:xfrm>
                <a:off x="1392072" y="996287"/>
                <a:ext cx="1589405" cy="1016635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ความรู้พื้นฐานเกี่ยวกับ</a:t>
                </a:r>
                <a:r>
                  <a:rPr lang="th-TH" sz="24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</a:t>
                </a:r>
                <a:r>
                  <a:rPr lang="th-TH" sz="2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เขียนโปรแกรมคอมพิวเตอร์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18" name="สี่เหลี่ยมผืนผ้ามุมมน 17"/>
              <p:cNvSpPr/>
              <p:nvPr/>
            </p:nvSpPr>
            <p:spPr>
              <a:xfrm>
                <a:off x="1371600" y="0"/>
                <a:ext cx="1603375" cy="66167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ความรู้พื้นฐานเกี่ยวกับคอมพิวเตอร์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19" name="สี่เหลี่ยมผืนผ้ามุมมน 18"/>
              <p:cNvSpPr/>
              <p:nvPr/>
            </p:nvSpPr>
            <p:spPr>
              <a:xfrm>
                <a:off x="3248167" y="791571"/>
                <a:ext cx="1480185" cy="66167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</a:t>
                </a:r>
                <a:r>
                  <a:rPr lang="th-TH" sz="2000" b="1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เขียน</a:t>
                </a: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โปรแกรมคอมพิวเตอร์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0" name="สี่เหลี่ยมผืนผ้ามุมมน 19"/>
              <p:cNvSpPr/>
              <p:nvPr/>
            </p:nvSpPr>
            <p:spPr>
              <a:xfrm>
                <a:off x="0" y="2135875"/>
                <a:ext cx="1220470" cy="490201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ตัวดำเนินการ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1" name="สี่เหลี่ยมผืนผ้ามุมมน 20"/>
              <p:cNvSpPr/>
              <p:nvPr/>
            </p:nvSpPr>
            <p:spPr>
              <a:xfrm>
                <a:off x="1951597" y="2216827"/>
                <a:ext cx="1480185" cy="59309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การจัดเก็บข้อมูลและ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  <a:p>
                <a:pPr indent="226695" algn="ctr">
                  <a:spcAft>
                    <a:spcPts val="0"/>
                  </a:spcAft>
                </a:pPr>
                <a:r>
                  <a:rPr lang="th-TH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การเข้าถึงข้อมูล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2" name="สี่เหลี่ยมผืนผ้ามุมมน 21"/>
              <p:cNvSpPr/>
              <p:nvPr/>
            </p:nvSpPr>
            <p:spPr>
              <a:xfrm>
                <a:off x="239328" y="928048"/>
                <a:ext cx="817880" cy="442595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dirty="0" smtClean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นิพจน์</a:t>
                </a:r>
                <a:endParaRPr lang="en-US" sz="16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</p:grpSp>
        <p:sp>
          <p:nvSpPr>
            <p:cNvPr id="9" name="สี่เหลี่ยมผืนผ้ามุมมน 8"/>
            <p:cNvSpPr/>
            <p:nvPr/>
          </p:nvSpPr>
          <p:spPr>
            <a:xfrm>
              <a:off x="3657600" y="1862920"/>
              <a:ext cx="743585" cy="36131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ข้อมูล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</p:txBody>
        </p:sp>
        <p:sp>
          <p:nvSpPr>
            <p:cNvPr id="10" name="สี่เหลี่ยมผืนผ้ามุมมน 9"/>
            <p:cNvSpPr/>
            <p:nvPr/>
          </p:nvSpPr>
          <p:spPr>
            <a:xfrm>
              <a:off x="3657600" y="2340591"/>
              <a:ext cx="743585" cy="36131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ตัวแปร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</p:txBody>
        </p:sp>
        <p:sp>
          <p:nvSpPr>
            <p:cNvPr id="11" name="สี่เหลี่ยมผืนผ้ามุมมน 10"/>
            <p:cNvSpPr/>
            <p:nvPr/>
          </p:nvSpPr>
          <p:spPr>
            <a:xfrm>
              <a:off x="3657600" y="2831911"/>
              <a:ext cx="743803" cy="36166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20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rPr>
                <a:t>ค่าคงที่</a:t>
              </a:r>
              <a:endParaRPr lang="en-US" sz="1600" dirty="0">
                <a:solidFill>
                  <a:schemeClr val="accent4">
                    <a:lumMod val="75000"/>
                  </a:schemeClr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9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คือ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กลุ่มของตัวถูกดำเนินการที่นำมาทำการกระทำกัน โดยใช้ตัวดำเนินการหรือเครื่องหมายการกระทำในการเชื่อมตัวถูกกระทำแต่ละตัวเข้าด้วยกัน ตัวถูกกระทำอาจเป็นค่าคงที่หรือเป็นตัวแปรก็ได้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นิพจน์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(Expressions)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5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ลำดับความสำคัญของตัวดำเนินการ มีดังนี้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กระทำการภายในเครื่องหมายวงเล็บก่อน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NOT,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เครื่องหมายติดลบ (เช่น เลขยกกำลังติดลบ)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AND, *, /, DIV, MOD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OR, +, -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เครื่องหมายเปรียบเทียบ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ลำดับการคำนวณหรือลำดับความสำคัญ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(Priority)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การเขียนนิพจน์ ให้ผลลัพธ์เป็นจริง เมื่อ อายุ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(Age)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อยู่ระหว่าง 20 - 60 ปี สามารถเขียนได้ดังนี้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Age &gt;=  20) And (Age &lt;= 60)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เป็นภาษาซีให้เปลี่ยน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And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&amp;&amp;</a:t>
            </a: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การเขียนนิพจน์ ให้ผลลัพธ์เป็นจริง โดยกำหนดเงื่อนไขให้อายุ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(Age)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น้อยกว่า 20 ปี หรือ มากกว่า 60 ปี สามารถเขียนได้ดังนี้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	(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Age &lt; 20) Or (Age &gt; 60)		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ถ้า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เป็นภาษาซีให้เปลี่ยน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||</a:t>
            </a: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เขียนนิพจน์โดยใช้ตัวดำเนินการเปรียบเทียบและตรรกะ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47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/>
          </a:bodyPr>
          <a:lstStyle/>
          <a:p>
            <a:pPr marL="0" lv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เขียนนิพจน์ ให้ผลลัพธ์เป็นเท็จ เมื่อตัวแปร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</a:rPr>
              <a:t>Ch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มีค่าอยู่ระหว่าง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‘1’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ถึง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‘5’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</a:rPr>
              <a:t>Ch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มีค่าเป็น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27 </a:t>
            </a:r>
            <a:endParaRPr lang="th-TH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ภาษาเบสิก มีวิธีการเขียนนิพจน์ได้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แบบคือ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Not((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&gt;=</a:t>
            </a:r>
            <a:r>
              <a:rPr lang="th-TH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‘1’ And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&lt;= ‘5’) Or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= 27)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((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&lt; ‘1’ Or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&gt; ‘5’) And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&lt;&gt; 27)</a:t>
            </a:r>
            <a:endParaRPr lang="en-US" sz="1800" dirty="0">
              <a:solidFill>
                <a:srgbClr val="FF0000"/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และในภาษาซีหรือภาษาจาวา สามารถเขียนนิพจน์ได้ดังนี้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!((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&gt;=</a:t>
            </a:r>
            <a:r>
              <a:rPr lang="th-TH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‘1’ &amp;&amp;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&lt;= ‘5’) ||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== 27)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((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&lt; ‘1’ ||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&gt; ‘5’) &amp;&amp; </a:t>
            </a:r>
            <a:r>
              <a:rPr lang="en-US" dirty="0" err="1">
                <a:solidFill>
                  <a:srgbClr val="FF0000"/>
                </a:solidFill>
              </a:rPr>
              <a:t>Ch</a:t>
            </a:r>
            <a:r>
              <a:rPr lang="en-US" dirty="0">
                <a:solidFill>
                  <a:srgbClr val="FF0000"/>
                </a:solidFill>
              </a:rPr>
              <a:t> &lt;&gt; 27)</a:t>
            </a:r>
            <a:endParaRPr lang="en-US" sz="1800" dirty="0">
              <a:solidFill>
                <a:srgbClr val="FF0000"/>
              </a:solidFill>
            </a:endParaRPr>
          </a:p>
          <a:p>
            <a:endParaRPr lang="th-TH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การเขียนนิพจน์โดยใช้ตัวดำเนินการเปรียบเทียบและตรรกะ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75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600" y="1700808"/>
            <a:ext cx="7498080" cy="4187552"/>
          </a:xfrm>
        </p:spPr>
        <p:txBody>
          <a:bodyPr/>
          <a:lstStyle/>
          <a:p>
            <a:pPr marL="0" lv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จากสมการเส้นตรง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ax</a:t>
            </a:r>
            <a:r>
              <a:rPr lang="en-US" baseline="30000" dirty="0">
                <a:solidFill>
                  <a:schemeClr val="accent4">
                    <a:lumMod val="75000"/>
                  </a:schemeClr>
                </a:solidFill>
              </a:rPr>
              <a:t>2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+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bx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+ c = 0 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สามารถเขียน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นิพจน์เพื่อคำนวณหาค่า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 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จะ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ได้ดังนี้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X1 = (-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b+sqrt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(b*b+4*a*c))/(2*a)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X2 = (-b-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sqrt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(b*b+4*a*c))/(2*a)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marL="0" lvl="0" indent="0">
              <a:buNone/>
            </a:pP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66144" cy="1143000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การ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เขียนนิพจน์โดยใช้ตัวดำเนินการทางคณิตศาสตร์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00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ระบบ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คอมพิวเตอร์ มีองค์ประกอบที่สำคัญ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3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ส่วน คือ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ฮาร์ดแวร์ ซอฟต์แวร์ และ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พี</a:t>
            </a:r>
            <a:r>
              <a:rPr lang="th-TH" dirty="0" err="1" smtClean="0">
                <a:solidFill>
                  <a:schemeClr val="accent4">
                    <a:lumMod val="75000"/>
                  </a:schemeClr>
                </a:solidFill>
              </a:rPr>
              <a:t>เพิล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แวร์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โดยเฉพาะซอฟต์แวร์เป็นส่วนในการสั่งงานให้คอมพิวเตอร์ทำงานตามที่กำหนด โปรแกรมที่ได้จากการเขียนโปรแกรมคอมพิวเตอร์จัดเป็นประเภทโปรแกรมที่พัฒนาขึ้นเป็นซอฟต์แวร์ประยุกต์ประเภทหนึ่ง การจัดเก็บข้อมูลในคอมพิวเตอร์จะอยู่รูปแบบของเลขฐานสอง ในเครื่องไมโครคอมพิวเตอร์จะใช้รหัส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แอส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กี้เป็นรหัสมาตรฐาน ในการเขียนโปรแกรมเพื่อเข้าถึงข้อมูลในหน่วยความจำได้โดยผ่านตัวแปรหรือค่าคงที่ จะต้องเรียนรู้ในเรื่องขอบเขตของตัวแปร ชนิดและช่วงค่าของข้อมูล การ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คำนวณ                      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ตัวดำเนินการแบบต่าง ๆ โดยเฉพาะเรื่องของตรรกะศาสตร์และการเขียนนิพจน์นับเป็นพื้นฐานที่สำคัญจำเป็นต้องเรียนรู้เพื่อใช้ในการเขีย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สาระสำคัญ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เรียกตามศัพท์ภาษาไทยว่า คณิต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กรณ์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คือ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เครื่องกลอิเล็กทรอนิกส์ที่ประกอบด้วยหน่วยรับข้อมูล หน่วยประมวลผล หน่วยความจำ และหน่วยแสดงผล ที่สามารถปฏิบัติงาน ประมวลผลข้อมูลจำนวนมากได้โดยอัตโนมัติตามที่ได้ตั้งโปรแกรมไว้ ด้วยความถูกต้องและรวดเร็ว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คอมพิวเตอร์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(Computer)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95536" y="5949280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800" dirty="0"/>
              <a:t>ที่มา </a:t>
            </a:r>
            <a:r>
              <a:rPr lang="en-US" sz="1800" dirty="0"/>
              <a:t>: http://www.royin.go.th/th/knowledge/detail.php</a:t>
            </a:r>
          </a:p>
        </p:txBody>
      </p:sp>
    </p:spTree>
    <p:extLst>
      <p:ext uri="{BB962C8B-B14F-4D97-AF65-F5344CB8AC3E}">
        <p14:creationId xmlns:p14="http://schemas.microsoft.com/office/powerpoint/2010/main" val="168837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ซุปเปอร์คอมพิวเตอร์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เมนเฟรม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มินิคอมพิวเตอร์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ไมโครคอมพิวเตอร์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 algn="ctr" rtl="0">
              <a:spcBef>
                <a:spcPct val="0"/>
              </a:spcBef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</a:rPr>
              <a:t>ประเภทของ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</a:rPr>
              <a:t>คอมพิวเตอร์</a:t>
            </a:r>
            <a:endParaRPr lang="th-TH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79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ฮาร์ดแวร์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(Hard ware) 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ซอฟต์แวร์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(Software) 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พี</a:t>
            </a:r>
            <a:r>
              <a:rPr lang="th-TH" dirty="0" err="1" smtClean="0">
                <a:solidFill>
                  <a:schemeClr val="accent4">
                    <a:lumMod val="75000"/>
                  </a:schemeClr>
                </a:solidFill>
              </a:rPr>
              <a:t>เพิล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แวร์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(People ware)</a:t>
            </a:r>
            <a:endParaRPr lang="en-US" sz="2200" dirty="0">
              <a:solidFill>
                <a:schemeClr val="accent4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ระบบคอมพิวเตอร์ </a:t>
            </a:r>
            <a:r>
              <a:rPr lang="en-US" sz="4000" b="1" dirty="0">
                <a:solidFill>
                  <a:schemeClr val="accent4">
                    <a:lumMod val="75000"/>
                  </a:schemeClr>
                </a:solidFill>
              </a:rPr>
              <a:t>(Computer System) </a:t>
            </a:r>
            <a:endParaRPr lang="th-TH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8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 อุปกรณ์ต่าง ๆ ที่ประกอบขึ้นเป็นเครื่องคอมพิวเตอร์และอุปกรณ์ต่อพ่วงหรืออุปกรณ์รอบข้างคอมพิวเตอร์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ฮาร์ดแวร์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(Hard ware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Group 332"/>
          <p:cNvGrpSpPr>
            <a:grpSpLocks/>
          </p:cNvGrpSpPr>
          <p:nvPr/>
        </p:nvGrpSpPr>
        <p:grpSpPr bwMode="auto">
          <a:xfrm>
            <a:off x="2011473" y="2869756"/>
            <a:ext cx="4947109" cy="3334350"/>
            <a:chOff x="2509" y="6917"/>
            <a:chExt cx="4930" cy="2545"/>
          </a:xfrm>
        </p:grpSpPr>
        <p:sp>
          <p:nvSpPr>
            <p:cNvPr id="5" name="AutoShape 333"/>
            <p:cNvSpPr>
              <a:spLocks noChangeArrowheads="1"/>
            </p:cNvSpPr>
            <p:nvPr/>
          </p:nvSpPr>
          <p:spPr bwMode="auto">
            <a:xfrm>
              <a:off x="2509" y="6917"/>
              <a:ext cx="1175" cy="937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 algn="ctr"/>
              <a:r>
                <a:rPr lang="en-US" sz="2400" dirty="0">
                  <a:effectLst/>
                  <a:latin typeface="Angsana New"/>
                  <a:ea typeface="Times New Roman"/>
                </a:rPr>
                <a:t> </a:t>
              </a:r>
            </a:p>
            <a:p>
              <a:pPr algn="ctr"/>
              <a:r>
                <a:rPr lang="en-US" sz="2400" dirty="0">
                  <a:effectLst/>
                  <a:latin typeface="Angsana New"/>
                  <a:ea typeface="Times New Roman"/>
                </a:rPr>
                <a:t>INPUT</a:t>
              </a:r>
            </a:p>
          </p:txBody>
        </p:sp>
        <p:sp>
          <p:nvSpPr>
            <p:cNvPr id="6" name="AutoShape 334"/>
            <p:cNvSpPr>
              <a:spLocks noChangeArrowheads="1"/>
            </p:cNvSpPr>
            <p:nvPr/>
          </p:nvSpPr>
          <p:spPr bwMode="auto">
            <a:xfrm>
              <a:off x="4231" y="6917"/>
              <a:ext cx="1476" cy="937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 algn="ctr"/>
              <a:r>
                <a:rPr lang="en-US" sz="2400" dirty="0">
                  <a:effectLst/>
                  <a:latin typeface="Angsana New"/>
                  <a:ea typeface="Times New Roman"/>
                </a:rPr>
                <a:t> </a:t>
              </a:r>
            </a:p>
            <a:p>
              <a:pPr algn="ctr"/>
              <a:r>
                <a:rPr lang="en-US" sz="2400" dirty="0">
                  <a:effectLst/>
                  <a:latin typeface="Angsana New"/>
                  <a:ea typeface="Times New Roman"/>
                </a:rPr>
                <a:t>PROCESSING</a:t>
              </a:r>
            </a:p>
          </p:txBody>
        </p:sp>
        <p:sp>
          <p:nvSpPr>
            <p:cNvPr id="7" name="AutoShape 335"/>
            <p:cNvSpPr>
              <a:spLocks noChangeArrowheads="1"/>
            </p:cNvSpPr>
            <p:nvPr/>
          </p:nvSpPr>
          <p:spPr bwMode="auto">
            <a:xfrm>
              <a:off x="6255" y="6917"/>
              <a:ext cx="1184" cy="937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 algn="ctr"/>
              <a:r>
                <a:rPr lang="en-US" sz="2400" dirty="0">
                  <a:effectLst/>
                  <a:latin typeface="Angsana New"/>
                  <a:ea typeface="Times New Roman"/>
                </a:rPr>
                <a:t> </a:t>
              </a:r>
            </a:p>
            <a:p>
              <a:pPr algn="ctr"/>
              <a:r>
                <a:rPr lang="en-US" sz="2400" dirty="0">
                  <a:effectLst/>
                  <a:latin typeface="Angsana New"/>
                  <a:ea typeface="Times New Roman"/>
                </a:rPr>
                <a:t>OUTPUT</a:t>
              </a:r>
            </a:p>
          </p:txBody>
        </p:sp>
        <p:sp>
          <p:nvSpPr>
            <p:cNvPr id="8" name="AutoShape 336"/>
            <p:cNvSpPr>
              <a:spLocks noChangeArrowheads="1"/>
            </p:cNvSpPr>
            <p:nvPr/>
          </p:nvSpPr>
          <p:spPr bwMode="auto">
            <a:xfrm>
              <a:off x="4302" y="8525"/>
              <a:ext cx="1316" cy="937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226695" algn="ctr"/>
              <a:r>
                <a:rPr lang="en-US" sz="2400" dirty="0">
                  <a:effectLst/>
                  <a:latin typeface="Angsana New"/>
                  <a:ea typeface="Times New Roman"/>
                </a:rPr>
                <a:t> </a:t>
              </a:r>
            </a:p>
            <a:p>
              <a:pPr algn="ctr"/>
              <a:r>
                <a:rPr lang="en-US" sz="2400" dirty="0">
                  <a:effectLst/>
                  <a:latin typeface="Angsana New"/>
                  <a:ea typeface="Times New Roman"/>
                </a:rPr>
                <a:t>MEMORY</a:t>
              </a:r>
            </a:p>
          </p:txBody>
        </p:sp>
        <p:sp>
          <p:nvSpPr>
            <p:cNvPr id="9" name="AutoShape 337"/>
            <p:cNvSpPr>
              <a:spLocks noChangeArrowheads="1"/>
            </p:cNvSpPr>
            <p:nvPr/>
          </p:nvSpPr>
          <p:spPr bwMode="auto">
            <a:xfrm>
              <a:off x="3755" y="7121"/>
              <a:ext cx="397" cy="565"/>
            </a:xfrm>
            <a:prstGeom prst="rightArrow">
              <a:avLst>
                <a:gd name="adj1" fmla="val 53278"/>
                <a:gd name="adj2" fmla="val 38037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10" name="AutoShape 338"/>
            <p:cNvSpPr>
              <a:spLocks noChangeArrowheads="1"/>
            </p:cNvSpPr>
            <p:nvPr/>
          </p:nvSpPr>
          <p:spPr bwMode="auto">
            <a:xfrm>
              <a:off x="5795" y="7121"/>
              <a:ext cx="397" cy="565"/>
            </a:xfrm>
            <a:prstGeom prst="rightArrow">
              <a:avLst>
                <a:gd name="adj1" fmla="val 53278"/>
                <a:gd name="adj2" fmla="val 38037"/>
              </a:avLst>
            </a:prstGeom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11" name="AutoShape 339"/>
            <p:cNvSpPr>
              <a:spLocks noChangeArrowheads="1"/>
            </p:cNvSpPr>
            <p:nvPr/>
          </p:nvSpPr>
          <p:spPr bwMode="auto">
            <a:xfrm>
              <a:off x="4426" y="7960"/>
              <a:ext cx="477" cy="477"/>
            </a:xfrm>
            <a:prstGeom prst="downArrow">
              <a:avLst>
                <a:gd name="adj1" fmla="val 50000"/>
                <a:gd name="adj2" fmla="val 25000"/>
              </a:avLst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12" name="AutoShape 340"/>
            <p:cNvSpPr>
              <a:spLocks noChangeArrowheads="1"/>
            </p:cNvSpPr>
            <p:nvPr/>
          </p:nvSpPr>
          <p:spPr bwMode="auto">
            <a:xfrm>
              <a:off x="5000" y="7907"/>
              <a:ext cx="494" cy="477"/>
            </a:xfrm>
            <a:prstGeom prst="upArrow">
              <a:avLst>
                <a:gd name="adj1" fmla="val 50000"/>
                <a:gd name="adj2" fmla="val 25000"/>
              </a:avLst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52279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89</TotalTime>
  <Words>1349</Words>
  <Application>Microsoft Office PowerPoint</Application>
  <PresentationFormat>นำเสนอทางหน้าจอ (4:3)</PresentationFormat>
  <Paragraphs>355</Paragraphs>
  <Slides>44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44</vt:i4>
      </vt:variant>
    </vt:vector>
  </HeadingPairs>
  <TitlesOfParts>
    <vt:vector size="45" baseType="lpstr">
      <vt:lpstr>รวมกลุ่ม</vt:lpstr>
      <vt:lpstr> หน่วยที่ 1  ความรู้พื้นฐาน  เกี่ยวกับการเขียนโปรแกรมคอมพิวเตอร์ 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สาระสำคัญ</vt:lpstr>
      <vt:lpstr>คอมพิวเตอร์ (Computer)</vt:lpstr>
      <vt:lpstr>ประเภทของคอมพิวเตอร์</vt:lpstr>
      <vt:lpstr>ระบบคอมพิวเตอร์ (Computer System) </vt:lpstr>
      <vt:lpstr>ฮาร์ดแวร์ (Hard ware)</vt:lpstr>
      <vt:lpstr>หน่วยอินพุต (Input Unit)</vt:lpstr>
      <vt:lpstr>หน่วยเอาต์พุต (Output Unit)</vt:lpstr>
      <vt:lpstr>หน่วยประมวลผล (Processing Unit)</vt:lpstr>
      <vt:lpstr>หน่วยความจำ (MEMORY UNIT) </vt:lpstr>
      <vt:lpstr>ระบบบัส (Bus System) </vt:lpstr>
      <vt:lpstr>ซอฟต์แวร์ (Software)</vt:lpstr>
      <vt:lpstr>ซอฟต์แวร์ระบบ (System Software)</vt:lpstr>
      <vt:lpstr>ซอฟต์แวร์อรรถประโยชน์ (Utility Software)</vt:lpstr>
      <vt:lpstr>ซอฟต์แวร์ประยุกต์  (Application Software)</vt:lpstr>
      <vt:lpstr>ซอฟต์แวร์ประยุกต์  (Application Software)</vt:lpstr>
      <vt:lpstr>พีเพิลแวร์ (People ware)</vt:lpstr>
      <vt:lpstr>การเขียนโปรแกรมคอมพิวเตอร์  (Computer Programming)</vt:lpstr>
      <vt:lpstr>สำหรับวิธีการตัดสินใจในการเขียนโปรแกรมได้ดังนี้</vt:lpstr>
      <vt:lpstr>การจัดเก็บข้อมูลและการเข้าถึงข้อมูลในคอมพิวเตอร์</vt:lpstr>
      <vt:lpstr>         แสดงการแทนรหัสเลขฐาน 10 ฐาน 2 ฐาน 16 และฐาน 8</vt:lpstr>
      <vt:lpstr>ข้อมูล (Data)</vt:lpstr>
      <vt:lpstr>งานนำเสนอ PowerPoint</vt:lpstr>
      <vt:lpstr>ตัวแปร (Variables)</vt:lpstr>
      <vt:lpstr>การตั้งชื่อตัวแปร</vt:lpstr>
      <vt:lpstr>การประกาศตัวแปร (Variable Declaration)</vt:lpstr>
      <vt:lpstr>ค่าคงที่ (Constants)</vt:lpstr>
      <vt:lpstr>ค่าคงที่ (Constants)</vt:lpstr>
      <vt:lpstr>ตัวอย่างชนิดข้อมูล (Data Type) ในโปรแกรม VB 2005</vt:lpstr>
      <vt:lpstr>ตัวดำเนินการ (Operator)</vt:lpstr>
      <vt:lpstr>ตัวดำเนินการทางคณิตศาสตร์ (Arithmetic Operators)</vt:lpstr>
      <vt:lpstr>ตัวดำเนินการเปรียบเทียบ (Comparative Operators)</vt:lpstr>
      <vt:lpstr>ตรรกะพื้นฐาน </vt:lpstr>
      <vt:lpstr>ตัวดำเนินการทางตรรกศาสตร์ (Logical Operators)</vt:lpstr>
      <vt:lpstr>กฎการกระทำทางตรรกะ</vt:lpstr>
      <vt:lpstr>รูปแบบของการเขียนตัวดำเนินการทางตรรกศาสตร์ในภาษาคอมพิวเตอร์ และในโปรแกรม Excel </vt:lpstr>
      <vt:lpstr>นิพจน์ (Expressions)</vt:lpstr>
      <vt:lpstr>ลำดับการคำนวณหรือลำดับความสำคัญ (Priority)</vt:lpstr>
      <vt:lpstr>ตัวอย่าง การเขียนนิพจน์โดยใช้ตัวดำเนินการเปรียบเทียบและตรรกะ</vt:lpstr>
      <vt:lpstr>ตัวอย่าง การเขียนนิพจน์โดยใช้ตัวดำเนินการเปรียบเทียบและตรรกะ</vt:lpstr>
      <vt:lpstr>ตัวอย่าง การเขียนนิพจน์โดยใช้ตัวดำเนินการทางคณิตศาสตร์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1 ความรู้พื้นฐานเกี่ยวกับการเขียนโปรแกรมคอมพิวเตอร์</dc:title>
  <dc:creator>Windows User</dc:creator>
  <cp:lastModifiedBy>WIN7</cp:lastModifiedBy>
  <cp:revision>24</cp:revision>
  <cp:lastPrinted>2015-12-09T06:52:17Z</cp:lastPrinted>
  <dcterms:created xsi:type="dcterms:W3CDTF">2014-10-11T04:19:33Z</dcterms:created>
  <dcterms:modified xsi:type="dcterms:W3CDTF">2015-12-11T07:47:35Z</dcterms:modified>
</cp:coreProperties>
</file>