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5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74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82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4" r:id="rId47"/>
    <p:sldId id="301" r:id="rId48"/>
    <p:sldId id="302" r:id="rId49"/>
    <p:sldId id="303" r:id="rId50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99157-0FC4-4EB5-B183-44764E02D255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9AF5B-E13B-4160-BEE3-74BF64081F2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02974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57BD56E-9485-4FBC-AB08-8B6C41200B9B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3D39B50-E6B9-4AF3-AB48-3E82D1B087E9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chummy-online.blogspot.com/2012/10/pseudocode_9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h.wikipedia.org/wiki/%E0%B8%A0%E0%B8%B2%E0%B8%A9%E0%B8%B2%E0%B8%84%E0%B8%AD%E0%B8%A1%E0%B8%9E%E0%B8%B4%E0%B8%A7%E0%B9%80%E0%B8%95%E0%B8%AD%E0%B8%A3%E0%B9%8C" TargetMode="External"/><Relationship Id="rId2" Type="http://schemas.openxmlformats.org/officeDocument/2006/relationships/hyperlink" Target="http://th.wikipedia.org/wiki/%E0%B8%82%E0%B8%B1%E0%B9%89%E0%B8%99%E0%B8%95%E0%B8%AD%E0%B8%99%E0%B8%A7%E0%B8%B4%E0%B8%98%E0%B8%B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th.wikipedia.org/wiki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5400" b="1" dirty="0">
                <a:solidFill>
                  <a:schemeClr val="accent4">
                    <a:lumMod val="75000"/>
                  </a:schemeClr>
                </a:solidFill>
              </a:rPr>
              <a:t>หน่วยที่ 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en-US" sz="48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sz="48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การเขียนรหัสเทียม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(Pseudo Code)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4778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นำมาใช้ทบทวนความถูกต้องกับสิ่งที่ได้ออกแบบไป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นำมาใช้เพื่อกำหนดงานเขียนโปรแกรม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เพื่อให้โปรแกรมเมอร์นำไปเพิ่มเติมรายละเอียดและใช้เป็นแนวทางในการเขียนโปรแกรมต่อไป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นำมาใช้เป็นเอกสารประกอบโปรแกรม เพื่องานบำรุงรักษาโปรแกรมที่อาจเกิดขึ้นในอนาคต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นำมาใช้เป็นเครื่องมือเพื่อการออกแบบต่าง ๆ ที่เกี่ยวข้องกับเทคนิคเชิงโครงสร้าง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ประโยชน์ของการเขียนรหัสเทียม </a:t>
            </a:r>
            <a:r>
              <a:rPr lang="th-TH" sz="2800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Pseudo code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6165304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dirty="0"/>
              <a:t>ที่มา </a:t>
            </a:r>
            <a:r>
              <a:rPr lang="en-US" sz="2000" dirty="0"/>
              <a:t>:-  </a:t>
            </a:r>
            <a:r>
              <a:rPr lang="en-US" sz="2000" u="sng" dirty="0">
                <a:hlinkClick r:id="rId2"/>
              </a:rPr>
              <a:t>http://chummy-online.blogspot.com/</a:t>
            </a:r>
            <a:r>
              <a:rPr lang="th-TH" sz="2000" u="sng" dirty="0">
                <a:hlinkClick r:id="rId2"/>
              </a:rPr>
              <a:t>2012/10/</a:t>
            </a:r>
            <a:r>
              <a:rPr lang="en-US" sz="2000" u="sng" dirty="0" err="1">
                <a:hlinkClick r:id="rId2"/>
              </a:rPr>
              <a:t>pseudocode</a:t>
            </a:r>
            <a:r>
              <a:rPr lang="en-US" sz="2000" u="sng" dirty="0">
                <a:hlinkClick r:id="rId2"/>
              </a:rPr>
              <a:t>_</a:t>
            </a:r>
            <a:r>
              <a:rPr lang="th-TH" sz="2000" u="sng" dirty="0">
                <a:hlinkClick r:id="rId2"/>
              </a:rPr>
              <a:t>9.</a:t>
            </a:r>
            <a:r>
              <a:rPr lang="en-US" sz="2000" u="sng" dirty="0">
                <a:hlinkClick r:id="rId2"/>
              </a:rPr>
              <a:t>html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5097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คำสั่งที่เขียนใช้ภาษาที่เข้าใจง่าย ไม่ต้องคำนึงถึงภาษาคอมพิวเตอร์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ในหนึ่งบรรทัด ให้มีเพียงหนึ่งคำสั่งเท่านั้น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ใช้ย่อหน้าในการแสดงกลุ่มของคำสั่ง ที่เป็นคำสั่งย่อยในคำสั่งพวกเงื่อนไข เช่น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if-else, while, for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ในการเขียนแต่ละคำสั่งให้เรียงการทำงานจากบนลงล่าง และมีทางออกหรือจุดสิ้นสุด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เพียงจุด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เดียว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กลุ่มคำสั่งอาจจะเขียนรวมกันเป็นมอดูล และเวลาเรียกใช้ก็เรียกใช้ผ่านชื่อมอดูล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หลักในการเขียน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Pseudo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code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99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รหัส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เทียมไม่มีกฎในการเขียนตายตัว โดยมากขึ้นอยู่กับความถนัดของผู้ใช้ แต่มีข้อตกลงบางอย่างร่วมกันเป็นสากล ส่วนประกอบที่สำคัญของรหัสเทียม ได้แก่ คำสั่งกำหนดค่า คำสั่งรับค่า คำสั่งแสดงผล คำสั่งควบคุม กลุ่มของคำสั่ง และข้อบันทึกหรือคำอธิบาย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แม้ว่า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เขียนซู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โดโค้ดจะไม่มีรูปแบบที่แน่นอนแต่โดยทั่วไปแล้วมักทำกันดังลักษณะต่อไปนี้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พื้นฐานการ</a:t>
            </a:r>
            <a:r>
              <a:rPr lang="th-TH" sz="4400" b="1" dirty="0" err="1">
                <a:solidFill>
                  <a:schemeClr val="accent4">
                    <a:lumMod val="75000"/>
                  </a:schemeClr>
                </a:solidFill>
              </a:rPr>
              <a:t>เขียนซู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โด</a:t>
            </a: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</a:rPr>
              <a:t>โค้ด</a:t>
            </a:r>
            <a:endParaRPr lang="th-TH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60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84576"/>
          </a:xfrm>
        </p:spPr>
        <p:txBody>
          <a:bodyPr>
            <a:normAutofit fontScale="70000" lnSpcReduction="20000"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กำหนดค่าเริ่มต้นให้กับตัวแปรจะใช้คำว่า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Assignment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INIT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SET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ถ้าหากเป็นการประกาศตัวแปรจะต้องระบุด้วยคำว่าตัวแปรประเภทใด และถ้าเป็นการประกาศค่าคงที่จะใช้เครื่องหมายเท่ากับในการ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กำหนดค่า</a:t>
            </a:r>
          </a:p>
          <a:p>
            <a:pPr marL="0" indent="0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ใช้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คีย์เวิร์ด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Set, </a:t>
            </a:r>
            <a:r>
              <a:rPr lang="en-US" sz="3600" dirty="0" err="1">
                <a:solidFill>
                  <a:schemeClr val="accent4">
                    <a:lumMod val="75000"/>
                  </a:schemeClr>
                </a:solidFill>
              </a:rPr>
              <a:t>Init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สำหรับ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กำหนดค่าเริ่มต้นให้กับตัวแปร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รูป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แบบเดิม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Set  Variable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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value	</a:t>
            </a:r>
          </a:p>
          <a:p>
            <a:pPr marL="0" indent="0">
              <a:buNone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en-US" sz="3600" dirty="0" err="1">
                <a:solidFill>
                  <a:schemeClr val="accent4">
                    <a:lumMod val="75000"/>
                  </a:schemeClr>
                </a:solidFill>
              </a:rPr>
              <a:t>Init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 Variable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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value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ปัจจุบัน นิยมเขียนเครื่องหมาย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=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แทนเครื่องหมาย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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 จึงเปลี่ยนมาเป็น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		Set  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variable = value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  	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en-US" sz="3600" dirty="0" err="1" smtClean="0">
                <a:solidFill>
                  <a:schemeClr val="accent4">
                    <a:lumMod val="75000"/>
                  </a:schemeClr>
                </a:solidFill>
              </a:rPr>
              <a:t>Init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  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variable = value </a:t>
            </a:r>
          </a:p>
          <a:p>
            <a:pPr marL="0" indent="0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แต่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ก็มีผู้เขียนโปรแกรมยุคใหม่ ตัดคำสั่งเทียมออกไป ใช้เพียงเครื่องหมาย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=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(เดิมใช้เครื่องหมาย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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) สำหรับกำหนดค่าให้แก่ตัวแปรทางด้านซ้าย เช่น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	max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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100		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เป็นการกำหนดค่า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100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ให้กับตัวแปร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max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	b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= 5			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เป็นการกำหนดค่าให้กับตัวแปร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b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ให้มีค่าเป็น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5</a:t>
            </a:r>
          </a:p>
          <a:p>
            <a:pPr marL="0" indent="0" algn="thaiDist">
              <a:buNone/>
            </a:pP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การกำหนดค่า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(Assignments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11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92500" lnSpcReduction="2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การประมวลผลแบบคำนวณจะขึ้นต้นด้วยคำว่า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Compute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Calculate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ตามด้วยตัวแปรที่ต้องการเก็บค่าจากการคำนวณเครื่องหมายเท่ากับและนิพจน์การคำนวณซึ่งประกอบไปด้วยเครื่องหมายการกระทำทางคณิตศาสตร์ โดยใช้คำสั่ง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Calculate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Compute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สำหรับประมวลผลข้อมูล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เดิมใช้ (แต่ก็ยังมีใช้กันอยู่ในปัจจุบัน)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Calculate  Variable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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expression	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Compute  Variable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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expression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ปัจจุบันใช้เครื่องหมาย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 มาแทนเครื่องหมาย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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Calculate  Variable = expression	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Compute  Variable = expression</a:t>
            </a: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Calculate  Sum = (n+1)*n/2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Compute  Average = Sum/n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คำนวณ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(Compute)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5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แต่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ก็มีผู้เขียนโปรแกรมยุคใหม่ ตัดคำสั่งเทียมออกไป ใช้เพียงเครื่องหมาย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สำหรับกำหนดค่าจากนิพจน์ทางขวาให้แก่ตัวแปรทางด้านซ้าย 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</a:rPr>
              <a:t>a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=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a + 1  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              เป็น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การเพิ่มค่า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a 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ขึ้นอีกหนึ่ง</a:t>
            </a:r>
            <a:endParaRPr lang="en-US" sz="3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</a:rPr>
              <a:t>	a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= n + 10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การนำค่าของตัวแปร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n 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มาบวก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10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 ได้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ผลลัพธ์</a:t>
            </a:r>
          </a:p>
          <a:p>
            <a:pPr marL="0" indent="0">
              <a:buNone/>
            </a:pP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		              เท่าไร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ไปเก็บไว้ในตัวแปร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a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</a:rPr>
              <a:t>	r3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= </a:t>
            </a:r>
            <a:r>
              <a:rPr lang="en-US" sz="3000" dirty="0" err="1">
                <a:solidFill>
                  <a:schemeClr val="accent4">
                    <a:lumMod val="75000"/>
                  </a:schemeClr>
                </a:solidFill>
              </a:rPr>
              <a:t>sqrt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(3)	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การหาค่ารากที่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ของ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 3 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แล้วเก็บผลลัพธ์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ใน</a:t>
            </a:r>
          </a:p>
          <a:p>
            <a:pPr marL="0" indent="0">
              <a:buNone/>
            </a:pP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		ตัว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แปร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r3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</a:rPr>
              <a:t>	sum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= (n+1)*n/2 	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การหาผลรวมของเลขอนุกรมตั้งแต่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3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</a:rPr>
              <a:t>			1 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ถึง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n 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แล้วเก็บผลรวมไว้ที่ตัวแปร </a:t>
            </a:r>
            <a:r>
              <a:rPr lang="en-US" sz="3000" dirty="0">
                <a:solidFill>
                  <a:schemeClr val="accent4">
                    <a:lumMod val="75000"/>
                  </a:schemeClr>
                </a:solidFill>
              </a:rPr>
              <a:t>sum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การคำนวณ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(Compute)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70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ในการรับข้อมูลจะนิยมใช้คำว่า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Read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Input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Get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ตามด้วยตัวแปรที่ต้องการใช้เก็บข้อมูลถ้าหากมีตัวแปรหลายตัวจะใช้เครื่องหมายคอมมา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(“,”)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คั่นระหว่างตัวแปร 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	ใช้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Input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Get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  สำหรับรับข้อมูลแป้นพิมพ์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	ใช้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Read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สำหรับ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อ่านข้อมูลจาก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Data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ในโปรแกรม หรือการอ่านจากแฟ้มข้อมูล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รูปแบบ 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Input 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Variable_List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Get   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Variable_List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Read 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Variable_List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	Read X,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Y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	อ่าน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ข้อมูลจาก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Data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ในโปรแกรมมาเก็บไว้ที่ตัวแปร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X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Y 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	Input N		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รับ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ข้อมูลจากแป้นพิมพ์มาเก็บไว้ที่ตัวแปร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N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	Get Key		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รับการกดคีย์จากแป้นพิมพ์ นำรหัสคีย์ที่กดมาไว้ในตัวแปร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Key</a:t>
            </a:r>
            <a:endParaRPr lang="th-TH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การรับข้อมูล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เข้า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69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658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การแสดงผลมักใช้คำว่า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Print </a:t>
            </a: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Display </a:t>
            </a: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Write </a:t>
            </a: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ตามด้วยตัวแปรที่ต้องการนำมาแสดงผล ถ้าหากมีตัวแปรหลายตัวจะใช้เครื่องหมายคอมมา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(“,”) </a:t>
            </a: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คั่นระหว่างตัวแปร</a:t>
            </a:r>
            <a:endParaRPr lang="en-US" sz="38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ใช้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Display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Show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สำหรับแสดงผลออกทางจอภาพ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ใช้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Print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	สำหรับพิมพ์ออกเครื่องพิมพ์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แต่บางคนใช้แสดงผลทางจอแทน)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ใช้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Write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	สำหรับเขียนหรือบันทึกข้อมูลลงแฟ้มข้อมูล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Display  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Variable_List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Show   	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Variable_List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Print    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Variable_List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Write   	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Variable_List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Total = 10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N = 5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Print “Total = ”, total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พิมพ์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Total = 10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ออกทางเครื่องพิมพ์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Show “Total = ”, total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- แสดง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Total = 10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ออกทางจอภาพ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Display N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แสดงเลข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5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ออกทางจอภาพ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Write total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-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บันทึกข้อมูลที่อยู่ตัวแปร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total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ลงในแฟ้มข้อมูล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การแสดงผล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ข้อมูล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5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คำสั่ง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อาจมีการรวมกลุ่มเพื่อให้ง่ายต่อการเข้าใจโดยขึ้นต้นกลุ่ม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Block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) ด้วยคำว่า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Begin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และสิ้นสุดด้วยคำว่า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End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ทั้งนี้แต่ละบรรทัดของคำสั่งจะมีการย่อหน้าที่เท่ากันด้วย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Begin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b = </a:t>
            </a:r>
            <a:r>
              <a:rPr lang="en-US" sz="26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endParaRPr lang="en-US" sz="2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2	n = </a:t>
            </a:r>
            <a:r>
              <a:rPr lang="en-US" sz="26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sqrt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(b)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3	q = b/n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End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กลุ่มของคำสั่ง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(Blocks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of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Statements)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00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กลุ่ม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ของประโยคคำสั่ง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(Statements)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จะต้องเขียนอยู่ภายใน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Block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นี้เสมอ คำสั่งที่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Block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คือกลุ่มคำสั่งควบคุมซึ่งได้แก่ 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if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for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และคำสั่งการทำงานแบบวนรอบ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(Loop)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ทั้งหลาย นอกจากนี้แล้ว อาจพบการนำรูปแบบของภาษาเบสิกมาใช้แทน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Block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 คำสั่ง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    If  (condition) Then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ประโยคคำสั่งหรือกลุ่มประโยคคำสั่ง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     End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if </a:t>
            </a:r>
          </a:p>
          <a:p>
            <a:pPr marL="0" indent="0" algn="thaiDist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Then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จะแทน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Begin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End if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จะแทน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End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ไปในตัวอยู่แล้ว ก็ไม่จำเป็นต้องมี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Begin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End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อีก แต่ถ้าไม่มี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End if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ก็ต้องเขียนกลุ่มประโยคคำสั่งอยู่ภายใน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Block (begin – end)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กลุ่มของคำสั่ง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63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ความหมายของการเขียนรหัสเทียม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ประโยชน์ของการเขียนรหัสเทียม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หลักในการเขียนรหัสเทียม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พื้นฐานการเขียนรหัสเทียม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ตัวอย่างการเขียนรหัส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เทียม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18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92500" lnSpcReduction="1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500" dirty="0" smtClean="0">
                <a:solidFill>
                  <a:schemeClr val="accent4">
                    <a:lumMod val="75000"/>
                  </a:schemeClr>
                </a:solidFill>
              </a:rPr>
              <a:t>คำสั่ง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IF</a:t>
            </a:r>
            <a:r>
              <a:rPr lang="en-US" sz="35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เป็นคำสั่ง</a:t>
            </a:r>
            <a:r>
              <a:rPr lang="th-TH" sz="3500" dirty="0" smtClean="0">
                <a:solidFill>
                  <a:schemeClr val="accent4">
                    <a:lumMod val="75000"/>
                  </a:schemeClr>
                </a:solidFill>
              </a:rPr>
              <a:t>เงื่อนไข</a:t>
            </a:r>
          </a:p>
          <a:p>
            <a:pPr marL="0" indent="0" algn="thaiDist">
              <a:buNone/>
            </a:pPr>
            <a:r>
              <a:rPr lang="th-TH" sz="3500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ทำงานเริ่มจากเงื่อนไขจะถูกตรวจสอบก่อน ถ้าเป็นจริงแล้วคำสั่ง(หรือกลุ่มของคำสั่ง) ที่กำหนดไว้จะถูกปฏิบัติต่อไป โดยอาจมีทางเลือกด้วยว่าถ้าเงื่อนไขไม่เป็นจริง จะปฏิบัติคำสั่ง(หรือกลุ่มของคำสั่ง) อื่นแทน คำสั่งเงื่อนไขมี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35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500" dirty="0" smtClean="0">
                <a:solidFill>
                  <a:schemeClr val="accent4">
                    <a:lumMod val="75000"/>
                  </a:schemeClr>
                </a:solidFill>
              </a:rPr>
              <a:t>รูปแบบ  คือ</a:t>
            </a:r>
            <a:endParaRPr lang="en-US" sz="3500" dirty="0">
              <a:solidFill>
                <a:schemeClr val="accent4">
                  <a:lumMod val="75000"/>
                </a:schemeClr>
              </a:solidFill>
            </a:endParaRPr>
          </a:p>
          <a:p>
            <a:pPr marL="722313" indent="-192088"/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	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เลือกทำกับไม่ทำ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If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(เงื่อนไข)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Then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ประโยคคำสั่ง(หรือกลุ่มของประโยคคำสั่ง) ที่ต้องปฏิบัติเมื่อเงื่อนไขเป็น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จริง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If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(max &lt; a) Then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	max = a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การตัดสินใจ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ทางเลือก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95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442913" indent="0" algn="thaiDist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เลือกทำอย่างใดอย่างหนึ่ง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If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(เงื่อนไข)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Then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ประโยค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คำสั่ง(หรือกลุ่มของประโยคคำสั่ง) ที่ต้องปฏิบัติเมื่อเงื่อนไขเป็น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จริง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Else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ประโยค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คำสั่ง(หรือกลุ่มของประโยคคำสั่ง) ที่ต้องปฏิบัติเมื่อเงื่อนไขไม่เป็นจริง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(a &lt;&gt; b) Then</a:t>
            </a:r>
            <a:endParaRPr lang="en-US" sz="26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Display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“Not Equal”</a:t>
            </a:r>
            <a:endParaRPr lang="en-US" sz="26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Else</a:t>
            </a:r>
            <a:endParaRPr lang="en-US" sz="26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Display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“Equal”</a:t>
            </a:r>
            <a:endParaRPr lang="en-US" sz="26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การตัดสินใจ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ทางเลือก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52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	Read  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score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	If (score &gt;= 80 And score &lt;= 100) Then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      	grade = 4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Else 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 (score &gt;= 70 And score &lt;= 79) Then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grade = 3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Else 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 (score &gt;= 60 And score &lt;= 69) Then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grade = 2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Else 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 (score &gt;= 50 And score &lt;= 59) Then</a:t>
            </a:r>
          </a:p>
          <a:p>
            <a:pPr marL="0" indent="0">
              <a:buNone/>
            </a:pP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grade = 1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Else</a:t>
            </a:r>
            <a:endParaRPr lang="en-US" sz="29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grade = 0	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End 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</a:t>
            </a:r>
          </a:p>
          <a:p>
            <a:pPr marL="0" indent="0">
              <a:buNone/>
            </a:pP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Display  grade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ตัวอย่างการคำนวณระดับคะแนนหรือการคิด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เกรด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10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85000" lnSpcReduction="20000"/>
          </a:bodyPr>
          <a:lstStyle/>
          <a:p>
            <a:pPr marL="0" indent="0" algn="thaiDist">
              <a:buNone/>
            </a:pPr>
            <a:r>
              <a:rPr lang="th-TH" sz="4100" dirty="0" smtClean="0">
                <a:solidFill>
                  <a:schemeClr val="accent4">
                    <a:lumMod val="75000"/>
                  </a:schemeClr>
                </a:solidFill>
              </a:rPr>
              <a:t>     ใน</a:t>
            </a:r>
            <a:r>
              <a:rPr lang="th-TH" sz="4100" dirty="0">
                <a:solidFill>
                  <a:schemeClr val="accent4">
                    <a:lumMod val="75000"/>
                  </a:schemeClr>
                </a:solidFill>
              </a:rPr>
              <a:t>การทำซ้ำหมายความว่าให้ระบบทำงานซ้ำ ๆ ตามเงื่อนไขที่</a:t>
            </a:r>
            <a:r>
              <a:rPr lang="th-TH" sz="4100" dirty="0" smtClean="0">
                <a:solidFill>
                  <a:schemeClr val="accent4">
                    <a:lumMod val="75000"/>
                  </a:schemeClr>
                </a:solidFill>
              </a:rPr>
              <a:t>กำหนด  โดย</a:t>
            </a:r>
            <a:r>
              <a:rPr lang="th-TH" sz="4100" dirty="0">
                <a:solidFill>
                  <a:schemeClr val="accent4">
                    <a:lumMod val="75000"/>
                  </a:schemeClr>
                </a:solidFill>
              </a:rPr>
              <a:t>จะมีการเปรียบเทียบเงื่อนไขในการทำซ้ำ แบ่งออกได้ </a:t>
            </a:r>
            <a:r>
              <a:rPr lang="en-US" sz="4100" dirty="0">
                <a:solidFill>
                  <a:schemeClr val="accent4">
                    <a:lumMod val="75000"/>
                  </a:schemeClr>
                </a:solidFill>
              </a:rPr>
              <a:t>5</a:t>
            </a:r>
            <a:r>
              <a:rPr lang="th-TH" sz="41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4100" dirty="0" smtClean="0">
                <a:solidFill>
                  <a:schemeClr val="accent4">
                    <a:lumMod val="75000"/>
                  </a:schemeClr>
                </a:solidFill>
              </a:rPr>
              <a:t>รูปแบบ คือ</a:t>
            </a:r>
            <a:endParaRPr lang="en-US" sz="41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 algn="thaiDist">
              <a:buFont typeface="+mj-lt"/>
              <a:buAutoNum type="arabicPeriod"/>
            </a:pP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คำสั่งทำซ้ำตามดัชนี (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</a:rPr>
              <a:t>For</a:t>
            </a: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</a:rPr>
              <a:t>Loop</a:t>
            </a:r>
            <a:r>
              <a:rPr lang="th-TH" sz="3300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pPr marL="514350" indent="-514350" algn="thaiDist">
              <a:buFont typeface="+mj-lt"/>
              <a:buAutoNum type="arabicPeriod"/>
            </a:pP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คำสั่งทำซ้ำในขณะที่เงื่อนไขเป็นจริงแบบตรวจสอบเงื่อนไขก่อน </a:t>
            </a:r>
            <a:r>
              <a:rPr lang="th-TH" sz="3300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</a:rPr>
              <a:t>While-Do</a:t>
            </a: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)  </a:t>
            </a:r>
            <a:endParaRPr lang="en-US" sz="33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 algn="thaiDist">
              <a:buFont typeface="+mj-lt"/>
              <a:buAutoNum type="arabicPeriod"/>
            </a:pP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คำสั่งทำซ้ำในขณะที่เงื่อนไขเป็นจริงแบบตรวจสอบเงื่อนไขภายหลัง (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</a:rPr>
              <a:t>Do-While</a:t>
            </a: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)  </a:t>
            </a:r>
            <a:endParaRPr lang="en-US" sz="33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 algn="thaiDist">
              <a:buFont typeface="+mj-lt"/>
              <a:buAutoNum type="arabicPeriod"/>
            </a:pP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คำสั่งทำซ้ำในขณะที่เงื่อนไขเป็นเท็จแบบตรวจสอบเงื่อนไขก่อน (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</a:rPr>
              <a:t>Until-Do</a:t>
            </a: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endParaRPr lang="th-TH" sz="33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 algn="thaiDist">
              <a:buFont typeface="+mj-lt"/>
              <a:buAutoNum type="arabicPeriod"/>
            </a:pP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คำสั่งทำซ้ำในขณะที่เงื่อนไขเป็นเท็จแบบตรวจสอบเงื่อนไขภายหลัง (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</a:rPr>
              <a:t>Repeat-Until</a:t>
            </a: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endParaRPr lang="en-US" sz="33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การทำซ้ำหรือการวนรอบ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(Loop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47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เริ่มต้น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ด้วยการกำหนดค่าของดัชนีให้มีค่าเท่ากับ ค่าเริ่มต้น แล้วจึงปฏิบัติคำสั่ง(หรือกลุ่มของคำสั่ง) จนสิ้นสุด จากนั้นค่าของดัชนีจะถูกเพิ่มขึ้นอีกครั้งละ 1 สลับกับการปฏิบัติคำสั่ง (หรือกลุ่มของคำสั่ง)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คำสั่งทำซ้ำตามดัชนีจะสิ้นสุดก็ต่อเมื่อตัวแปรที่เป็นดัชนีมีค่า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มากกว่า                  ค่า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สุดท้าย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คำสั่งทำซ้ำตามดัชนีมีรูปแบบคือ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For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ตัวแปรที่เป็นดัชนี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=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ค่าเริ่มต้น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to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ค่าสุดท้าย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Step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ค่าเพิ่ม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	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คำสั่ง(หรือกลุ่มของคำสั่ง)ที่ต้องปฏิบัติ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หมายเหตุ  ถ้าไม่ระบุค่าเพิ่ม(คือไม่มี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Step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ค่าเพิ่ม) ค่าเพิ่มจะมีค่าเป็น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+1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(เป็นค่าโดยปริยาย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(Default)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Step)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คำสั่งทำซ้ำตามดัชนี (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For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Loop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84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หาผลรวมตั้งแต่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- N 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(Sum = 1 + 2 + 3 + … + N)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	Input 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 = 0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	For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1 to N Do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Sum = Sum +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4	Display Sum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7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sz="4000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sz="4000" dirty="0">
                <a:solidFill>
                  <a:schemeClr val="accent4">
                    <a:lumMod val="75000"/>
                  </a:schemeClr>
                </a:solidFill>
              </a:rPr>
              <a:t>หาค่า</a:t>
            </a:r>
            <a:r>
              <a:rPr lang="th-TH" sz="4000" dirty="0" err="1">
                <a:solidFill>
                  <a:schemeClr val="accent4">
                    <a:lumMod val="75000"/>
                  </a:schemeClr>
                </a:solidFill>
              </a:rPr>
              <a:t>แฟค</a:t>
            </a:r>
            <a:r>
              <a:rPr lang="th-TH" sz="4000" dirty="0">
                <a:solidFill>
                  <a:schemeClr val="accent4">
                    <a:lumMod val="75000"/>
                  </a:schemeClr>
                </a:solidFill>
              </a:rPr>
              <a:t>ตอ</a:t>
            </a:r>
            <a:r>
              <a:rPr lang="th-TH" sz="4000" dirty="0" err="1">
                <a:solidFill>
                  <a:schemeClr val="accent4">
                    <a:lumMod val="75000"/>
                  </a:schemeClr>
                </a:solidFill>
              </a:rPr>
              <a:t>เรียล</a:t>
            </a:r>
            <a:r>
              <a:rPr lang="th-TH" sz="4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N    (Fact = 1 * 2 * 3 * … * N)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	Input 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Fact = 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	For j = 1 to N Do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1	Fact = Fact * j	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4	Display Fact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07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เริ่มต้น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ด้วยการตรวจสอบเงื่อนไขก่อนถ้าเป็นจริง คำสั่ง(หรือกลุ่มของคำสั่ง)ที่กำหนดไว้จะถูกปฏิบัติต่อไปจนสุด จากนั้นเงื่อนไขจะถูกตรวจสอบอีก ถ้าเป็นจริงแล้ว คำสั่ง(หรือกลุ่มของคำสั่ง) ที่กำหนดไว้จะถูกปฏิบัติต่อไปจนสิ้นสุดอีกครั้งหนึ่ง  คำสั่งทำซ้ำในขณะที่เงื่อนไขเป็นจริงนี้ จะสิ้นสุดก็ต่อเมื่อตรวจสอบเงื่อนไขแล้วพบว่าไม่จริงหรือเป็นเท็จ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คำสั่งทำซ้ำในขณะที่เงื่อนไขเป็นจริงมีรูปแบบ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While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เงื่อนไข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Do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คำสั่งที่ต้องการทำซ้ำ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จริง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ตรวจสอบเงื่อนไขก่อน (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While-Do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49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ต้องการหาผลรวมของตัวเลขตั้งแต่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ถึง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100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โดย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While-Do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	Sum = 0, N = 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	While (N &lt;= 100) Do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Begin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Sum =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Sum+N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2	N = N+1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End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	Display  Sum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7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เริ่มต้น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ด้วย ทำตามคำสั่ง(หรือกลุ่มของคำสั่ง) ที่กำหนดไว้จะถูกปฏิบัติตามลำดับก่อน จากนั้นจึงตรวจสอบเงื่อนไข ถ้าเงื่อนไขเป็นจริง คำสั่ง(หรือกลุ่มของคำสั่ง) ที่กำหนดไว้ก็จะถูกปฏิบัติซ้ำอีกไปจนกว่าการตรวจสอบเงื่อนไขเป็นเท็จ ก็จะเป็นการสิ้นสุดการทำซ้ำ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คำสั่ง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ทำซ้ำในขณะที่เงื่อนไขเป็นจริงแบบตรวจสอบเงื่อนไขภายหลัง มีรูปแบบคือ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Do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คำสั่ง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ที่ต้องการทำซ้ำ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While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เงื่อนไข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จริง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ตรวจสอบเงื่อนไขภายหลัง (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Do-While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11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600200"/>
            <a:ext cx="8147248" cy="4525963"/>
          </a:xfrm>
        </p:spPr>
        <p:txBody>
          <a:bodyPr numCol="2"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บอกความหมายของรหัสเทียมได้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บอกประโยชน์ของการเขียนรหัสเทียมได้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บอกหลักในการเขียนรหัสเทียมได้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เขียนรหัสเทียมกำหนดค่าได้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เขียนรหัสเทียมรับข้อมูลเข้าได้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เขียนรหัสเทียมแสดงข้อมูลได้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เขียนรหัสเทียมในการคำนวณได้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เขียนรหัสเทียมตัดสินใจทางเลือกได้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เขียนรหัสเทียมการทำซ้ำได้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เขียนรหัสเทียมเรียกใช้โปรแกรมย่อย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สมรรถนะการเรียนรู้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96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ต้องการหาผลรวมของตัวเลขตั้งแต่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ถึง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100 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โดย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ใช้คำสั่ง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Do-While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Sum = 0,  N = 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2	Do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1	Sum =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Sum+N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2	N = N+1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While (N &lt;= 100)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3	Display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3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เริ่มต้น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ด้วยการตรวจสอบเงื่อนไขก่อนถ้าเป็นเท็จ คำสั่ง(หรือกลุ่มของคำสั่ง)ที่กำหนดไว้จะถูกปฏิบัติต่อไปจนสุด จากนั้นเงื่อนไขจะถูกตรวจสอบอีก ถ้าเป็นเท็จ คำสั่ง(หรือกลุ่มของคำสั่ง) ที่กำหนดไว้จะถูกปฏิบัติต่อไปซ้ำอีกครั้งหนึ่ง คำสั่งทำซ้ำในขณะที่เงื่อนไขเป็นเท็จนี้ จะสิ้นสุดก็ต่อเมื่อตรวจสอบเงื่อนไขแล้วพบว่าเงื่อนไขเป็นจริง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คำสั่ง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ทำซ้ำในขณะที่เงื่อนไขเป็นเท็จแบบตรวจสอบเงื่อนไขก่อนมีรูปแบบคือ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Until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เงื่อนไข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Do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คำสั่งที่ต้องการทำซ้ำ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เท็จ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ตรวจสอบเงื่อนไขก่อน (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Until-Do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) 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01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ต้องการหาผลรวมของตัวเลขตั้งแต่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ถึง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100 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500" dirty="0" smtClean="0">
                <a:solidFill>
                  <a:schemeClr val="accent4">
                    <a:lumMod val="75000"/>
                  </a:schemeClr>
                </a:solidFill>
              </a:rPr>
              <a:t>โดย</a:t>
            </a: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ใช้คำสั่ง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Until-Do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Sum = 0</a:t>
            </a:r>
          </a:p>
          <a:p>
            <a:pPr marL="0" indent="0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 = 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3	Until (N &gt; 100) Do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Begin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1	Sum =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Sum+N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2	N = N+1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End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4	Display Sum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72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เริ่มต้น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ด้วย ทำตามคำสั่ง(หรือกลุ่มของคำสั่ง) ที่กำหนดไว้จะถูกปฏิบัติตามลำดับก่อน จากนั้นจึงตรวจสอบเงื่อนไข ถ้าเงื่อนไขเป็นเท็จ คำสั่ง(หรือกลุ่มของคำสั่ง) ที่กำหนดไว้ก็จะถูกปฏิบัติซ้ำอีกไปจนกว่าการตรวจสอบเงื่อนไขเป็นจริง ก็จะเป็นการสิ้นสุดการทำซ้ำ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คำสั่ง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ทำซ้ำในขณะที่เงื่อนไขเป็นเท็จแบบตรวจสอบเงื่อนไขภายหลัง มีรูปแบบคือ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Repeat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คำสั่งที่ต้องการทำซ้ำ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Until (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เงื่อนไข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เท็จ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ตรวจสอบเงื่อนไขภายหลัง (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Repeat-Until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) 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46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500" dirty="0" smtClean="0">
                <a:solidFill>
                  <a:schemeClr val="accent4">
                    <a:lumMod val="75000"/>
                  </a:schemeClr>
                </a:solidFill>
              </a:rPr>
              <a:t>ต้องการ</a:t>
            </a: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หาผลรวมของตัวเลขตั้งแต่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ถึง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100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500" dirty="0" smtClean="0">
                <a:solidFill>
                  <a:schemeClr val="accent4">
                    <a:lumMod val="75000"/>
                  </a:schemeClr>
                </a:solidFill>
              </a:rPr>
              <a:t>โดย</a:t>
            </a:r>
            <a:r>
              <a:rPr lang="th-TH" sz="3500" dirty="0">
                <a:solidFill>
                  <a:schemeClr val="accent4">
                    <a:lumMod val="75000"/>
                  </a:schemeClr>
                </a:solidFill>
              </a:rPr>
              <a:t>ใช้คำสั่ง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Repeat-Until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Sum = 0</a:t>
            </a:r>
          </a:p>
          <a:p>
            <a:pPr marL="0" indent="0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 = 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3	Repeat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1	Sum =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Sum+N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2	N = N+1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Until (N &gt; 100)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4	Display Sum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26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สำหรับ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การเรียกโปรแกรมย่อยหรือโพซี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เยอร์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ใช้คำว่า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CALL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แล้วตามด้วยชื่อโปรแกรมย่อยหรือโพซี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เยอร์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ในส่วนการเขียนรายละเอียดของโปรแกรมย่อย จะขึ้นต้นด้วย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Sub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แล้วตามด้วยชื่อของโปรแกรมย่อยนั้น และสิ้นสุดด้วย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End Sub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และระหว่าง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Sub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กับ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End Sub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ก็คือกลุ่มคำสั่งการ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ทำงาน</a:t>
            </a: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กระโดดข้ามไปทำชุดคำสั่งใด ๆ จะใช้ชื่อ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Label)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กำหนดตำแหน่งที่จะกระโดดมาและใช้คำสั่ง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Goto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ในตำแหน่งที่จะกระโดดไปที่ชื่อลา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เบล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ที่ระบุ แต่ในปัจจุบันไม่ค่อยนิยมใช้คำสั่งนี้ เพราะถ้าหากมีการใช้คำสั่ง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Goto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มากไปจะทำให้เกิดโอกาสที่จะเขียนอัลกอริทึมผิดพลาดได้ง่าย เนื่องจากเป็นรูปแบบโครงสร้างที่ไม่เป็นระเบียบ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ของ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โปรแกรมย่อย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นั้น </a:t>
            </a:r>
          </a:p>
          <a:p>
            <a:pPr marL="0" indent="0" algn="ctr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ดูตัวอย่างที่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8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ในหัวข้อ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4.6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การเรียกโปรแกรมย่อยและกระโดดข้าม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5723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จงเขียน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จากโปรแกรมหาผลรวมของตัวเลข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ค่า แล้วแสดงผลรวมออกทางหน้าจอ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Algorithm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 of 2 Numbers 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Begin 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    Read  X, Y</a:t>
            </a:r>
            <a:b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    Calculate Sum = X + Y</a:t>
            </a:r>
            <a:b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    Display Sum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End 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ตัวอย่างการเขียน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รหัสเทียม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42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จงเขียน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จากโปรแกรมหาผลรวมของตัวเลขอนุกรม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1+2+…+N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แล้วแสดงผลรวมออกทางหน้าจอ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Algorithm Sum of Serial Numbers 1 to N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Begin </a:t>
            </a:r>
            <a:endParaRPr lang="en-US" sz="2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    Input  N</a:t>
            </a:r>
            <a:b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    Calculate Sum = (N+1)*N/2</a:t>
            </a:r>
            <a:b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    Display Sum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End </a:t>
            </a:r>
            <a:endParaRPr lang="en-US" sz="2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ตัวอย่างการเขียนรหัสเทียม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7835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จงเขียน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จากโปรแกรมรับตัวเลข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sz="3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ค่าแล้วตรวจสอบว่าเป็นเลขคู่หรือเลขคี่</a:t>
            </a:r>
            <a:endParaRPr lang="en-US" sz="3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Algorithm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 of 2 Numbers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Begin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buAutoNum type="arabicPlain"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Input X</a:t>
            </a:r>
          </a:p>
          <a:p>
            <a:pPr marL="457200" indent="-457200">
              <a:buAutoNum type="arabicPlain"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(X % 2 = 0) Then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1   Display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“Even”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Else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1 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Display “Odd”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End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ตัวอย่างการเขียนรหัสเทียม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3620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จงเขียน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จากโปรแกรมหาผลรวมของตัวเลขอนุกรม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1+2+…+N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โดยใช้คำสั่ง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Do-While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แล้วแสดงผลรวมออกทางหน้าจอ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Algorithm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 of Serial Numbers 1 to N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Begin 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   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Init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sum = 0 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    Input N</a:t>
            </a:r>
            <a:b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    Set I = 1</a:t>
            </a:r>
            <a:b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4    Do</a:t>
            </a:r>
            <a:b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  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Calculate sum =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sum+I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2  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Increment I</a:t>
            </a:r>
            <a:b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While (I &lt;= N)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5    Display sum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End 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ตัวอย่างการเขียนรหัสเทียม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91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ตัวเชื่อมต่อตรง 24"/>
          <p:cNvCxnSpPr>
            <a:endCxn id="12" idx="1"/>
          </p:cNvCxnSpPr>
          <p:nvPr/>
        </p:nvCxnSpPr>
        <p:spPr>
          <a:xfrm flipV="1">
            <a:off x="4468223" y="3301473"/>
            <a:ext cx="2236824" cy="173818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" name="ตัวเชื่อมต่อตรง 25"/>
          <p:cNvCxnSpPr>
            <a:endCxn id="13" idx="1"/>
          </p:cNvCxnSpPr>
          <p:nvPr/>
        </p:nvCxnSpPr>
        <p:spPr>
          <a:xfrm flipV="1">
            <a:off x="4468858" y="4028373"/>
            <a:ext cx="2236189" cy="1011282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7" name="ตัวเชื่อมต่อตรง 26"/>
          <p:cNvCxnSpPr>
            <a:endCxn id="14" idx="1"/>
          </p:cNvCxnSpPr>
          <p:nvPr/>
        </p:nvCxnSpPr>
        <p:spPr>
          <a:xfrm flipV="1">
            <a:off x="4468858" y="4743157"/>
            <a:ext cx="2236189" cy="296497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8" name="ตัวเชื่อมต่อตรง 27"/>
          <p:cNvCxnSpPr>
            <a:endCxn id="15" idx="1"/>
          </p:cNvCxnSpPr>
          <p:nvPr/>
        </p:nvCxnSpPr>
        <p:spPr>
          <a:xfrm>
            <a:off x="4468223" y="5040289"/>
            <a:ext cx="2236824" cy="393423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/>
          <p:nvPr/>
        </p:nvCxnSpPr>
        <p:spPr>
          <a:xfrm>
            <a:off x="4468223" y="5040289"/>
            <a:ext cx="1687953" cy="83594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0" name="ตัวเชื่อมต่อตรง 29"/>
          <p:cNvCxnSpPr>
            <a:endCxn id="18" idx="0"/>
          </p:cNvCxnSpPr>
          <p:nvPr/>
        </p:nvCxnSpPr>
        <p:spPr>
          <a:xfrm>
            <a:off x="4468858" y="5040289"/>
            <a:ext cx="678834" cy="83594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>
            <a:endCxn id="17" idx="0"/>
          </p:cNvCxnSpPr>
          <p:nvPr/>
        </p:nvCxnSpPr>
        <p:spPr>
          <a:xfrm flipH="1">
            <a:off x="3426952" y="5033304"/>
            <a:ext cx="1077466" cy="842925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2" name="ตัวเชื่อมต่อตรง 31"/>
          <p:cNvCxnSpPr/>
          <p:nvPr/>
        </p:nvCxnSpPr>
        <p:spPr>
          <a:xfrm flipH="1">
            <a:off x="1403648" y="5040289"/>
            <a:ext cx="3063941" cy="83594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แผนผังความคิด </a:t>
            </a:r>
            <a:r>
              <a:rPr lang="en-US" sz="2700" b="1" dirty="0">
                <a:solidFill>
                  <a:schemeClr val="accent4">
                    <a:lumMod val="75000"/>
                  </a:schemeClr>
                </a:solidFill>
              </a:rPr>
              <a:t>(Mind Mapping)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ของหน่วยการ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793104" y="1284646"/>
            <a:ext cx="7632846" cy="5184578"/>
            <a:chOff x="0" y="0"/>
            <a:chExt cx="4449171" cy="2920261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1044054" y="416257"/>
              <a:ext cx="2163170" cy="1528544"/>
              <a:chOff x="0" y="0"/>
              <a:chExt cx="2163170" cy="1528544"/>
            </a:xfrm>
          </p:grpSpPr>
          <p:cxnSp>
            <p:nvCxnSpPr>
              <p:cNvPr id="20" name="ตัวเชื่อมต่อตรง 19"/>
              <p:cNvCxnSpPr/>
              <p:nvPr/>
            </p:nvCxnSpPr>
            <p:spPr>
              <a:xfrm>
                <a:off x="1091821" y="859809"/>
                <a:ext cx="0" cy="668735"/>
              </a:xfrm>
              <a:prstGeom prst="line">
                <a:avLst/>
              </a:prstGeom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1" name="ตัวเชื่อมต่อตรง 20"/>
              <p:cNvCxnSpPr/>
              <p:nvPr/>
            </p:nvCxnSpPr>
            <p:spPr>
              <a:xfrm flipH="1">
                <a:off x="68239" y="777922"/>
                <a:ext cx="812042" cy="361580"/>
              </a:xfrm>
              <a:prstGeom prst="line">
                <a:avLst/>
              </a:prstGeom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2" name="ตัวเชื่อมต่อตรง 21"/>
              <p:cNvCxnSpPr/>
              <p:nvPr/>
            </p:nvCxnSpPr>
            <p:spPr>
              <a:xfrm flipH="1" flipV="1">
                <a:off x="0" y="252483"/>
                <a:ext cx="879475" cy="429895"/>
              </a:xfrm>
              <a:prstGeom prst="line">
                <a:avLst/>
              </a:prstGeom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3" name="ตัวเชื่อมต่อตรง 22"/>
              <p:cNvCxnSpPr/>
              <p:nvPr/>
            </p:nvCxnSpPr>
            <p:spPr>
              <a:xfrm flipV="1">
                <a:off x="1084997" y="0"/>
                <a:ext cx="219" cy="607324"/>
              </a:xfrm>
              <a:prstGeom prst="line">
                <a:avLst/>
              </a:prstGeom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4" name="ตัวเชื่อมต่อตรง 23"/>
              <p:cNvCxnSpPr/>
              <p:nvPr/>
            </p:nvCxnSpPr>
            <p:spPr>
              <a:xfrm flipV="1">
                <a:off x="1405720" y="238836"/>
                <a:ext cx="757450" cy="443542"/>
              </a:xfrm>
              <a:prstGeom prst="line">
                <a:avLst/>
              </a:prstGeom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6" name="สี่เหลี่ยมผืนผ้ามุมมน 5"/>
            <p:cNvSpPr/>
            <p:nvPr/>
          </p:nvSpPr>
          <p:spPr>
            <a:xfrm>
              <a:off x="1542197" y="818866"/>
              <a:ext cx="1200785" cy="695960"/>
            </a:xfrm>
            <a:prstGeom prst="roundRect">
              <a:avLst/>
            </a:prstGeom>
            <a:ln w="28575"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การเขียน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24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รหัสเทียม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7" name="สี่เหลี่ยมผืนผ้ามุมมน 6"/>
            <p:cNvSpPr/>
            <p:nvPr/>
          </p:nvSpPr>
          <p:spPr>
            <a:xfrm>
              <a:off x="0" y="429904"/>
              <a:ext cx="1200785" cy="51117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ความหมาย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รหัสเทียม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8" name="สี่เหลี่ยมผืนผ้ามุมมน 7"/>
            <p:cNvSpPr/>
            <p:nvPr/>
          </p:nvSpPr>
          <p:spPr>
            <a:xfrm>
              <a:off x="1542197" y="0"/>
              <a:ext cx="1200785" cy="51117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ประโยชน์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รหัสเทียม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9" name="สี่เหลี่ยมผืนผ้ามุมมน 8"/>
            <p:cNvSpPr/>
            <p:nvPr/>
          </p:nvSpPr>
          <p:spPr>
            <a:xfrm>
              <a:off x="3043451" y="307075"/>
              <a:ext cx="1200785" cy="51117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หลักการเขียน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รหัสเทียม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0" name="สี่เหลี่ยมผืนผ้ามุมมน 9"/>
            <p:cNvSpPr/>
            <p:nvPr/>
          </p:nvSpPr>
          <p:spPr>
            <a:xfrm>
              <a:off x="1542197" y="1835624"/>
              <a:ext cx="1323426" cy="51117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indent="226695"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พื้นฐานการเขียน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indent="226695"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รหัสเทียม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1" name="สี่เหลี่ยมผืนผ้ามุมมน 10"/>
            <p:cNvSpPr/>
            <p:nvPr/>
          </p:nvSpPr>
          <p:spPr>
            <a:xfrm>
              <a:off x="54591" y="1276066"/>
              <a:ext cx="1200785" cy="51117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ตัวอย่างการเขียน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รหัสเทียม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2" name="สี่เหลี่ยมผืนผ้ามุมมน 11"/>
            <p:cNvSpPr/>
            <p:nvPr/>
          </p:nvSpPr>
          <p:spPr>
            <a:xfrm>
              <a:off x="3446060" y="968991"/>
              <a:ext cx="995680" cy="3340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การกำหนดค่า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3" name="สี่เหลี่ยมผืนผ้ามุมมน 12"/>
            <p:cNvSpPr/>
            <p:nvPr/>
          </p:nvSpPr>
          <p:spPr>
            <a:xfrm>
              <a:off x="3446060" y="1378424"/>
              <a:ext cx="995680" cy="3340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การคำนวณ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4" name="สี่เหลี่ยมผืนผ้ามุมมน 13"/>
            <p:cNvSpPr/>
            <p:nvPr/>
          </p:nvSpPr>
          <p:spPr>
            <a:xfrm>
              <a:off x="3446060" y="1781033"/>
              <a:ext cx="995680" cy="3340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การรับข้อมูลเข้า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5" name="สี่เหลี่ยมผืนผ้ามุมมน 14"/>
            <p:cNvSpPr/>
            <p:nvPr/>
          </p:nvSpPr>
          <p:spPr>
            <a:xfrm>
              <a:off x="3446060" y="2169994"/>
              <a:ext cx="995680" cy="3340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การแสดงผลข้อมูล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6" name="สี่เหลี่ยมผืนผ้ามุมมน 15"/>
            <p:cNvSpPr/>
            <p:nvPr/>
          </p:nvSpPr>
          <p:spPr>
            <a:xfrm>
              <a:off x="0" y="2586251"/>
              <a:ext cx="852805" cy="3340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กลุ่มของคำสั่ง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7" name="สี่เหลี่ยมผืนผ้ามุมมน 16"/>
            <p:cNvSpPr/>
            <p:nvPr/>
          </p:nvSpPr>
          <p:spPr>
            <a:xfrm>
              <a:off x="934872" y="2586251"/>
              <a:ext cx="1200785" cy="3340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การตัดสินใจทางเลือก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8" name="สี่เหลี่ยมผืนผ้ามุมมน 17"/>
            <p:cNvSpPr/>
            <p:nvPr/>
          </p:nvSpPr>
          <p:spPr>
            <a:xfrm>
              <a:off x="2210938" y="2586251"/>
              <a:ext cx="654685" cy="3340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การวนซ้ำ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9" name="สี่เหลี่ยมผืนผ้ามุมมน 18"/>
            <p:cNvSpPr/>
            <p:nvPr/>
          </p:nvSpPr>
          <p:spPr>
            <a:xfrm>
              <a:off x="2941093" y="2586251"/>
              <a:ext cx="1508078" cy="33401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โปรแกรมย่อยและกระโดดข้าม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109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จงเขียน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จากโปรแกรมหาค่าเฉลี่ยของตัวเลข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n</a:t>
            </a:r>
            <a:r>
              <a:rPr lang="en-US" sz="4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4600" dirty="0">
                <a:solidFill>
                  <a:schemeClr val="accent4">
                    <a:lumMod val="75000"/>
                  </a:schemeClr>
                </a:solidFill>
              </a:rPr>
              <a:t>ค่า แล้วแสดงค่าเฉลี่ยออกทางหน้าจอ</a:t>
            </a:r>
            <a:endParaRPr lang="en-US" sz="4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Algorithm Find Mean of Data</a:t>
            </a:r>
          </a:p>
          <a:p>
            <a:pPr marL="0" indent="0">
              <a:buNone/>
            </a:pP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Begin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     </a:t>
            </a:r>
            <a:r>
              <a:rPr lang="en-US" sz="29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Init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sum = 0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     Input  n</a:t>
            </a:r>
            <a:b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     For </a:t>
            </a:r>
            <a:r>
              <a:rPr lang="en-US" sz="29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1 to n   </a:t>
            </a: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	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1   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Input </a:t>
            </a:r>
            <a:r>
              <a:rPr lang="en-US" sz="29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num</a:t>
            </a:r>
            <a:endParaRPr lang="en-US" sz="29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	</a:t>
            </a: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2   </a:t>
            </a: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Calculate sum = sum + </a:t>
            </a:r>
            <a:r>
              <a:rPr lang="en-US" sz="29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num</a:t>
            </a:r>
            <a:endParaRPr lang="en-US" sz="29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4     Calculate mean = sum / n</a:t>
            </a:r>
            <a:b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5     Display  mean</a:t>
            </a:r>
          </a:p>
          <a:p>
            <a:pPr marL="0" indent="0">
              <a:buNone/>
            </a:pPr>
            <a:r>
              <a:rPr lang="en-US" sz="2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End</a:t>
            </a:r>
            <a:endParaRPr lang="en-US" sz="29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ตัวอย่างการเขียนรหัสเทียม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91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จงเขียน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จากโปรแกรมเปรียบเทียบตัวเลข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3800" dirty="0">
                <a:solidFill>
                  <a:schemeClr val="accent4">
                    <a:lumMod val="75000"/>
                  </a:schemeClr>
                </a:solidFill>
              </a:rPr>
              <a:t>ค่า แล้วแสดงความสัมพันธ์ออกมา</a:t>
            </a:r>
            <a:endParaRPr lang="en-US" sz="3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Algorithm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Compare two number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Begin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514350" indent="-514350">
              <a:buAutoNum type="arabicPlain"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Input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x,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y</a:t>
            </a:r>
          </a:p>
          <a:p>
            <a:pPr marL="514350" indent="-514350">
              <a:buAutoNum type="arabicPlain"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If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(x &gt; y)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Then</a:t>
            </a:r>
          </a:p>
          <a:p>
            <a:pPr marL="400050" lvl="1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 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Display "x &gt; y"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Else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1    If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(x &lt; y)  Then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1   	Display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"x &lt; y"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Else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1	Display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"x = y"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End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ตัวอย่างการเขียนรหัสเทียม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43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จงเขียน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คำนวณหาค่าระดับคะแนน โดยมีเกณฑ์ 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80 – 100 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ได้ระดับคะแนน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</a:t>
            </a: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70 – 79 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ได้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ระดับคะแนน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</a:t>
            </a: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60 – 69 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ได้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ระดับคะแนน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</a:t>
            </a: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50 – 59 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ได้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ระดับคะแนน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</a:t>
            </a: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0 – 49 	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ได้ระดับคะแนน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ตัวอย่างการเขียนรหัสเทียม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1659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Algorithm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Calculate</a:t>
            </a:r>
          </a:p>
          <a:p>
            <a:pPr marL="0" indent="0">
              <a:buNone/>
            </a:pP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Begin </a:t>
            </a:r>
            <a:endParaRPr lang="en-US" sz="6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	Input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Score</a:t>
            </a:r>
            <a:b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     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If 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(Score&gt;=80 And Score&lt;=100)  Then</a:t>
            </a:r>
          </a:p>
          <a:p>
            <a:pPr marL="0" indent="0">
              <a:buNone/>
            </a:pP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Set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= 4</a:t>
            </a: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	Else </a:t>
            </a: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	If 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(Score&gt;=70 And Score&lt;=79)  Then</a:t>
            </a: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1	Set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= 3</a:t>
            </a:r>
          </a:p>
          <a:p>
            <a:pPr marL="0" indent="0">
              <a:buNone/>
            </a:pP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Else </a:t>
            </a:r>
            <a:endParaRPr lang="en-US" sz="6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  	If 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(Score&gt;=60 And Score&lt;=69)  Then</a:t>
            </a: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1	Set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= 2</a:t>
            </a: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	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Else </a:t>
            </a:r>
            <a:endParaRPr lang="en-US" sz="6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  	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  	If 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(Score&gt;=50 And Score&lt;=59)  Then</a:t>
            </a: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1	Set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= 1</a:t>
            </a: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	   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Else</a:t>
            </a:r>
            <a:endParaRPr lang="en-US" sz="6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1   	Set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Grade = 0</a:t>
            </a:r>
          </a:p>
          <a:p>
            <a:pPr marL="0" indent="0">
              <a:buNone/>
            </a:pPr>
            <a:r>
              <a:rPr lang="en-US" sz="62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   	Display Grade</a:t>
            </a:r>
          </a:p>
          <a:p>
            <a:pPr marL="0" indent="0">
              <a:buNone/>
            </a:pPr>
            <a:r>
              <a:rPr lang="en-US" sz="62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End </a:t>
            </a:r>
            <a:endParaRPr lang="en-US" sz="62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ตัวอย่างการเขียนรหัสเทียม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84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th-TH" sz="8600" dirty="0">
                <a:solidFill>
                  <a:schemeClr val="accent4">
                    <a:lumMod val="75000"/>
                  </a:schemeClr>
                </a:solidFill>
              </a:rPr>
              <a:t>จงเขียน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sz="8600" dirty="0">
                <a:solidFill>
                  <a:schemeClr val="accent4">
                    <a:lumMod val="75000"/>
                  </a:schemeClr>
                </a:solidFill>
              </a:rPr>
              <a:t>จากโปรแกรมหาค่า  </a:t>
            </a:r>
            <a:r>
              <a:rPr lang="en-US" sz="6200" dirty="0">
                <a:solidFill>
                  <a:schemeClr val="accent4">
                    <a:lumMod val="75000"/>
                  </a:schemeClr>
                </a:solidFill>
              </a:rPr>
              <a:t>2!, 3!, 4!, … 10!  </a:t>
            </a:r>
            <a:endParaRPr lang="th-TH" sz="6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8600" dirty="0" smtClean="0">
                <a:solidFill>
                  <a:schemeClr val="accent4">
                    <a:lumMod val="75000"/>
                  </a:schemeClr>
                </a:solidFill>
              </a:rPr>
              <a:t>	โดย</a:t>
            </a:r>
            <a:r>
              <a:rPr lang="th-TH" sz="8600" dirty="0">
                <a:solidFill>
                  <a:schemeClr val="accent4">
                    <a:lumMod val="75000"/>
                  </a:schemeClr>
                </a:solidFill>
              </a:rPr>
              <a:t>วิธีเรียกใช้โปรแกรมย่อย </a:t>
            </a:r>
            <a:endParaRPr lang="en-US" sz="8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55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Algorithm </a:t>
            </a:r>
            <a:r>
              <a:rPr lang="en-US" sz="55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Call Factorial Subroutine </a:t>
            </a:r>
          </a:p>
          <a:p>
            <a:pPr marL="0" indent="0">
              <a:buNone/>
            </a:pP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Begin </a:t>
            </a:r>
          </a:p>
          <a:p>
            <a:pPr marL="0" indent="0">
              <a:buNone/>
            </a:pP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1	Procedure Fact(N) </a:t>
            </a:r>
          </a:p>
          <a:p>
            <a:pPr marL="0" indent="0">
              <a:buNone/>
            </a:pP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	1   Set Fact = 1 </a:t>
            </a:r>
          </a:p>
          <a:p>
            <a:pPr marL="0" indent="0">
              <a:buNone/>
            </a:pPr>
            <a:r>
              <a:rPr lang="en-US" sz="4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2   </a:t>
            </a: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Set I = 1</a:t>
            </a:r>
            <a:b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4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3   </a:t>
            </a: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While (I &lt;= N) Do</a:t>
            </a:r>
            <a:b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4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 1   </a:t>
            </a: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Calculate Fact = Fact*I</a:t>
            </a:r>
            <a:b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4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 2   </a:t>
            </a: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Increment I</a:t>
            </a:r>
          </a:p>
          <a:p>
            <a:pPr marL="0" indent="0">
              <a:buNone/>
            </a:pPr>
            <a:r>
              <a:rPr lang="en-US" sz="4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4   </a:t>
            </a: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Display N, "! = ", Fact, NEWLINE</a:t>
            </a:r>
            <a:endParaRPr lang="en-US" sz="49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4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5   </a:t>
            </a: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Return</a:t>
            </a:r>
            <a:endParaRPr lang="en-US" sz="4900" dirty="0" smtClean="0">
              <a:solidFill>
                <a:schemeClr val="accent4">
                  <a:lumMod val="75000"/>
                </a:schemeClr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2	End Procedure</a:t>
            </a:r>
          </a:p>
          <a:p>
            <a:pPr marL="0" indent="0">
              <a:buNone/>
            </a:pP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</a:p>
          <a:p>
            <a:pPr marL="0" indent="0">
              <a:buNone/>
            </a:pP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3	Begin</a:t>
            </a:r>
          </a:p>
          <a:p>
            <a:pPr marL="0" indent="0">
              <a:buNone/>
            </a:pPr>
            <a:r>
              <a:rPr lang="en-US" sz="4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1   </a:t>
            </a: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For I = 2 to 10</a:t>
            </a:r>
          </a:p>
          <a:p>
            <a:pPr marL="0" indent="0">
              <a:buNone/>
            </a:pP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    1   Call Fact(I)</a:t>
            </a:r>
          </a:p>
          <a:p>
            <a:pPr marL="0" indent="0">
              <a:buNone/>
            </a:pPr>
            <a:r>
              <a:rPr lang="en-US" sz="49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4	End</a:t>
            </a:r>
          </a:p>
          <a:p>
            <a:pPr marL="0" indent="0">
              <a:buNone/>
            </a:pPr>
            <a:r>
              <a:rPr lang="en-US" sz="49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End</a:t>
            </a:r>
            <a:endParaRPr lang="en-US" sz="49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ตัวอย่างการเขียนรหัสเทียม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08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ความหมายของรหัสเทียม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600" dirty="0" err="1">
                <a:solidFill>
                  <a:schemeClr val="accent4">
                    <a:lumMod val="75000"/>
                  </a:schemeClr>
                </a:solidFill>
              </a:rPr>
              <a:t>ซู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โดโค้ดเป็นคำอธิบายขั้นตอนการทำงานของโปรแกรม โดยใช้ถ้อยคำผสมผสานระหว่างภาษาอังกฤษและภาษาโปรแกรมแบบโครงสร้างที่เข้าใจง่าย มาแสดงลำดับการทำงานของโปรแกรม โดยช่วยให้ผู้เขียนโปรแกรมสามารถพัฒนาขั้นตอนต่าง ๆ ให้เป็นโปรแกรมได้ง่ายขึ้น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57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พื้นฐานการ</a:t>
            </a:r>
            <a:r>
              <a:rPr lang="th-TH" b="1" dirty="0" err="1">
                <a:solidFill>
                  <a:schemeClr val="accent4">
                    <a:lumMod val="75000"/>
                  </a:schemeClr>
                </a:solidFill>
              </a:rPr>
              <a:t>เขียนซู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โดโค้ด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แม้ว่า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เขียนซู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โดโค้ดจะไม่มีรูปแบบที่แน่นอนแต่โดยทั่วไปแล้วมักทำกันดังลักษณะต่อไปนี้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การกำหนดค่า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การกำหนดค่าเริ่มต้นให้กับตัวแปรจะใช้คำว่า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INIT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SET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ถ้าหากเป็นการประกาศตัวแปรจะต้องระบุด้วยคำว่าตัวแปรประเภทใด และถ้าเป็นการประกาศค่าคงที่จะใช้เครื่องหมายเท่ากับในการกำหนดค่า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การคำนวณ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ในการประมวลผลแบบคำนวณจะขึ้นต้นด้วยคำว่า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Compute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Calculate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้วตามด้วยตัวแปรที่ต้องการเก็บค่าจากการคำนวณเครื่องหมายเท่ากับและนิพจน์การคำนวณซึ่งประกอบไปด้วยเครื่องหมายการกระทำทางคณิตศาสตร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การรับข้อมูลเข้าและการแสดงผลข้อมูล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ในการรับข้อมูลจะนิยมใช้คำว่า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Read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Input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ตามด้วยตัวแปรที่ต้องการใช้เก็บข้อมูลถ้าหากมีตัวแปรหลายตัวจะใช้เครื่องหมายคอมมา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(“,”)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คั่น ส่วนการแสดงผลมักใช้คำว่า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Print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Write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สำหรับการแสดงผลข้อมูล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31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การตัดสินใจจะต้องมีการเปรียบเทียบเงื่อนไขเกิดขึ้น โดยผลลัพธ์ที่จะเป็นจริงหรือเท็จอย่างใดอย่างหนึ่งเท่านั้น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การตัดสินใจเพื่อเลือกทำระหว่างทางสองทางจะใช้คำว่า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IF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IF-THEN-ELSE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ENDIF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โดยจะเปรียบเทียบเงื่อนไข ถ้าเงื่อนไขเป็นจริงจะทำกลุ่มคำสั่ง กลุ่มหนึ่ง ถ้าเป็นเท็จจะทำกลุ่มคำสั่งอีกกลุ่มหนึ่ง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5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 err="1">
                <a:solidFill>
                  <a:schemeClr val="accent4">
                    <a:lumMod val="75000"/>
                  </a:schemeClr>
                </a:solidFill>
              </a:rPr>
              <a:t>เขียนซู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โดโค้ดแบบวนซ้ำ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ในการทำซ้ำหมายความว่าให้ระบบทำงานซ้ำ ๆ ตามเงื่อนไขที่กำหนดโดยจะมีการเปรียบเทียบเงื่อนไขในการทำซ้ำ แบ่งออกได้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5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รูปแบบดังนี้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1.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คำสั่งทำซ้ำตามดัชนี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For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Loop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2.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คำสั่งทำซ้ำในขณะที่เงื่อนไขเป็นจริงแบบตรวจสอบเงื่อนไขก่อน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While-Do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) 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3.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คำสั่งทำซ้ำในขณะที่เงื่อนไขเป็นจริงแบบตรวจสอบเงื่อนไขภายหลัง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Do-While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) 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4.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คำสั่งทำซ้ำในขณะที่เงื่อนไขเป็นเท็จแบบตรวจสอบเงื่อนไขก่อน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Until-Do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) 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5.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คำสั่งทำซ้ำในขณะที่เงื่อนไขเป็นเท็จแบบตรวจสอบเงื่อนไขภายหลัง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Repeat-Until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) 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80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 err="1">
                <a:solidFill>
                  <a:schemeClr val="accent4">
                    <a:lumMod val="75000"/>
                  </a:schemeClr>
                </a:solidFill>
              </a:rPr>
              <a:t>เขียนซู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โดโค้ดเพื่อเรียกโปรแกรมย่อยและกระโดดข้าม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สำหรับ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การเรียกโปรแกรมย่อย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(Sub Program)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หรือโพซี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เยอร์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(Procedure)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ใช้คำว่า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CALL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แล้วตามด้วยชื่อโปรแกรมย่อยหรือโพซี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เยอร์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การกระโดดข้ามไปทำชุดคำสั่งใด ๆ จะใช้ชื่อฉลาก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Label)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กำหนดตำแหน่งที่จะกระโดดมาและใช้คำว่า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Goto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ในตำแหน่งที่จะกระโดด แต่ในปัจจุบัน ไม่นิยมใช้คำสั่ง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Goto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การเขียนเพราะโครงสร้างไม่เป็นระเบียบ และมีโอกาสเกิดความผิดพลาดได้ง่าย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91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รหัส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เทียม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Pseudo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-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code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) ใช้เป็นภาษากลางในการอธิบายขั้นตอนการทำงานของโปรแกรมและ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2" tooltip="ขั้นตอนวิธี"/>
              </a:rPr>
              <a:t>ขั้นตอนวิธี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การเขียนรหัสเทียมไม่มีหลักเกณฑ์ตายตัว สำคัญเพียงแต่เขียนให้ผู้อ่านเข้าใจ โดยปกติแล้วจะประยุกต์รูปแบบการเขียนและโครงสร้างมาจาก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3" tooltip="ภาษาคอมพิวเตอร์"/>
              </a:rPr>
              <a:t>ภาษาคอมพิวเตอร์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แต่การเขียนรหัสเทียมจะเป็นลักษณะการเขียนคำอธิบายมากกว่าการเขียนเป็นคำสั่งต่าง ๆ และการเขียนรหัสเทียมนั้นมักจะไม่ใส่ใจในรายละเอียดของการเขียนมากนัก เช่น อาจไม่มีขั้นตอนการประกาศตัว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แปร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ตำแหน่งของการแสดงผล เป็นต้น เป้าหมายสำคัญของการเขียนรหัสเทียมคือ การสื่อสารระหว่างคนหนึ่งกับอีกคนหนึ่งให้เข้าใจตรงกัน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ซึ่งได้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แก่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สื่อสารระหว่างนักออกแบบโปรแกรมกับโปรแกรมเมอร์ เป็นต้น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600" dirty="0">
                <a:solidFill>
                  <a:schemeClr val="accent4">
                    <a:lumMod val="75000"/>
                  </a:schemeClr>
                </a:solidFill>
              </a:rPr>
              <a:t>ที่มา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</a:rPr>
              <a:t>:-  </a:t>
            </a:r>
            <a:r>
              <a:rPr lang="en-US" sz="2600" u="sng" dirty="0">
                <a:solidFill>
                  <a:schemeClr val="accent4">
                    <a:lumMod val="75000"/>
                  </a:schemeClr>
                </a:solidFill>
                <a:hlinkClick r:id="rId4"/>
              </a:rPr>
              <a:t>http://th.wikipedia.org/wiki</a:t>
            </a:r>
            <a:endParaRPr lang="th-TH" sz="2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รหัสเทียม 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Pseudo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-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code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55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1143000"/>
          </a:xfrm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คำสั่ง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เทียม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(Pseudo-code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244763"/>
              </p:ext>
            </p:extLst>
          </p:nvPr>
        </p:nvGraphicFramePr>
        <p:xfrm>
          <a:off x="539552" y="1124744"/>
          <a:ext cx="8136904" cy="53347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6917"/>
                <a:gridCol w="2778520"/>
                <a:gridCol w="3211467"/>
              </a:tblGrid>
              <a:tr h="455492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คำสั่ง</a:t>
                      </a:r>
                      <a:r>
                        <a:rPr lang="th-TH" sz="28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เทียม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28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การใช้งาน</a:t>
                      </a:r>
                      <a:endParaRPr lang="en-US" sz="18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28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ตัวอย่าง</a:t>
                      </a:r>
                      <a:endParaRPr lang="en-US" sz="18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341619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BEGIN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จุดเริ่มต้นของโปรแกรมหรือบล็อก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BEGIN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1024858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INITIAL, INIT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ASSIGNMENT, </a:t>
                      </a:r>
                      <a:r>
                        <a:rPr lang="en-US" sz="2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</a:t>
                      </a: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SET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ใช้กำหนดค่าเริ่มต้น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ใช้กำหนดค่า </a:t>
                      </a: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(Assignment)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INITIAL </a:t>
                      </a:r>
                      <a:r>
                        <a:rPr lang="en-US" sz="2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COUNT </a:t>
                      </a: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= 0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Set    N </a:t>
                      </a: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= 5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1024858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GET 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INPUT, ACCEPT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READ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รับค่าข้อมูลไปเก็บไว้ในตัวแปรที่ระบุ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GET A, B</a:t>
                      </a:r>
                      <a:endParaRPr lang="en-US" sz="18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INPUT N </a:t>
                      </a:r>
                      <a:endParaRPr lang="en-US" sz="18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READ X[I]</a:t>
                      </a:r>
                      <a:endParaRPr lang="en-US" sz="18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1366477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COMPUTE</a:t>
                      </a:r>
                      <a:endParaRPr lang="en-US" sz="18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CALCULATE</a:t>
                      </a:r>
                      <a:endParaRPr lang="en-US" sz="18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ประมวลผล หรือการคำนวณ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COMPUTE  </a:t>
                      </a:r>
                      <a:r>
                        <a:rPr lang="en-US" sz="2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SUM </a:t>
                      </a: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= SUM+I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CALCULATE </a:t>
                      </a:r>
                      <a:r>
                        <a:rPr lang="en-US" sz="20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ANS </a:t>
                      </a: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= SQRT(X)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683238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COMPARE</a:t>
                      </a:r>
                      <a:endParaRPr lang="en-US" sz="18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เปรียบเทียบ ตัวแปร กับ ตัวแปรหรือข้อมูล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88900" algn="thaiDist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COMPARE A,B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023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คำสั่ง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เทียม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(Pseudo-code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(ต่อ)</a:t>
            </a:r>
            <a:endParaRPr lang="th-TH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460381"/>
              </p:ext>
            </p:extLst>
          </p:nvPr>
        </p:nvGraphicFramePr>
        <p:xfrm>
          <a:off x="539552" y="1052736"/>
          <a:ext cx="8136904" cy="53024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6917"/>
                <a:gridCol w="2778520"/>
                <a:gridCol w="3211467"/>
              </a:tblGrid>
              <a:tr h="515180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3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คำสั่งเทียม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การใช้งาน</a:t>
                      </a:r>
                      <a:endParaRPr lang="en-US" sz="2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ตัวอย่าง</a:t>
                      </a:r>
                      <a:endParaRPr lang="en-US" sz="2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543592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INC,  INCREMENT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DEC, DECREMENT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การเพิ่มค่า เช่น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INC I </a:t>
                      </a: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หมายถึง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 = I+1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การลดค่า  เช่น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DEC A </a:t>
                      </a: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หมายถึง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A = A-1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INCREMENT   I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DECREMENT  C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1384548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DISPLAY 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SHOW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PRINT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PROMPT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WRITE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OUTPUT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แสดงผล, แสดง, พิมพ์, บันทึก, ส่งออก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ค่าหรือค่าของตัวแปรหรือค่าผลลัพธ์ของนิพจน์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DISPLAY  “Hello ” + “Student”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SHOW  A+B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PRINT  “ANS = ” + A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PROMPT “Press any key to continue”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651552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IF THEN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IF THEN ELSE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คำสั่งตรวจสอบเงื่อนไข และทำตามเงื่อนไข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IF (A &gt; B) THEN …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IF (X &lt; 0) THEN … ELSE …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632612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INC,  INCREMENT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DEC, DECREMENT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การเพิ่มค่า เช่น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INC I </a:t>
                      </a: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หมายถึง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 = I+1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การลดค่า  เช่น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DEC A </a:t>
                      </a: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หมายถึง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A = A-1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INCREMENT   I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DECREMENT  C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1241069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DISPLAY 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SHOW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PRINT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PROMPT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WRITE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OUTPUT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แสดงผล, แสดง, พิมพ์, บันทึก, ส่งออก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ค่าหรือค่าของตัวแปรหรือค่าผลลัพธ์ของนิพจน์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DISPLAY  “Hello ” + “Student”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SHOW  A+B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PRINT  “ANS = ” + A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PROMPT “Press any key to continue”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394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30358"/>
            <a:ext cx="8229600" cy="854968"/>
          </a:xfrm>
        </p:spPr>
        <p:txBody>
          <a:bodyPr>
            <a:norm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คำสั่ง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เทียม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(Pseudo-code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(ต่อ)</a:t>
            </a:r>
            <a:endParaRPr lang="th-TH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82617"/>
              </p:ext>
            </p:extLst>
          </p:nvPr>
        </p:nvGraphicFramePr>
        <p:xfrm>
          <a:off x="539552" y="836712"/>
          <a:ext cx="8136904" cy="5899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6917"/>
                <a:gridCol w="2778520"/>
                <a:gridCol w="3211467"/>
              </a:tblGrid>
              <a:tr h="515180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3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คำสั่งเทียม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การใช้งาน</a:t>
                      </a:r>
                      <a:endParaRPr lang="en-US" sz="2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ตัวอย่าง</a:t>
                      </a:r>
                      <a:endParaRPr lang="en-US" sz="2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543592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DO-WHILE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WHILE-DO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FOR-NEXT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REPEAT-UNTIL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UNTIL-DO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คำสั่งการทำงานซ้ำ เมื่อเงื่อนไขเป็นจริง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คำสั่งการทำงานซ้ำ เมื่อเงื่อนไขเป็นเท็จ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DO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   …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WHILE (I &lt;= N)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UNTIL (I &gt; N) DO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Begin      …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End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652932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CALL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การเรียกใช้โปรแกรมย่อยหรือโพซี</a:t>
                      </a:r>
                      <a:r>
                        <a:rPr lang="th-TH" sz="16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เยอร์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CALL Report  </a:t>
                      </a:r>
                      <a:r>
                        <a:rPr lang="th-TH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(ชื่อ </a:t>
                      </a: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Sub </a:t>
                      </a:r>
                      <a:r>
                        <a:rPr lang="th-TH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หรือ </a:t>
                      </a: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Procedure)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651552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REM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การเขียนหมายเหตุ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REM </a:t>
                      </a:r>
                      <a:r>
                        <a:rPr lang="th-TH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คำอธิบาย</a:t>
                      </a: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…   </a:t>
                      </a:r>
                      <a:r>
                        <a:rPr lang="th-TH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หรือ  </a:t>
                      </a: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‘</a:t>
                      </a:r>
                      <a:r>
                        <a:rPr lang="th-TH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คำอธิบาย</a:t>
                      </a: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…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632612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END, STOP, RETURN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จุดสิ้นสุด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END / ENDIF / ENDFOR / ENDWHILE / ENDDO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  <a:tr h="1241069"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DO-WHILE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WHILE-DO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FOR-NEXT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REPEAT-UNTIL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UNTIL-DO</a:t>
                      </a:r>
                      <a:endParaRPr lang="en-US" sz="14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คำสั่งการทำงานซ้ำ เมื่อเงื่อนไขเป็นจริง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คำสั่งการทำงานซ้ำ เมื่อเงื่อนไขเป็นเท็จ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DO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   …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WHILE (I &lt;= N)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 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UNTIL (I &gt; N) DO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Begin      …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Angsana New" pitchFamily="18" charset="-34"/>
                          <a:ea typeface="Calibri"/>
                          <a:cs typeface="Angsana New" pitchFamily="18" charset="-34"/>
                        </a:rPr>
                        <a:t>End</a:t>
                      </a:r>
                      <a:endPara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Angsana New" pitchFamily="18" charset="-34"/>
                        <a:ea typeface="Calibri"/>
                        <a:cs typeface="Angsana New" pitchFamily="18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169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430760"/>
            <a:ext cx="8229600" cy="5400600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ารเขียนอัลกอริทึมเป็นการแสดงขั้นตอนวิธีการที่ใช้ภาษาเขียนที่เข้าใจได้ง่ายอาจใช้ภาษาไทยหรือภาษาอังกฤษก็ได้ขึ้นอยู่กับความสะดวกของผู้เขียนและกิจกรรมที่จะ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นำเสนอ  รหัส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เทียมเป็นส่วนผสมผสานของการใช้ภาษาธรรมชาติและโปรแกรมภาษา เพื่อใช้ในการสื่อสารระหว่างผู้ใช้หลายกลุ่มที่มีความต้องการใช้ขั้นตอนวิธีต่างกัน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ออกไป</a:t>
            </a:r>
          </a:p>
          <a:p>
            <a:pPr marL="0" indent="0" algn="thaiDist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400" dirty="0" err="1" smtClean="0">
                <a:solidFill>
                  <a:schemeClr val="accent4">
                    <a:lumMod val="75000"/>
                  </a:schemeClr>
                </a:solidFill>
              </a:rPr>
              <a:t>ซู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โดโค้ด (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Pseudo code)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ใน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ภาษาไทย  เรียกว่า  รหัส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จำลองหรือรหัสเทียม คือ การจำลองการเขียนโปรแกรม โดยเขียนคำสั่งเป็นภาษาอังกฤษ ที่ไม่ใช่ภาษาคอมพิวเตอร์ภาษาใดภาษาหนึ่ง  การเขียนรหัสเทียมนี้จะไม่ขึ้นกับภาษาคอมพิวเตอร์ใด ๆ โดยเฉพาะ ใช้อธิบายการทำงานของโปรแกรม เนื่องจากสื่อด้วยภาษาง่ายๆ ทำให้ผู้อ่านเข้าใจได้ง่ายและตรงกัน สามารถนำมาแปลเป็นภาษาคอมพิวเตอร์ได้ง่าย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โดย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สรุป รหัสเทียมหรือรหัสจำลอง คือรหัสที่ใช้เป็นตัวแทนของอัลกอริทึมโดยมีถ้อยคำหรือประโยคคำสั่งที่เขียนอยู่ในรูปแบบของภาษาอังกฤษที่ไม่ขึ้นกับภาษาคอมพิวเตอร์ใดภาษาหนึ่ง เพื่อใช้อธิบายรายละเอียดของอัลกอริทึม และสื่อให้กับบุคคลอื่นมีความเข้าใจตรงกัน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ความหมายของรหัสเทียม </a:t>
            </a:r>
            <a:r>
              <a:rPr lang="th-TH" b="1" dirty="0" err="1">
                <a:solidFill>
                  <a:schemeClr val="accent4">
                    <a:lumMod val="75000"/>
                  </a:schemeClr>
                </a:solidFill>
              </a:rPr>
              <a:t>หรือซู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โดโค้ด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(Pseudo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Code)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16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97</TotalTime>
  <Words>1444</Words>
  <Application>Microsoft Office PowerPoint</Application>
  <PresentationFormat>นำเสนอทางหน้าจอ (4:3)</PresentationFormat>
  <Paragraphs>510</Paragraphs>
  <Slides>49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49</vt:i4>
      </vt:variant>
    </vt:vector>
  </HeadingPairs>
  <TitlesOfParts>
    <vt:vector size="50" baseType="lpstr">
      <vt:lpstr>รวมกลุ่ม</vt:lpstr>
      <vt:lpstr>หน่วยที่ 4 การเขียนรหัสเทียม (Pseudo Code)</vt:lpstr>
      <vt:lpstr>สาระการเรียนรู้</vt:lpstr>
      <vt:lpstr>สมรรถนะการเรียนรู้</vt:lpstr>
      <vt:lpstr>แผนผังความคิด (Mind Mapping) ของหน่วยการเรียนรู้</vt:lpstr>
      <vt:lpstr>รหัสเทียม (Pseudo-code)</vt:lpstr>
      <vt:lpstr>คำสั่งเทียม (Pseudo-code)</vt:lpstr>
      <vt:lpstr>คำสั่งเทียม (Pseudo-code) (ต่อ)</vt:lpstr>
      <vt:lpstr>คำสั่งเทียม (Pseudo-code) (ต่อ)</vt:lpstr>
      <vt:lpstr>ความหมายของรหัสเทียม หรือซูโดโค้ด  (Pseudo Code)</vt:lpstr>
      <vt:lpstr>ประโยชน์ของการเขียนรหัสเทียม (Pseudo code)</vt:lpstr>
      <vt:lpstr>หลักในการเขียน Pseudo code</vt:lpstr>
      <vt:lpstr>พื้นฐานการเขียนซูโดโค้ด</vt:lpstr>
      <vt:lpstr>การกำหนดค่า (Assignments)</vt:lpstr>
      <vt:lpstr>การคำนวณ (Compute)</vt:lpstr>
      <vt:lpstr>การคำนวณ (Compute) (ต่อ)</vt:lpstr>
      <vt:lpstr>การรับข้อมูลเข้า</vt:lpstr>
      <vt:lpstr>การแสดงผลข้อมูล</vt:lpstr>
      <vt:lpstr>กลุ่มของคำสั่ง (Blocks of Statements)</vt:lpstr>
      <vt:lpstr>กลุ่มของคำสั่ง (ต่อ)</vt:lpstr>
      <vt:lpstr>การตัดสินใจทางเลือก</vt:lpstr>
      <vt:lpstr>การตัดสินใจทางเลือก</vt:lpstr>
      <vt:lpstr>ตัวอย่างการคำนวณระดับคะแนนหรือการคิดเกรด</vt:lpstr>
      <vt:lpstr>การทำซ้ำหรือการวนรอบ (Loop)</vt:lpstr>
      <vt:lpstr>คำสั่งทำซ้ำตามดัชนี (For Loop)</vt:lpstr>
      <vt:lpstr>ตัวอย่าง</vt:lpstr>
      <vt:lpstr>ตัวอย่าง</vt:lpstr>
      <vt:lpstr>คำสั่งทำซ้ำในขณะที่เงื่อนไขเป็นจริง แบบตรวจสอบเงื่อนไขก่อน (While-Do)</vt:lpstr>
      <vt:lpstr>ตัวอย่าง</vt:lpstr>
      <vt:lpstr>คำสั่งทำซ้ำในขณะที่เงื่อนไขเป็นจริง แบบตรวจสอบเงื่อนไขภายหลัง (Do-While)</vt:lpstr>
      <vt:lpstr>ตัวอย่าง</vt:lpstr>
      <vt:lpstr>คำสั่งทำซ้ำในขณะที่เงื่อนไขเป็นเท็จ แบบตรวจสอบเงื่อนไขก่อน (Until-Do)  </vt:lpstr>
      <vt:lpstr>ตัวอย่าง</vt:lpstr>
      <vt:lpstr>คำสั่งทำซ้ำในขณะที่เงื่อนไขเป็นเท็จ แบบตรวจสอบเงื่อนไขภายหลัง (Repeat-Until)  </vt:lpstr>
      <vt:lpstr>ตัวอย่าง</vt:lpstr>
      <vt:lpstr>การเรียกโปรแกรมย่อยและกระโดดข้าม</vt:lpstr>
      <vt:lpstr>ตัวอย่างการเขียนรหัสเทียม</vt:lpstr>
      <vt:lpstr>ตัวอย่างการเขียนรหัสเทียม</vt:lpstr>
      <vt:lpstr>ตัวอย่างการเขียนรหัสเทียม</vt:lpstr>
      <vt:lpstr>ตัวอย่างการเขียนรหัสเทียม</vt:lpstr>
      <vt:lpstr>ตัวอย่างการเขียนรหัสเทียม</vt:lpstr>
      <vt:lpstr>ตัวอย่างการเขียนรหัสเทียม</vt:lpstr>
      <vt:lpstr>ตัวอย่างการเขียนรหัสเทียม</vt:lpstr>
      <vt:lpstr>ตัวอย่างการเขียนรหัสเทียม</vt:lpstr>
      <vt:lpstr>ตัวอย่างการเขียนรหัสเทียม</vt:lpstr>
      <vt:lpstr>สรุป</vt:lpstr>
      <vt:lpstr>สรุป</vt:lpstr>
      <vt:lpstr>สรุป</vt:lpstr>
      <vt:lpstr>สรุป</vt:lpstr>
      <vt:lpstr>สรุป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4 การเขียนรหัสเทียม (Pseudo Code)</dc:title>
  <dc:creator>Windows User</dc:creator>
  <cp:lastModifiedBy>WIN7</cp:lastModifiedBy>
  <cp:revision>24</cp:revision>
  <cp:lastPrinted>2015-12-09T07:19:27Z</cp:lastPrinted>
  <dcterms:created xsi:type="dcterms:W3CDTF">2014-10-11T09:04:47Z</dcterms:created>
  <dcterms:modified xsi:type="dcterms:W3CDTF">2015-12-11T08:06:16Z</dcterms:modified>
</cp:coreProperties>
</file>