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0"/>
  </p:notesMasterIdLst>
  <p:handoutMasterIdLst>
    <p:handoutMasterId r:id="rId41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82" r:id="rId14"/>
    <p:sldId id="283" r:id="rId15"/>
    <p:sldId id="284" r:id="rId16"/>
    <p:sldId id="285" r:id="rId17"/>
    <p:sldId id="287" r:id="rId18"/>
    <p:sldId id="286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88" r:id="rId29"/>
    <p:sldId id="277" r:id="rId30"/>
    <p:sldId id="289" r:id="rId31"/>
    <p:sldId id="278" r:id="rId32"/>
    <p:sldId id="290" r:id="rId33"/>
    <p:sldId id="279" r:id="rId34"/>
    <p:sldId id="280" r:id="rId35"/>
    <p:sldId id="281" r:id="rId36"/>
    <p:sldId id="291" r:id="rId37"/>
    <p:sldId id="293" r:id="rId38"/>
    <p:sldId id="292" r:id="rId39"/>
  </p:sldIdLst>
  <p:sldSz cx="9144000" cy="6858000" type="screen4x3"/>
  <p:notesSz cx="9945688" cy="6858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5633588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AC0DAC-8F91-4A76-8F75-E04FEB63267C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5633588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125C88-0324-404D-A6A2-CA1A8505D2E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808686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5633588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636F58-E0EC-4009-9138-7E58166DF165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3257550" y="514350"/>
            <a:ext cx="3430588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994569" y="3257550"/>
            <a:ext cx="795655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5633588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6DA407-8231-4F0B-8F1D-90346E98E17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639335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6DA407-8231-4F0B-8F1D-90346E98E173}" type="slidenum">
              <a:rPr lang="th-TH" smtClean="0"/>
              <a:t>16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474318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สามเหลี่ยมมุมฉาก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ชื่อเรื่อง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7" name="ชื่อเรื่องรอง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grpSp>
        <p:nvGrpSpPr>
          <p:cNvPr id="2" name="กลุ่ม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รูปแบบอิสระ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รูปแบบอิสระ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รูปแบบอิสระ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ตัวเชื่อมต่อตรง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ตัวแทนวันที่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EA78DB1-B996-413F-A917-E1610DF7E3F2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19" name="ตัวแทนท้ายกระดา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27" name="ตัวแทนหมายเลขภาพนิ่ง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08B5221-1311-48FE-AE13-73078D643BC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EA78DB1-B996-413F-A917-E1610DF7E3F2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8B5221-1311-48FE-AE13-73078D643BC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EA78DB1-B996-413F-A917-E1610DF7E3F2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8B5221-1311-48FE-AE13-73078D643BC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EA78DB1-B996-413F-A917-E1610DF7E3F2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8B5221-1311-48FE-AE13-73078D643BCC}" type="slidenum">
              <a:rPr lang="th-TH" smtClean="0"/>
              <a:t>‹#›</a:t>
            </a:fld>
            <a:endParaRPr lang="th-TH"/>
          </a:p>
        </p:txBody>
      </p:sp>
      <p:sp>
        <p:nvSpPr>
          <p:cNvPr id="7" name="ชื่อเรื่อง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EA78DB1-B996-413F-A917-E1610DF7E3F2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8B5221-1311-48FE-AE13-73078D643BCC}" type="slidenum">
              <a:rPr lang="th-TH" smtClean="0"/>
              <a:t>‹#›</a:t>
            </a:fld>
            <a:endParaRPr lang="th-TH"/>
          </a:p>
        </p:txBody>
      </p:sp>
      <p:sp>
        <p:nvSpPr>
          <p:cNvPr id="7" name="เครื่องหมายบั้ง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เครื่องหมายบั้ง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EA78DB1-B996-413F-A917-E1610DF7E3F2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8B5221-1311-48FE-AE13-73078D643BCC}" type="slidenum">
              <a:rPr lang="th-TH" smtClean="0"/>
              <a:t>‹#›</a:t>
            </a:fld>
            <a:endParaRPr lang="th-TH"/>
          </a:p>
        </p:txBody>
      </p:sp>
      <p:sp>
        <p:nvSpPr>
          <p:cNvPr id="8" name="ชื่อเรื่อง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การเปรียบเทียบ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เนื้อหา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EA78DB1-B996-413F-A917-E1610DF7E3F2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8B5221-1311-48FE-AE13-73078D643BCC}" type="slidenum">
              <a:rPr lang="th-TH" smtClean="0"/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EA78DB1-B996-413F-A917-E1610DF7E3F2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8B5221-1311-48FE-AE13-73078D643BCC}" type="slidenum">
              <a:rPr lang="th-TH" smtClean="0"/>
              <a:t>‹#›</a:t>
            </a:fld>
            <a:endParaRPr lang="th-TH"/>
          </a:p>
        </p:txBody>
      </p:sp>
      <p:sp>
        <p:nvSpPr>
          <p:cNvPr id="6" name="ชื่อเรื่อง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EA78DB1-B996-413F-A917-E1610DF7E3F2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8B5221-1311-48FE-AE13-73078D643BC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EA78DB1-B996-413F-A917-E1610DF7E3F2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8B5221-1311-48FE-AE13-73078D643BCC}" type="slidenum">
              <a:rPr lang="th-TH" smtClean="0"/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EA78DB1-B996-413F-A917-E1610DF7E3F2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08B5221-1311-48FE-AE13-73078D643BCC}" type="slidenum">
              <a:rPr lang="th-TH" smtClean="0"/>
              <a:t>‹#›</a:t>
            </a:fld>
            <a:endParaRPr lang="th-TH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8" name="รูปแบบอิสระ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รูปแบบอิสระ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สามเหลี่ยมมุมฉาก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ตัวเชื่อมต่อตรง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เครื่องหมายบั้ง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เครื่องหมายบั้ง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รูปแบบอิสระ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รูปแบบอิสระ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สามเหลี่ยมมุมฉาก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ตัวเชื่อมต่อตรง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ตัวแทนชื่อเรื่อง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0" name="ตัวแทนข้อความ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0" name="ตัวแทนวันที่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EA78DB1-B996-413F-A917-E1610DF7E3F2}" type="datetimeFigureOut">
              <a:rPr lang="th-TH" smtClean="0"/>
              <a:t>11/12/58</a:t>
            </a:fld>
            <a:endParaRPr lang="th-TH"/>
          </a:p>
        </p:txBody>
      </p:sp>
      <p:sp>
        <p:nvSpPr>
          <p:cNvPr id="22" name="ตัวแทนท้ายกระดาษ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18" name="ตัวแทนหมายเลขภาพนิ่ง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F08B5221-1311-48FE-AE13-73078D643BCC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หน่วยที่ 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9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en-US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การออกแบบและการเขียนโปรแกรมอย่าง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ง่าย</a:t>
            </a:r>
            <a:b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เพื่อ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ประยุกต์ในงานธุรกิจ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656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h-TH" sz="2400" dirty="0" smtClean="0">
                <a:solidFill>
                  <a:schemeClr val="accent4">
                    <a:lumMod val="75000"/>
                  </a:schemeClr>
                </a:solidFill>
                <a:effectLst/>
              </a:rPr>
              <a:t>แสดง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  <a:effectLst/>
              </a:rPr>
              <a:t>โหมดและการทำงานที่ใช้ในฟังก์ชัน </a:t>
            </a:r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  <a:effectLst/>
              </a:rPr>
              <a:t>fopen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  <a:effectLst/>
              </a:rPr>
              <a:t> ใน</a:t>
            </a:r>
            <a:r>
              <a:rPr lang="th-TH" sz="2400" dirty="0" smtClean="0">
                <a:solidFill>
                  <a:schemeClr val="accent4">
                    <a:lumMod val="75000"/>
                  </a:schemeClr>
                </a:solidFill>
                <a:effectLst/>
              </a:rPr>
              <a:t>ภาษาซี</a:t>
            </a:r>
            <a:endParaRPr lang="th-TH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7094025"/>
              </p:ext>
            </p:extLst>
          </p:nvPr>
        </p:nvGraphicFramePr>
        <p:xfrm>
          <a:off x="323528" y="1412772"/>
          <a:ext cx="8568952" cy="51947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08918"/>
                <a:gridCol w="6760034"/>
              </a:tblGrid>
              <a:tr h="592395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  <a:tabLst>
                          <a:tab pos="654050" algn="l"/>
                        </a:tabLst>
                      </a:pPr>
                      <a:r>
                        <a:rPr lang="th-TH" sz="3200" dirty="0">
                          <a:effectLst/>
                        </a:rPr>
                        <a:t>โหมด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  <a:tabLst>
                          <a:tab pos="654050" algn="l"/>
                        </a:tabLst>
                      </a:pPr>
                      <a:r>
                        <a:rPr lang="th-TH" sz="3200" dirty="0">
                          <a:effectLst/>
                        </a:rPr>
                        <a:t>การทำงาน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685717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  <a:tabLst>
                          <a:tab pos="654050" algn="l"/>
                        </a:tabLst>
                      </a:pPr>
                      <a:r>
                        <a:rPr lang="en-US" sz="1600" dirty="0">
                          <a:effectLst/>
                        </a:rPr>
                        <a:t>r+ </a:t>
                      </a:r>
                      <a:r>
                        <a:rPr lang="th-TH" sz="1600" dirty="0">
                          <a:effectLst/>
                        </a:rPr>
                        <a:t>หรือ </a:t>
                      </a:r>
                      <a:r>
                        <a:rPr lang="en-US" sz="1600" dirty="0" err="1">
                          <a:effectLst/>
                        </a:rPr>
                        <a:t>r+t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6695" algn="thaiDist">
                        <a:spcAft>
                          <a:spcPts val="0"/>
                        </a:spcAft>
                        <a:tabLst>
                          <a:tab pos="654050" algn="l"/>
                        </a:tabLst>
                      </a:pPr>
                      <a:r>
                        <a:rPr lang="th-TH" sz="24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เปิดแฟ้มข้อมูลแบบเท็กซ์ไฟล์ที่มีอยู่แล้วเพื่อ อ่านหรือเขียนข้อมูล</a:t>
                      </a:r>
                      <a:endParaRPr lang="en-US" sz="20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852072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  <a:tabLst>
                          <a:tab pos="654050" algn="l"/>
                        </a:tabLst>
                      </a:pPr>
                      <a:r>
                        <a:rPr lang="en-US" sz="1600" dirty="0">
                          <a:effectLst/>
                        </a:rPr>
                        <a:t>w+ </a:t>
                      </a:r>
                      <a:r>
                        <a:rPr lang="th-TH" sz="1600" dirty="0">
                          <a:effectLst/>
                        </a:rPr>
                        <a:t>หรือ </a:t>
                      </a:r>
                      <a:r>
                        <a:rPr lang="en-US" sz="1600" dirty="0" err="1">
                          <a:effectLst/>
                        </a:rPr>
                        <a:t>w+t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6695" algn="thaiDist">
                        <a:spcAft>
                          <a:spcPts val="0"/>
                        </a:spcAft>
                        <a:tabLst>
                          <a:tab pos="654050" algn="l"/>
                        </a:tabLst>
                      </a:pPr>
                      <a:r>
                        <a:rPr lang="th-TH" sz="24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สร้างแฟ้มข้อมูลแบบเท็กซ์ไฟล์ใหม่ เพื่ออ่านหรือเขียนข้อมูล หากมีไฟล์เก่าอยู่จะถูกแทนที่ด้วยไฟล์ใหม่</a:t>
                      </a:r>
                      <a:endParaRPr lang="en-US" sz="20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852072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  <a:tabLst>
                          <a:tab pos="654050" algn="l"/>
                        </a:tabLst>
                      </a:pPr>
                      <a:r>
                        <a:rPr lang="en-US" sz="1600" dirty="0">
                          <a:effectLst/>
                        </a:rPr>
                        <a:t>a+ </a:t>
                      </a:r>
                      <a:r>
                        <a:rPr lang="th-TH" sz="1600" dirty="0">
                          <a:effectLst/>
                        </a:rPr>
                        <a:t>หรือ </a:t>
                      </a:r>
                      <a:r>
                        <a:rPr lang="en-US" sz="1600" dirty="0" err="1">
                          <a:effectLst/>
                        </a:rPr>
                        <a:t>a+t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6695" algn="thaiDist">
                        <a:spcAft>
                          <a:spcPts val="0"/>
                        </a:spcAft>
                        <a:tabLst>
                          <a:tab pos="654050" algn="l"/>
                        </a:tabLst>
                      </a:pPr>
                      <a:r>
                        <a:rPr lang="th-TH" sz="24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เปิดแฟ้มข้อมูลแบบ</a:t>
                      </a:r>
                      <a:r>
                        <a:rPr lang="th-TH" sz="2400" dirty="0" err="1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เท็กซ</a:t>
                      </a:r>
                      <a:r>
                        <a:rPr lang="th-TH" sz="24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ไฟล์ เพื่อเพิ่มข้อมูลต่อท้ายข้อมูลในไฟล์ที่มีอยู่เดิม แต่หากไม่มีไฟล์เก่าก็จะเป็นการสร้างไฟล์ขึ้นมาใหม่</a:t>
                      </a:r>
                      <a:endParaRPr lang="en-US" sz="20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592395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  <a:tabLst>
                          <a:tab pos="654050" algn="l"/>
                        </a:tabLst>
                      </a:pPr>
                      <a:r>
                        <a:rPr lang="en-US" sz="1600" dirty="0" err="1">
                          <a:effectLst/>
                        </a:rPr>
                        <a:t>r+b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6695" algn="thaiDist">
                        <a:spcAft>
                          <a:spcPts val="0"/>
                        </a:spcAft>
                        <a:tabLst>
                          <a:tab pos="654050" algn="l"/>
                        </a:tabLst>
                      </a:pPr>
                      <a:r>
                        <a:rPr lang="th-TH" sz="24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เปิดแฟ้มข้อมูล</a:t>
                      </a:r>
                      <a:r>
                        <a:rPr lang="th-TH" sz="2400" dirty="0" err="1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แบบไบ</a:t>
                      </a:r>
                      <a:r>
                        <a:rPr lang="th-TH" sz="24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นารีไฟล์ที่มีอยู่แล้วเพื่อ อ่านหรือเขียนข้อมูล</a:t>
                      </a:r>
                      <a:endParaRPr lang="en-US" sz="20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721341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  <a:tabLst>
                          <a:tab pos="654050" algn="l"/>
                        </a:tabLst>
                      </a:pPr>
                      <a:r>
                        <a:rPr lang="en-US" sz="1600" dirty="0" err="1">
                          <a:effectLst/>
                        </a:rPr>
                        <a:t>w+b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6695" algn="thaiDist">
                        <a:spcAft>
                          <a:spcPts val="0"/>
                        </a:spcAft>
                        <a:tabLst>
                          <a:tab pos="654050" algn="l"/>
                        </a:tabLst>
                      </a:pPr>
                      <a:r>
                        <a:rPr lang="th-TH" sz="24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สร้างแฟ้มข้อมูล</a:t>
                      </a:r>
                      <a:r>
                        <a:rPr lang="th-TH" sz="2400" dirty="0" err="1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แบบไบ</a:t>
                      </a:r>
                      <a:r>
                        <a:rPr lang="th-TH" sz="24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นารีไฟล์ใหม่ เพื่ออ่านหรือเขียน หากมีไฟล์เก่าอยู่ก็จะเขียนทับด้วยไฟล์ใหม่</a:t>
                      </a:r>
                      <a:endParaRPr lang="en-US" sz="20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888588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  <a:tabLst>
                          <a:tab pos="654050" algn="l"/>
                        </a:tabLst>
                      </a:pPr>
                      <a:r>
                        <a:rPr lang="en-US" sz="1600" dirty="0" err="1">
                          <a:effectLst/>
                        </a:rPr>
                        <a:t>a+b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6695" algn="thaiDist">
                        <a:spcAft>
                          <a:spcPts val="0"/>
                        </a:spcAft>
                        <a:tabLst>
                          <a:tab pos="654050" algn="l"/>
                        </a:tabLst>
                      </a:pPr>
                      <a:r>
                        <a:rPr lang="th-TH" sz="24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เปิดแฟ้มข้อมูล</a:t>
                      </a:r>
                      <a:r>
                        <a:rPr lang="th-TH" sz="2400" dirty="0" err="1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แบบไบ</a:t>
                      </a:r>
                      <a:r>
                        <a:rPr lang="th-TH" sz="24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นารี เพื่ออ่านหรือเพิ่มข้อมูลต่อท้ายข้อมูลในไฟล์ที่มีอยู่เดิม แต่หากไม่มีไฟล์เก่าก็จะเป็นการสร้างไฟล์ขึ้นมาใหม่</a:t>
                      </a:r>
                      <a:endParaRPr lang="en-US" sz="20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6575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109728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sz="3300" dirty="0" smtClean="0">
                <a:solidFill>
                  <a:schemeClr val="accent4">
                    <a:lumMod val="75000"/>
                  </a:schemeClr>
                </a:solidFill>
              </a:rPr>
              <a:t>เมื่อ</a:t>
            </a:r>
            <a:r>
              <a:rPr lang="th-TH" sz="3300" dirty="0">
                <a:solidFill>
                  <a:schemeClr val="accent4">
                    <a:lumMod val="75000"/>
                  </a:schemeClr>
                </a:solidFill>
              </a:rPr>
              <a:t>เปิดไฟล์ได้จะส่งค่ากลับมาเป็น</a:t>
            </a:r>
            <a:r>
              <a:rPr lang="th-TH" sz="3300" dirty="0" err="1">
                <a:solidFill>
                  <a:schemeClr val="accent4">
                    <a:lumMod val="75000"/>
                  </a:schemeClr>
                </a:solidFill>
              </a:rPr>
              <a:t>พอยน์เตอร์</a:t>
            </a:r>
            <a:r>
              <a:rPr lang="th-TH" sz="3300" dirty="0">
                <a:solidFill>
                  <a:schemeClr val="accent4">
                    <a:lumMod val="75000"/>
                  </a:schemeClr>
                </a:solidFill>
              </a:rPr>
              <a:t>ชี้ไปยังจุดเริ่มต้นของบัฟเฟอร์ แต่ถ้าเปิดไฟล์ไม่ได้ จะส่งค่ากลับเป็น </a:t>
            </a:r>
            <a:r>
              <a:rPr lang="en-US" sz="3300" dirty="0">
                <a:solidFill>
                  <a:schemeClr val="accent4">
                    <a:lumMod val="75000"/>
                  </a:schemeClr>
                </a:solidFill>
              </a:rPr>
              <a:t>NULL </a:t>
            </a:r>
            <a:r>
              <a:rPr lang="th-TH" sz="3300" dirty="0">
                <a:solidFill>
                  <a:schemeClr val="accent4">
                    <a:lumMod val="75000"/>
                  </a:schemeClr>
                </a:solidFill>
              </a:rPr>
              <a:t>ดังนั้นหากจะทำการเปิดไฟล์ที่ไม่ใช่การสร้างแฟ้มใหม่ ควรมีการตรวจสอบก่อนที่จะดำเนินการต่อไป ถ้าเปิดแฟ้มไม่ได้ควรแจ้งข้อผิดพลาดและให้หยุดการทำงาน </a:t>
            </a:r>
            <a:endParaRPr lang="en-US" sz="3300" dirty="0">
              <a:solidFill>
                <a:schemeClr val="accent4">
                  <a:lumMod val="75000"/>
                </a:schemeClr>
              </a:solidFill>
            </a:endParaRPr>
          </a:p>
          <a:p>
            <a:pPr marL="109728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เช่น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109728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FILE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*</a:t>
            </a:r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fpt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109728" indent="0">
              <a:buNone/>
            </a:pPr>
            <a:r>
              <a:rPr lang="th-TH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if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((</a:t>
            </a:r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fpt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fopen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(“test.txt”, “</a:t>
            </a:r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rt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”)) == NULL) {</a:t>
            </a:r>
          </a:p>
          <a:p>
            <a:pPr marL="109728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</a:t>
            </a:r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(“Error! Can’t Open File\n”);</a:t>
            </a:r>
          </a:p>
          <a:p>
            <a:pPr marL="109728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</a:t>
            </a:r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getch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(); exit(1);</a:t>
            </a:r>
          </a:p>
          <a:p>
            <a:pPr marL="109728" indent="0"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en-US" sz="2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u="sng" dirty="0" smtClean="0">
                <a:solidFill>
                  <a:schemeClr val="accent4">
                    <a:lumMod val="75000"/>
                  </a:schemeClr>
                </a:solidFill>
              </a:rPr>
              <a:t>หมาย</a:t>
            </a:r>
            <a:r>
              <a:rPr lang="th-TH" u="sng" dirty="0">
                <a:solidFill>
                  <a:schemeClr val="accent4">
                    <a:lumMod val="75000"/>
                  </a:schemeClr>
                </a:solidFill>
              </a:rPr>
              <a:t>เหตุ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 การใช้คำสั่ง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exit();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จะต้อง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#include &lt;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stdlib.h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&gt;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เข้ามาด้วย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109728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400" dirty="0">
                <a:solidFill>
                  <a:schemeClr val="accent4">
                    <a:lumMod val="75000"/>
                  </a:schemeClr>
                </a:solidFill>
              </a:rPr>
              <a:t>ฟังก์ชัน </a:t>
            </a:r>
            <a:r>
              <a:rPr lang="en-US" sz="4400" dirty="0" err="1">
                <a:solidFill>
                  <a:schemeClr val="accent4">
                    <a:lumMod val="75000"/>
                  </a:schemeClr>
                </a:solidFill>
              </a:rPr>
              <a:t>fopen</a:t>
            </a:r>
            <a:r>
              <a:rPr lang="en-US" sz="4400" dirty="0">
                <a:solidFill>
                  <a:schemeClr val="accent4">
                    <a:lumMod val="75000"/>
                  </a:schemeClr>
                </a:solidFill>
              </a:rPr>
              <a:t>()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5533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th-TH" sz="3600" dirty="0" smtClean="0">
                <a:solidFill>
                  <a:schemeClr val="accent4">
                    <a:lumMod val="75000"/>
                  </a:schemeClr>
                </a:solidFill>
              </a:rPr>
              <a:t>โดยทั่วไปอย่างน้อยจะต้องเขียนโปรแกรมให้สามารถดำเนินการ</a:t>
            </a:r>
          </a:p>
          <a:p>
            <a:r>
              <a:rPr lang="th-TH" sz="3600" dirty="0" smtClean="0">
                <a:solidFill>
                  <a:schemeClr val="accent4">
                    <a:lumMod val="75000"/>
                  </a:schemeClr>
                </a:solidFill>
              </a:rPr>
              <a:t>สร้างแฟ้มใหม่ หรือการเขียนแฟ้ม</a:t>
            </a:r>
          </a:p>
          <a:p>
            <a:r>
              <a:rPr lang="th-TH" sz="3600" dirty="0" smtClean="0">
                <a:solidFill>
                  <a:schemeClr val="accent4">
                    <a:lumMod val="75000"/>
                  </a:schemeClr>
                </a:solidFill>
              </a:rPr>
              <a:t>อ่านแฟ้มข้อมูล</a:t>
            </a:r>
          </a:p>
          <a:p>
            <a:r>
              <a:rPr lang="th-TH" sz="3600" dirty="0" smtClean="0">
                <a:solidFill>
                  <a:schemeClr val="accent4">
                    <a:lumMod val="75000"/>
                  </a:schemeClr>
                </a:solidFill>
              </a:rPr>
              <a:t>เพิ่มข้อมูลในแฟ้ม</a:t>
            </a:r>
          </a:p>
          <a:p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การให้บริการแฟ้มข้อมูล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4743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733256"/>
          </a:xfrm>
          <a:solidFill>
            <a:srgbClr val="CCECFF"/>
          </a:solidFill>
        </p:spPr>
        <p:txBody>
          <a:bodyPr>
            <a:noAutofit/>
          </a:bodyPr>
          <a:lstStyle/>
          <a:p>
            <a:pPr marL="109728" indent="0">
              <a:buNone/>
            </a:pP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#include &lt;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stdio.h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&gt;	// </a:t>
            </a: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1) 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standard input/output</a:t>
            </a:r>
            <a:endParaRPr lang="en-US" sz="11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#include &lt;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conio.h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&gt;</a:t>
            </a:r>
            <a:endParaRPr lang="en-US" sz="11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 </a:t>
            </a:r>
            <a:r>
              <a:rPr lang="en-US" sz="11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void 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main()</a:t>
            </a:r>
            <a:endParaRPr lang="en-US" sz="11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{</a:t>
            </a:r>
            <a:endParaRPr lang="en-US" sz="11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n,i,ic,pc,sq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;</a:t>
            </a:r>
            <a:endParaRPr lang="en-US" sz="11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char  nm[20</a:t>
            </a: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]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;	// string</a:t>
            </a:r>
            <a:endParaRPr lang="en-US" sz="11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char  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fn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13]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;	// </a:t>
            </a: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8.3</a:t>
            </a:r>
            <a:endParaRPr lang="en-US" sz="11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FILE *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fpt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;	// </a:t>
            </a: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2) 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file pointer</a:t>
            </a:r>
            <a:endParaRPr lang="en-US" sz="11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100" b="1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clrscr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();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("New File\n\n");</a:t>
            </a:r>
            <a:endParaRPr lang="en-US" sz="11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("Enter Filename : "); 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scanf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("%s",&amp;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fn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en-US" sz="11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("Enter n : "); 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scanf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("%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d",&amp;n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en-US" sz="11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fpt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fopen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fn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,"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wt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");	// </a:t>
            </a: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3) 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new file</a:t>
            </a:r>
            <a:endParaRPr lang="en-US" sz="11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// 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r: read, w: write, a: append, t: text, b: binary</a:t>
            </a:r>
            <a:endParaRPr lang="en-US" sz="11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for (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=</a:t>
            </a: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0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; 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&lt;n; 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++)</a:t>
            </a:r>
            <a:endParaRPr lang="en-US" sz="11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{</a:t>
            </a:r>
            <a:endParaRPr lang="en-US" sz="11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	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("item code : "); 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scanf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("%d",&amp;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ic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en-US" sz="11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	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("name      : "); 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scanf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("%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s",&amp;nm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en-US" sz="11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	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("price     : "); 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scanf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("%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d",&amp;pc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en-US" sz="11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	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("stock 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qtt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: "); 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scanf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("%d",&amp;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sq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en-US" sz="11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	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</a:t>
            </a: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%5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d %-</a:t>
            </a: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20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 </a:t>
            </a: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%10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d </a:t>
            </a: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%5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d\n",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ic,nm,pc,sq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en-US" sz="11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	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fprintf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fpt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,"</a:t>
            </a: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%5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d %-</a:t>
            </a: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20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 </a:t>
            </a: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%10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d </a:t>
            </a: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%5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d\n",</a:t>
            </a:r>
            <a:endParaRPr lang="en-US" sz="11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	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ic,nm,pc,sq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); // </a:t>
            </a: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4)</a:t>
            </a:r>
            <a:endParaRPr lang="en-US" sz="11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	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("\n");</a:t>
            </a:r>
            <a:endParaRPr lang="en-US" sz="11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};</a:t>
            </a:r>
            <a:endParaRPr lang="en-US" sz="11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fclose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fpt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); // </a:t>
            </a: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5)</a:t>
            </a:r>
            <a:endParaRPr lang="en-US" sz="11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th-TH" sz="1100" dirty="0">
              <a:solidFill>
                <a:schemeClr val="accent4">
                  <a:lumMod val="75000"/>
                </a:schemeClr>
              </a:solidFill>
              <a:latin typeface="Courier New" pitchFamily="49" charset="0"/>
            </a:endParaRPr>
          </a:p>
        </p:txBody>
      </p:sp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ตัวอย่างโปรแกรมสร้างแฟ้มข้อมูลใหม่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05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733256"/>
          </a:xfrm>
          <a:solidFill>
            <a:srgbClr val="CCECFF"/>
          </a:solidFill>
        </p:spPr>
        <p:txBody>
          <a:bodyPr>
            <a:noAutofit/>
          </a:bodyPr>
          <a:lstStyle/>
          <a:p>
            <a:pPr marL="109728" indent="0">
              <a:buNone/>
            </a:pP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#include &lt;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stdio.h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&gt;	// </a:t>
            </a: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1) 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standard input/output</a:t>
            </a:r>
            <a:endParaRPr lang="en-US" sz="11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#include &lt;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conio.h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&gt;</a:t>
            </a:r>
            <a:endParaRPr lang="en-US" sz="11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 </a:t>
            </a:r>
            <a:r>
              <a:rPr lang="en-US" sz="11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void 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main()</a:t>
            </a:r>
            <a:endParaRPr lang="en-US" sz="11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{</a:t>
            </a:r>
            <a:endParaRPr lang="en-US" sz="11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n,i,ic,pc,sq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;</a:t>
            </a:r>
            <a:endParaRPr lang="en-US" sz="11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char  nm[20</a:t>
            </a: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]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;	// string</a:t>
            </a:r>
            <a:endParaRPr lang="en-US" sz="11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char  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fn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13]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;	// </a:t>
            </a: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8.3</a:t>
            </a:r>
            <a:endParaRPr lang="en-US" sz="11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FILE *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fpt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;	// </a:t>
            </a: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2) 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file pointer</a:t>
            </a:r>
            <a:endParaRPr lang="en-US" sz="11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clrscr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();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("New File\n\n");</a:t>
            </a:r>
            <a:endParaRPr lang="en-US" sz="11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("Enter Filename : "); 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scanf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("%s",&amp;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fn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en-US" sz="11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("Enter n : "); 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scanf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("%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d",&amp;n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en-US" sz="11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fpt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fopen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fn</a:t>
            </a:r>
            <a:r>
              <a:rPr lang="en-US" sz="11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,“at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");	// </a:t>
            </a: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3) </a:t>
            </a:r>
            <a:r>
              <a:rPr lang="en-US" sz="11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append 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file</a:t>
            </a:r>
            <a:endParaRPr lang="en-US" sz="11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// 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r: read, w: write, a: append, t: text, b: binary</a:t>
            </a:r>
            <a:endParaRPr lang="en-US" sz="11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for (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=</a:t>
            </a: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0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; 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&lt;n; 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++)</a:t>
            </a:r>
            <a:endParaRPr lang="en-US" sz="11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{</a:t>
            </a:r>
            <a:endParaRPr lang="en-US" sz="11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	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("item code : "); 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scanf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("%d",&amp;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ic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en-US" sz="11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	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("name      : "); 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scanf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("%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s",&amp;nm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en-US" sz="11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	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("price     : "); 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scanf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("%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d",&amp;pc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en-US" sz="11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	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("stock 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qtt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: "); 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scanf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("%d",&amp;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sq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en-US" sz="11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	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</a:t>
            </a: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%5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d %-</a:t>
            </a: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20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 </a:t>
            </a: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%10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d </a:t>
            </a: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%5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d\n",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ic,nm,pc,sq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en-US" sz="11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	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fprintf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fpt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,"</a:t>
            </a: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%5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d %-</a:t>
            </a: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20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 </a:t>
            </a: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%10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d </a:t>
            </a: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%5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d\n",</a:t>
            </a:r>
            <a:endParaRPr lang="en-US" sz="11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	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ic,nm,pc,sq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); // </a:t>
            </a: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4)</a:t>
            </a:r>
            <a:endParaRPr lang="en-US" sz="11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	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("\n");</a:t>
            </a:r>
            <a:endParaRPr lang="en-US" sz="11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};</a:t>
            </a:r>
            <a:endParaRPr lang="en-US" sz="11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fclose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1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fpt</a:t>
            </a: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); // </a:t>
            </a:r>
            <a:r>
              <a:rPr lang="th-TH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5)</a:t>
            </a:r>
            <a:endParaRPr lang="en-US" sz="11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1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th-TH" sz="1100" dirty="0">
              <a:solidFill>
                <a:schemeClr val="accent4">
                  <a:lumMod val="75000"/>
                </a:schemeClr>
              </a:solidFill>
              <a:latin typeface="Courier New" pitchFamily="49" charset="0"/>
            </a:endParaRPr>
          </a:p>
        </p:txBody>
      </p:sp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ตัวอย่างโปรแกรมเพิ่มข้อมูลต่อแฟ้มเดิม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90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616624"/>
          </a:xfrm>
          <a:solidFill>
            <a:srgbClr val="CCECFF"/>
          </a:solidFill>
        </p:spPr>
        <p:txBody>
          <a:bodyPr>
            <a:noAutofit/>
          </a:bodyPr>
          <a:lstStyle/>
          <a:p>
            <a:pPr marL="109728" indent="0">
              <a:buNone/>
            </a:pPr>
            <a:r>
              <a:rPr lang="th-TH" sz="20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// </a:t>
            </a:r>
            <a:r>
              <a:rPr lang="en-US" sz="20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readfile</a:t>
            </a:r>
            <a:r>
              <a:rPr lang="th-TH" sz="20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.</a:t>
            </a:r>
            <a:r>
              <a:rPr lang="en-US" sz="20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cpp</a:t>
            </a:r>
            <a:endParaRPr lang="en-US" sz="20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20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// </a:t>
            </a: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by </a:t>
            </a:r>
            <a:r>
              <a:rPr lang="en-US" sz="20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NuntchayathornChatrsuwun</a:t>
            </a:r>
            <a:endParaRPr lang="en-US" sz="20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 </a:t>
            </a:r>
            <a:endParaRPr lang="en-US" sz="20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#include &lt;</a:t>
            </a:r>
            <a:r>
              <a:rPr lang="en-US" sz="20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stdio.h</a:t>
            </a: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&gt;</a:t>
            </a:r>
            <a:endParaRPr lang="en-US" sz="20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#include &lt;</a:t>
            </a:r>
            <a:r>
              <a:rPr lang="en-US" sz="20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conio.h</a:t>
            </a: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&gt;</a:t>
            </a:r>
            <a:endParaRPr lang="en-US" sz="20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#include &lt;</a:t>
            </a:r>
            <a:r>
              <a:rPr lang="en-US" sz="20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stdlib.h</a:t>
            </a: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&gt;</a:t>
            </a:r>
            <a:endParaRPr lang="en-US" sz="20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20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struct</a:t>
            </a: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gt</a:t>
            </a: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// Structure Name Define</a:t>
            </a:r>
            <a:endParaRPr lang="en-US" sz="20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{	// 4 Elements in Structure</a:t>
            </a:r>
            <a:endParaRPr lang="en-US" sz="20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20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20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0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ic</a:t>
            </a: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;		// ID Code</a:t>
            </a:r>
            <a:endParaRPr lang="en-US" sz="20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20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char	nm[20</a:t>
            </a:r>
            <a:r>
              <a:rPr lang="th-TH" sz="20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]</a:t>
            </a: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;	// Name Produce</a:t>
            </a:r>
            <a:endParaRPr lang="en-US" sz="20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20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20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pc;		// Price</a:t>
            </a:r>
            <a:endParaRPr lang="en-US" sz="20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20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20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0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sq</a:t>
            </a: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;		// Stock Quality</a:t>
            </a:r>
            <a:endParaRPr lang="en-US" sz="20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}</a:t>
            </a:r>
            <a:r>
              <a:rPr lang="en-US" sz="20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</a:t>
            </a: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th-TH" sz="20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500]</a:t>
            </a: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;  	// Structure Variable Declaration</a:t>
            </a:r>
            <a:endParaRPr lang="en-US" sz="20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 </a:t>
            </a:r>
            <a:endParaRPr lang="en-US" sz="20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ตัวอย่างโปรแกรมอ่านข้อมูลจากแฟ้ม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1495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3240360"/>
          </a:xfrm>
          <a:solidFill>
            <a:srgbClr val="CCECFF"/>
          </a:solidFill>
        </p:spPr>
        <p:txBody>
          <a:bodyPr>
            <a:noAutofit/>
          </a:bodyPr>
          <a:lstStyle/>
          <a:p>
            <a:pPr marL="109728" indent="0">
              <a:buNone/>
            </a:pP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void 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main()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{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n,i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char  </a:t>
            </a:r>
            <a:r>
              <a:rPr lang="en-US" sz="1400" b="1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fn</a:t>
            </a: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13];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FILE *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fpt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400" b="1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clrscr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();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("File Reader Program\n\n");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("Enter filename : "); 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scanf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("%s",&amp;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fn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if ((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fpt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fopen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fn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,"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rt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")) == NULL)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{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	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("Cannot Open file! \n\n");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	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getch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(); </a:t>
            </a: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exit(1);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};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ตัวอย่างโปรแกรมอ่านข้อมูลจากแฟ้ม (ต่อ)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 flipH="1">
            <a:off x="873303" y="4869160"/>
            <a:ext cx="722708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ส่วนแรกของฟังก์ชันหลัก จะแสดงหัวโปรแกรมและเปิดแฟ้มข้อมูลโดยรับชื่อแฟ้มทางแป้นพิมพ์ ถ้าไม่มีแฟ้มนี้อยู่ก็จะจบโปรแกรม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2144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457200" y="1124743"/>
            <a:ext cx="8229600" cy="2790309"/>
          </a:xfrm>
          <a:solidFill>
            <a:srgbClr val="CCECFF"/>
          </a:solidFill>
        </p:spPr>
        <p:txBody>
          <a:bodyPr>
            <a:noAutofit/>
          </a:bodyPr>
          <a:lstStyle/>
          <a:p>
            <a:pPr marL="109728" indent="0">
              <a:buNone/>
            </a:pP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400" b="1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=</a:t>
            </a: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0;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while (! 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feof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fpt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)) // 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eof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: End of File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{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	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fscanf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fpt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,"%d %s %d %d\n",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   &amp;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].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ic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,&amp;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].nm,&amp;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].pc,&amp;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].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sq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	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</a:t>
            </a: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%3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d %-</a:t>
            </a: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20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 </a:t>
            </a: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%10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d </a:t>
            </a: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%5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d\n",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   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].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ic,st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].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nm,st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].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pc,st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].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sq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	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++; // count item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};</a:t>
            </a:r>
          </a:p>
          <a:p>
            <a:pPr marL="109728" indent="0">
              <a:buNone/>
            </a:pP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400" b="1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fclose</a:t>
            </a: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400" b="1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fpt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);</a:t>
            </a: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getch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();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ตัวอย่างโปรแกรมอ่านข้อมูลจากแฟ้ม (ต่อ)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 flipH="1">
            <a:off x="873302" y="3915053"/>
            <a:ext cx="722708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หลังจากที่เปิดแฟ้มได้แล้ว ก็จะเข้าสู่วงวนหรือลูป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while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เพื่อทำการอ่านข้อมูลจากแฟ้มมาทีละบรรทัด ด้วยฟังก์ชัน </a:t>
            </a:r>
            <a:r>
              <a:rPr lang="en-US" dirty="0" err="1" smtClean="0">
                <a:solidFill>
                  <a:schemeClr val="accent4">
                    <a:lumMod val="75000"/>
                  </a:schemeClr>
                </a:solidFill>
              </a:rPr>
              <a:t>fscanf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();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มาเก็บไว้ในตัวแปรโครงสร้าง และทำการนับ</a:t>
            </a:r>
            <a:r>
              <a:rPr lang="th-TH" dirty="0" err="1" smtClean="0">
                <a:solidFill>
                  <a:schemeClr val="accent4">
                    <a:lumMod val="75000"/>
                  </a:schemeClr>
                </a:solidFill>
              </a:rPr>
              <a:t>จำนวนเร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คอร์ดที่อ่านเข้ามา เมื่ออ่านข้อมูลทั้งหมด โดยฟังก์ชัน </a:t>
            </a:r>
            <a:r>
              <a:rPr lang="en-US" dirty="0" err="1" smtClean="0">
                <a:solidFill>
                  <a:schemeClr val="accent4">
                    <a:lumMod val="75000"/>
                  </a:schemeClr>
                </a:solidFill>
              </a:rPr>
              <a:t>feof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();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จะตรวจสอบว่าสิ้นสุดไฟล์หรือไม่</a:t>
            </a:r>
          </a:p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ถ้าอ่านจนจบไฟล์ก็จะออกจากลูป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while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แล้วปิดแฟ้มข้อมูล และรอการกดคีย์ใด ๆ เพื่อทำงานต่อไป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5023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2952328"/>
          </a:xfrm>
          <a:solidFill>
            <a:srgbClr val="CCECFF"/>
          </a:solidFill>
        </p:spPr>
        <p:txBody>
          <a:bodyPr>
            <a:noAutofit/>
          </a:bodyPr>
          <a:lstStyle/>
          <a:p>
            <a:pPr marL="109728" indent="0">
              <a:buNone/>
            </a:pPr>
            <a:r>
              <a:rPr lang="th-TH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n=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;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("\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nNumber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of Items = %d\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n",n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for (</a:t>
            </a:r>
            <a:r>
              <a:rPr lang="en-US" sz="1800" b="1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=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0</a:t>
            </a:r>
            <a:r>
              <a:rPr lang="en-US" sz="18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; 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&lt;n; 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++)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{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	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</a:t>
            </a:r>
            <a:r>
              <a:rPr lang="th-TH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%3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d %-</a:t>
            </a:r>
            <a:r>
              <a:rPr lang="th-TH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20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 </a:t>
            </a:r>
            <a:r>
              <a:rPr lang="th-TH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%10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d </a:t>
            </a:r>
            <a:r>
              <a:rPr lang="th-TH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%5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d\n",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   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].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ic,st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].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nm,st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].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pc,st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].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sq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};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8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getch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();</a:t>
            </a:r>
            <a:endParaRPr lang="en-US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th-TH" sz="1800" dirty="0">
              <a:solidFill>
                <a:schemeClr val="accent4">
                  <a:lumMod val="75000"/>
                </a:schemeClr>
              </a:solidFill>
              <a:latin typeface="Courier New" pitchFamily="49" charset="0"/>
            </a:endParaRPr>
          </a:p>
        </p:txBody>
      </p:sp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ตัวอย่างโปรแกรมอ่านข้อมูลจากแฟ้ม (ต่อ)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 flipH="1">
            <a:off x="900248" y="4146175"/>
            <a:ext cx="722708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ส่วนท้ายของโปรแกรมหลัก จะเป็นการรายงานผลข้อมูลที่ถูกเก็บไว้ในตัวแปรโครงสร้าง ทั้งหมดออกมา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075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th-TH" sz="3200" dirty="0">
                <a:solidFill>
                  <a:schemeClr val="accent4">
                    <a:lumMod val="75000"/>
                  </a:schemeClr>
                </a:solidFill>
              </a:rPr>
              <a:t>อาจแบ่งออกเป็น </a:t>
            </a:r>
            <a:r>
              <a:rPr lang="en-US" sz="3200" dirty="0">
                <a:solidFill>
                  <a:schemeClr val="accent4">
                    <a:lumMod val="75000"/>
                  </a:schemeClr>
                </a:solidFill>
              </a:rPr>
              <a:t>3 </a:t>
            </a:r>
            <a:r>
              <a:rPr lang="th-TH" sz="3200" dirty="0" smtClean="0">
                <a:solidFill>
                  <a:schemeClr val="accent4">
                    <a:lumMod val="75000"/>
                  </a:schemeClr>
                </a:solidFill>
              </a:rPr>
              <a:t>ส่วน</a:t>
            </a:r>
          </a:p>
          <a:p>
            <a:r>
              <a:rPr lang="th-TH" sz="3200" b="1" dirty="0" smtClean="0">
                <a:solidFill>
                  <a:schemeClr val="accent4">
                    <a:lumMod val="75000"/>
                  </a:schemeClr>
                </a:solidFill>
              </a:rPr>
              <a:t>ส่วนอินพุต</a:t>
            </a:r>
          </a:p>
          <a:p>
            <a:r>
              <a:rPr lang="th-TH" sz="3200" b="1" dirty="0" smtClean="0">
                <a:solidFill>
                  <a:schemeClr val="accent4">
                    <a:lumMod val="75000"/>
                  </a:schemeClr>
                </a:solidFill>
              </a:rPr>
              <a:t>ส่วนประมวลผล</a:t>
            </a:r>
          </a:p>
          <a:p>
            <a:r>
              <a:rPr lang="th-TH" sz="3200" b="1" dirty="0" smtClean="0">
                <a:solidFill>
                  <a:schemeClr val="accent4">
                    <a:lumMod val="75000"/>
                  </a:schemeClr>
                </a:solidFill>
              </a:rPr>
              <a:t>ส่วนแสดงผล</a:t>
            </a:r>
            <a:endParaRPr lang="th-TH" sz="32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dirty="0">
                <a:solidFill>
                  <a:schemeClr val="accent4">
                    <a:lumMod val="75000"/>
                  </a:schemeClr>
                </a:solidFill>
                <a:effectLst/>
              </a:rPr>
              <a:t>การออกแบบ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  <a:effectLst/>
              </a:rPr>
              <a:t>โปรแกรม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5042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แฟ้มข้อมูลในภาษาซี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การออกแบบโปรแกรมในลักษณะมอดูลหรือเป็นฟังก์ชันย่อย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โปรแกรมเมนูหลัก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สาระการ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เรียนรู้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7549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109728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การ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รับข้อมูลจากแป้นพิมพ์ จะเหมาะกับการรับค่าจำนวนน้อย ๆ ส่วนการอ่านข้อมูลจากแฟ้มข้อมูล จะเหมาะกับการรับค่าจำนวนมาก ซึ่งได้จัดเตรียมไว้ล่วงหน้าผู้ใช้ไม่ต้องเสียเวลาที่จะต้องป้อนค่าใหม่ทุกครั้ง และยังสามารถปรับปรุงข้อมูลในแฟ้มข้อมูล และนำข้อมูลกลับมาใช้ใหม่ได้ การอ่านข้อมูลจะใช้ตัวแปรชุดหรือตัวแปรโครงสร้างสำหรับจัดเก็บข้อมูล โครงสร้างโปรแกรมในการรับค่าข้อมูลจากแป้นพิมพ์หรืออ่านจากแฟ้มข้อมูล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109728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การ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เขียนโปรแกรมในส่วนอินพุต จะมุ่งเน้นตรวจสอบข้อมูลที่ถูกต้อง เช่น ข้อมูลมีช่วงระหว่าง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0-100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หากมีการป้อนข้อมูลไม่ได้อยู่ในช่วงที่กำหนด ควรมีการรายงานผลข้อผิดพลาด (หรืออาจมีเสียงเตือน) และให้ป้อนข้อมูลใหม่การเขียนโปรแกรมในลักษณะนี้เป็นการแก้ปัญหา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Runtime Error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ได้ในระดับหนึ่งเท่านั้น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109728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การออกแบบส่วนอินพุต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9818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การออกแบบส่วนอินพุต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4" name="กลุ่ม 3"/>
          <p:cNvGrpSpPr>
            <a:grpSpLocks/>
          </p:cNvGrpSpPr>
          <p:nvPr/>
        </p:nvGrpSpPr>
        <p:grpSpPr>
          <a:xfrm>
            <a:off x="467544" y="1537072"/>
            <a:ext cx="8424937" cy="4342706"/>
            <a:chOff x="0" y="0"/>
            <a:chExt cx="5552225" cy="2533650"/>
          </a:xfrm>
        </p:grpSpPr>
        <p:sp>
          <p:nvSpPr>
            <p:cNvPr id="5" name="กล่องข้อความ 2"/>
            <p:cNvSpPr txBox="1">
              <a:spLocks noChangeArrowheads="1"/>
            </p:cNvSpPr>
            <p:nvPr/>
          </p:nvSpPr>
          <p:spPr bwMode="auto">
            <a:xfrm>
              <a:off x="2495550" y="107950"/>
              <a:ext cx="3056675" cy="2311400"/>
            </a:xfrm>
            <a:prstGeom prst="rect">
              <a:avLst/>
            </a:prstGeom>
            <a:solidFill>
              <a:srgbClr val="FFFFCC"/>
            </a:solidFill>
            <a:ln w="3175">
              <a:solidFill>
                <a:srgbClr val="000000"/>
              </a:solidFill>
              <a:prstDash val="sysDot"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indent="226695">
                <a:spcAft>
                  <a:spcPts val="0"/>
                </a:spcAft>
              </a:pPr>
              <a:r>
                <a:rPr lang="en-US" sz="1400" b="1" dirty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Cordia New"/>
                </a:rPr>
                <a:t> </a:t>
              </a:r>
              <a:endParaRPr lang="en-US" sz="2000" dirty="0">
                <a:solidFill>
                  <a:schemeClr val="accent4">
                    <a:lumMod val="75000"/>
                  </a:schemeClr>
                </a:solidFill>
                <a:effectLst/>
                <a:latin typeface="Calibri"/>
                <a:ea typeface="Calibri"/>
                <a:cs typeface="Cordia New"/>
              </a:endParaRPr>
            </a:p>
            <a:p>
              <a:pPr indent="226695">
                <a:spcAft>
                  <a:spcPts val="0"/>
                </a:spcAft>
              </a:pPr>
              <a:r>
                <a:rPr lang="en-US" sz="1400" b="1" dirty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Cordia New"/>
                </a:rPr>
                <a:t>do</a:t>
              </a:r>
              <a:endParaRPr lang="en-US" sz="2000" dirty="0">
                <a:solidFill>
                  <a:schemeClr val="accent4">
                    <a:lumMod val="75000"/>
                  </a:schemeClr>
                </a:solidFill>
                <a:effectLst/>
                <a:latin typeface="Calibri"/>
                <a:ea typeface="Calibri"/>
                <a:cs typeface="Cordia New"/>
              </a:endParaRPr>
            </a:p>
            <a:p>
              <a:pPr indent="226695">
                <a:spcAft>
                  <a:spcPts val="0"/>
                </a:spcAft>
              </a:pPr>
              <a:r>
                <a:rPr lang="en-US" sz="1400" b="1" dirty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Cordia New"/>
                </a:rPr>
                <a:t>{</a:t>
              </a:r>
              <a:endParaRPr lang="en-US" sz="2000" dirty="0">
                <a:solidFill>
                  <a:schemeClr val="accent4">
                    <a:lumMod val="75000"/>
                  </a:schemeClr>
                </a:solidFill>
                <a:effectLst/>
                <a:latin typeface="Calibri"/>
                <a:ea typeface="Calibri"/>
                <a:cs typeface="Cordia New"/>
              </a:endParaRPr>
            </a:p>
            <a:p>
              <a:pPr indent="226695">
                <a:spcAft>
                  <a:spcPts val="0"/>
                </a:spcAft>
              </a:pPr>
              <a:r>
                <a:rPr lang="en-US" sz="1400" b="1" dirty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Cordia New"/>
                </a:rPr>
                <a:t> </a:t>
              </a:r>
              <a:endParaRPr lang="en-US" sz="2000" dirty="0">
                <a:solidFill>
                  <a:schemeClr val="accent4">
                    <a:lumMod val="75000"/>
                  </a:schemeClr>
                </a:solidFill>
                <a:effectLst/>
                <a:latin typeface="Calibri"/>
                <a:ea typeface="Calibri"/>
                <a:cs typeface="Cordia New"/>
              </a:endParaRPr>
            </a:p>
            <a:p>
              <a:pPr indent="226695">
                <a:spcAft>
                  <a:spcPts val="0"/>
                </a:spcAft>
              </a:pPr>
              <a:r>
                <a:rPr lang="en-US" sz="1400" b="1" dirty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Cordia New"/>
                </a:rPr>
                <a:t>   </a:t>
              </a:r>
              <a:r>
                <a:rPr lang="en-US" sz="1400" b="1" dirty="0" err="1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Cordia New"/>
                </a:rPr>
                <a:t>printf</a:t>
              </a:r>
              <a:r>
                <a:rPr lang="en-US" sz="1400" b="1" dirty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Cordia New"/>
                </a:rPr>
                <a:t>("Enter N : ");</a:t>
              </a:r>
              <a:endParaRPr lang="en-US" sz="2000" dirty="0">
                <a:solidFill>
                  <a:schemeClr val="accent4">
                    <a:lumMod val="75000"/>
                  </a:schemeClr>
                </a:solidFill>
                <a:effectLst/>
                <a:latin typeface="Calibri"/>
                <a:ea typeface="Calibri"/>
                <a:cs typeface="Cordia New"/>
              </a:endParaRPr>
            </a:p>
            <a:p>
              <a:pPr indent="226695">
                <a:spcAft>
                  <a:spcPts val="0"/>
                </a:spcAft>
              </a:pPr>
              <a:r>
                <a:rPr lang="en-US" sz="1400" b="1" dirty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Cordia New"/>
                </a:rPr>
                <a:t>   </a:t>
              </a:r>
              <a:r>
                <a:rPr lang="en-US" sz="1400" b="1" dirty="0" err="1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Cordia New"/>
                </a:rPr>
                <a:t>scanf</a:t>
              </a:r>
              <a:r>
                <a:rPr lang="en-US" sz="1400" b="1" dirty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Cordia New"/>
                </a:rPr>
                <a:t>("%</a:t>
              </a:r>
              <a:r>
                <a:rPr lang="en-US" sz="1400" b="1" dirty="0" err="1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Cordia New"/>
                </a:rPr>
                <a:t>d",&amp;n</a:t>
              </a:r>
              <a:r>
                <a:rPr lang="en-US" sz="1400" b="1" dirty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Cordia New"/>
                </a:rPr>
                <a:t>);</a:t>
              </a:r>
              <a:endParaRPr lang="en-US" sz="2000" dirty="0">
                <a:solidFill>
                  <a:schemeClr val="accent4">
                    <a:lumMod val="75000"/>
                  </a:schemeClr>
                </a:solidFill>
                <a:effectLst/>
                <a:latin typeface="Calibri"/>
                <a:ea typeface="Calibri"/>
                <a:cs typeface="Cordia New"/>
              </a:endParaRPr>
            </a:p>
            <a:p>
              <a:pPr indent="226695">
                <a:spcAft>
                  <a:spcPts val="0"/>
                </a:spcAft>
              </a:pPr>
              <a:r>
                <a:rPr lang="en-US" sz="1400" b="1" dirty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Cordia New"/>
                </a:rPr>
                <a:t>	</a:t>
              </a:r>
              <a:endParaRPr lang="en-US" sz="2000" dirty="0">
                <a:solidFill>
                  <a:schemeClr val="accent4">
                    <a:lumMod val="75000"/>
                  </a:schemeClr>
                </a:solidFill>
                <a:effectLst/>
                <a:latin typeface="Calibri"/>
                <a:ea typeface="Calibri"/>
                <a:cs typeface="Cordia New"/>
              </a:endParaRPr>
            </a:p>
            <a:p>
              <a:pPr indent="226695">
                <a:spcAft>
                  <a:spcPts val="0"/>
                </a:spcAft>
              </a:pPr>
              <a:r>
                <a:rPr lang="en-US" sz="1400" b="1" dirty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Cordia New"/>
                </a:rPr>
                <a:t>if (condition)</a:t>
              </a:r>
              <a:endParaRPr lang="en-US" sz="2000" dirty="0">
                <a:solidFill>
                  <a:schemeClr val="accent4">
                    <a:lumMod val="75000"/>
                  </a:schemeClr>
                </a:solidFill>
                <a:effectLst/>
                <a:latin typeface="Calibri"/>
                <a:ea typeface="Calibri"/>
                <a:cs typeface="Cordia New"/>
              </a:endParaRPr>
            </a:p>
            <a:p>
              <a:pPr indent="226695">
                <a:spcAft>
                  <a:spcPts val="0"/>
                </a:spcAft>
              </a:pPr>
              <a:r>
                <a:rPr lang="en-US" sz="1400" b="1" dirty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Cordia New"/>
                </a:rPr>
                <a:t>   {</a:t>
              </a:r>
              <a:endParaRPr lang="en-US" sz="2000" dirty="0">
                <a:solidFill>
                  <a:schemeClr val="accent4">
                    <a:lumMod val="75000"/>
                  </a:schemeClr>
                </a:solidFill>
                <a:effectLst/>
                <a:latin typeface="Calibri"/>
                <a:ea typeface="Calibri"/>
                <a:cs typeface="Cordia New"/>
              </a:endParaRPr>
            </a:p>
            <a:p>
              <a:pPr indent="226695">
                <a:spcAft>
                  <a:spcPts val="0"/>
                </a:spcAft>
              </a:pPr>
              <a:r>
                <a:rPr lang="en-US" sz="1400" b="1" dirty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Cordia New"/>
                </a:rPr>
                <a:t>	</a:t>
              </a:r>
              <a:r>
                <a:rPr lang="en-US" sz="1400" b="1" dirty="0" err="1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Cordia New"/>
                </a:rPr>
                <a:t>printf</a:t>
              </a:r>
              <a:r>
                <a:rPr lang="en-US" sz="1400" b="1" dirty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Cordia New"/>
                </a:rPr>
                <a:t>("Range Error! \n");</a:t>
              </a:r>
              <a:endParaRPr lang="en-US" sz="2000" dirty="0">
                <a:solidFill>
                  <a:schemeClr val="accent4">
                    <a:lumMod val="75000"/>
                  </a:schemeClr>
                </a:solidFill>
                <a:effectLst/>
                <a:latin typeface="Calibri"/>
                <a:ea typeface="Calibri"/>
                <a:cs typeface="Cordia New"/>
              </a:endParaRPr>
            </a:p>
            <a:p>
              <a:pPr indent="226695">
                <a:spcAft>
                  <a:spcPts val="0"/>
                </a:spcAft>
              </a:pPr>
              <a:r>
                <a:rPr lang="en-US" sz="1400" b="1" dirty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Cordia New"/>
                </a:rPr>
                <a:t>	</a:t>
              </a:r>
              <a:r>
                <a:rPr lang="en-US" sz="1400" b="1" dirty="0" err="1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Cordia New"/>
                </a:rPr>
                <a:t>printf</a:t>
              </a:r>
              <a:r>
                <a:rPr lang="en-US" sz="1400" b="1" dirty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Cordia New"/>
                </a:rPr>
                <a:t>("Please Enter 0-100\n");</a:t>
              </a:r>
              <a:endParaRPr lang="en-US" sz="2000" dirty="0">
                <a:solidFill>
                  <a:schemeClr val="accent4">
                    <a:lumMod val="75000"/>
                  </a:schemeClr>
                </a:solidFill>
                <a:effectLst/>
                <a:latin typeface="Calibri"/>
                <a:ea typeface="Calibri"/>
                <a:cs typeface="Cordia New"/>
              </a:endParaRPr>
            </a:p>
            <a:p>
              <a:pPr indent="226695">
                <a:spcAft>
                  <a:spcPts val="0"/>
                </a:spcAft>
              </a:pPr>
              <a:r>
                <a:rPr lang="en-US" sz="1400" b="1" dirty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Cordia New"/>
                </a:rPr>
                <a:t>	</a:t>
              </a:r>
              <a:r>
                <a:rPr lang="en-US" sz="1400" b="1" dirty="0" err="1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Cordia New"/>
                </a:rPr>
                <a:t>fflush</a:t>
              </a:r>
              <a:r>
                <a:rPr lang="en-US" sz="1400" b="1" dirty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Cordia New"/>
                </a:rPr>
                <a:t>(</a:t>
              </a:r>
              <a:r>
                <a:rPr lang="en-US" sz="1400" b="1" dirty="0" err="1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Cordia New"/>
                </a:rPr>
                <a:t>stdin</a:t>
              </a:r>
              <a:r>
                <a:rPr lang="en-US" sz="1400" b="1" dirty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Cordia New"/>
                </a:rPr>
                <a:t>);</a:t>
              </a:r>
              <a:endParaRPr lang="en-US" sz="2000" dirty="0">
                <a:solidFill>
                  <a:schemeClr val="accent4">
                    <a:lumMod val="75000"/>
                  </a:schemeClr>
                </a:solidFill>
                <a:effectLst/>
                <a:latin typeface="Calibri"/>
                <a:ea typeface="Calibri"/>
                <a:cs typeface="Cordia New"/>
              </a:endParaRPr>
            </a:p>
            <a:p>
              <a:pPr indent="226695">
                <a:spcAft>
                  <a:spcPts val="0"/>
                </a:spcAft>
              </a:pPr>
              <a:r>
                <a:rPr lang="en-US" sz="1400" b="1" dirty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Cordia New"/>
                </a:rPr>
                <a:t>   }</a:t>
              </a:r>
              <a:endParaRPr lang="en-US" sz="2000" dirty="0">
                <a:solidFill>
                  <a:schemeClr val="accent4">
                    <a:lumMod val="75000"/>
                  </a:schemeClr>
                </a:solidFill>
                <a:effectLst/>
                <a:latin typeface="Calibri"/>
                <a:ea typeface="Calibri"/>
                <a:cs typeface="Cordia New"/>
              </a:endParaRPr>
            </a:p>
            <a:p>
              <a:pPr indent="226695">
                <a:spcAft>
                  <a:spcPts val="0"/>
                </a:spcAft>
              </a:pPr>
              <a:r>
                <a:rPr lang="en-US" sz="1400" b="1" dirty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Cordia New"/>
                </a:rPr>
                <a:t> </a:t>
              </a:r>
              <a:endParaRPr lang="en-US" sz="2000" dirty="0">
                <a:solidFill>
                  <a:schemeClr val="accent4">
                    <a:lumMod val="75000"/>
                  </a:schemeClr>
                </a:solidFill>
                <a:effectLst/>
                <a:latin typeface="Calibri"/>
                <a:ea typeface="Calibri"/>
                <a:cs typeface="Cordia New"/>
              </a:endParaRPr>
            </a:p>
            <a:p>
              <a:pPr indent="226695">
                <a:spcAft>
                  <a:spcPts val="0"/>
                </a:spcAft>
              </a:pPr>
              <a:r>
                <a:rPr lang="en-US" sz="1400" b="1" dirty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Cordia New"/>
                </a:rPr>
                <a:t> </a:t>
              </a:r>
              <a:endParaRPr lang="en-US" sz="2000" dirty="0">
                <a:solidFill>
                  <a:schemeClr val="accent4">
                    <a:lumMod val="75000"/>
                  </a:schemeClr>
                </a:solidFill>
                <a:effectLst/>
                <a:latin typeface="Calibri"/>
                <a:ea typeface="Calibri"/>
                <a:cs typeface="Cordia New"/>
              </a:endParaRPr>
            </a:p>
            <a:p>
              <a:pPr indent="226695">
                <a:spcAft>
                  <a:spcPts val="0"/>
                </a:spcAft>
              </a:pPr>
              <a:r>
                <a:rPr lang="en-US" sz="1400" b="1" dirty="0">
                  <a:solidFill>
                    <a:schemeClr val="accent4">
                      <a:lumMod val="75000"/>
                    </a:schemeClr>
                  </a:solidFill>
                  <a:effectLst/>
                  <a:latin typeface="Courier New"/>
                  <a:ea typeface="Calibri"/>
                  <a:cs typeface="Cordia New"/>
                </a:rPr>
                <a:t>} while (condition);</a:t>
              </a:r>
              <a:endParaRPr lang="en-US" sz="2000" dirty="0">
                <a:solidFill>
                  <a:schemeClr val="accent4">
                    <a:lumMod val="75000"/>
                  </a:schemeClr>
                </a:solidFill>
                <a:effectLst/>
                <a:latin typeface="Calibri"/>
                <a:ea typeface="Calibri"/>
                <a:cs typeface="Cordia New"/>
              </a:endParaRPr>
            </a:p>
          </p:txBody>
        </p:sp>
        <p:grpSp>
          <p:nvGrpSpPr>
            <p:cNvPr id="6" name="กลุ่ม 5"/>
            <p:cNvGrpSpPr/>
            <p:nvPr/>
          </p:nvGrpSpPr>
          <p:grpSpPr>
            <a:xfrm>
              <a:off x="0" y="0"/>
              <a:ext cx="2432684" cy="2533650"/>
              <a:chOff x="0" y="0"/>
              <a:chExt cx="2432684" cy="2533650"/>
            </a:xfrm>
          </p:grpSpPr>
          <p:grpSp>
            <p:nvGrpSpPr>
              <p:cNvPr id="7" name="กลุ่ม 6"/>
              <p:cNvGrpSpPr/>
              <p:nvPr/>
            </p:nvGrpSpPr>
            <p:grpSpPr>
              <a:xfrm>
                <a:off x="63500" y="0"/>
                <a:ext cx="2336800" cy="2533650"/>
                <a:chOff x="0" y="0"/>
                <a:chExt cx="2336800" cy="2533650"/>
              </a:xfrm>
            </p:grpSpPr>
            <p:grpSp>
              <p:nvGrpSpPr>
                <p:cNvPr id="16" name="กลุ่ม 15"/>
                <p:cNvGrpSpPr/>
                <p:nvPr/>
              </p:nvGrpSpPr>
              <p:grpSpPr>
                <a:xfrm>
                  <a:off x="0" y="0"/>
                  <a:ext cx="2336800" cy="2533650"/>
                  <a:chOff x="0" y="0"/>
                  <a:chExt cx="2336800" cy="2533650"/>
                </a:xfrm>
              </p:grpSpPr>
              <p:cxnSp>
                <p:nvCxnSpPr>
                  <p:cNvPr id="18" name="ลูกศรเชื่อมต่อแบบตรง 17"/>
                  <p:cNvCxnSpPr/>
                  <p:nvPr/>
                </p:nvCxnSpPr>
                <p:spPr>
                  <a:xfrm>
                    <a:off x="793750" y="0"/>
                    <a:ext cx="0" cy="2533650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19" name="กลุ่ม 18"/>
                  <p:cNvGrpSpPr/>
                  <p:nvPr/>
                </p:nvGrpSpPr>
                <p:grpSpPr>
                  <a:xfrm>
                    <a:off x="0" y="209550"/>
                    <a:ext cx="2336800" cy="2101850"/>
                    <a:chOff x="0" y="0"/>
                    <a:chExt cx="2336800" cy="2101850"/>
                  </a:xfrm>
                </p:grpSpPr>
                <p:sp>
                  <p:nvSpPr>
                    <p:cNvPr id="20" name="แผนผังลำดับงาน: ป้อนข้อมูลด้วยตนเอง 19"/>
                    <p:cNvSpPr/>
                    <p:nvPr/>
                  </p:nvSpPr>
                  <p:spPr>
                    <a:xfrm>
                      <a:off x="330200" y="406400"/>
                      <a:ext cx="927100" cy="285750"/>
                    </a:xfrm>
                    <a:prstGeom prst="flowChartManualInput">
                      <a:avLst/>
                    </a:prstGeom>
                    <a:ln w="1270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6"/>
                    </a:lnRef>
                    <a:fillRef idx="1">
                      <a:schemeClr val="lt1"/>
                    </a:fillRef>
                    <a:effectRef idx="0">
                      <a:schemeClr val="accent6"/>
                    </a:effectRef>
                    <a:fontRef idx="minor">
                      <a:schemeClr val="dk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th-TH" sz="4400"/>
                    </a:p>
                  </p:txBody>
                </p:sp>
                <p:sp>
                  <p:nvSpPr>
                    <p:cNvPr id="21" name="แผนผังลําดับงาน: การตัดสินใจ 20"/>
                    <p:cNvSpPr/>
                    <p:nvPr/>
                  </p:nvSpPr>
                  <p:spPr>
                    <a:xfrm>
                      <a:off x="330200" y="920750"/>
                      <a:ext cx="927100" cy="450850"/>
                    </a:xfrm>
                    <a:prstGeom prst="flowChartDecision">
                      <a:avLst/>
                    </a:prstGeom>
                    <a:ln w="12700"/>
                  </p:spPr>
                  <p:style>
                    <a:lnRef idx="2">
                      <a:schemeClr val="dk1"/>
                    </a:lnRef>
                    <a:fillRef idx="1">
                      <a:schemeClr val="lt1"/>
                    </a:fillRef>
                    <a:effectRef idx="0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th-TH"/>
                    </a:p>
                  </p:txBody>
                </p:sp>
                <p:sp>
                  <p:nvSpPr>
                    <p:cNvPr id="22" name="แผนผังลําดับงาน: การตัดสินใจ 21"/>
                    <p:cNvSpPr/>
                    <p:nvPr/>
                  </p:nvSpPr>
                  <p:spPr>
                    <a:xfrm>
                      <a:off x="330200" y="1651000"/>
                      <a:ext cx="927100" cy="450850"/>
                    </a:xfrm>
                    <a:prstGeom prst="flowChartDecision">
                      <a:avLst/>
                    </a:prstGeom>
                    <a:ln w="12700"/>
                  </p:spPr>
                  <p:style>
                    <a:lnRef idx="2">
                      <a:schemeClr val="dk1"/>
                    </a:lnRef>
                    <a:fillRef idx="1">
                      <a:schemeClr val="lt1"/>
                    </a:fillRef>
                    <a:effectRef idx="0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th-TH"/>
                    </a:p>
                  </p:txBody>
                </p:sp>
                <p:sp>
                  <p:nvSpPr>
                    <p:cNvPr id="23" name="แผนผังลำดับงาน: จอภาพ 22"/>
                    <p:cNvSpPr/>
                    <p:nvPr/>
                  </p:nvSpPr>
                  <p:spPr>
                    <a:xfrm>
                      <a:off x="1568450" y="920750"/>
                      <a:ext cx="768350" cy="450850"/>
                    </a:xfrm>
                    <a:prstGeom prst="flowChartDisplay">
                      <a:avLst/>
                    </a:prstGeom>
                    <a:ln w="12700"/>
                  </p:spPr>
                  <p:style>
                    <a:lnRef idx="2">
                      <a:schemeClr val="dk1"/>
                    </a:lnRef>
                    <a:fillRef idx="1">
                      <a:schemeClr val="lt1"/>
                    </a:fillRef>
                    <a:effectRef idx="0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th-TH"/>
                    </a:p>
                  </p:txBody>
                </p:sp>
                <p:sp>
                  <p:nvSpPr>
                    <p:cNvPr id="24" name="วงรี 23"/>
                    <p:cNvSpPr/>
                    <p:nvPr/>
                  </p:nvSpPr>
                  <p:spPr>
                    <a:xfrm>
                      <a:off x="685800" y="0"/>
                      <a:ext cx="209550" cy="209550"/>
                    </a:xfrm>
                    <a:prstGeom prst="ellipse">
                      <a:avLst/>
                    </a:prstGeom>
                    <a:ln w="12700"/>
                  </p:spPr>
                  <p:style>
                    <a:lnRef idx="2">
                      <a:schemeClr val="dk1"/>
                    </a:lnRef>
                    <a:fillRef idx="1">
                      <a:schemeClr val="lt1"/>
                    </a:fillRef>
                    <a:effectRef idx="0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th-TH"/>
                    </a:p>
                  </p:txBody>
                </p:sp>
                <p:cxnSp>
                  <p:nvCxnSpPr>
                    <p:cNvPr id="25" name="ลูกศรเชื่อมต่อแบบตรง 24"/>
                    <p:cNvCxnSpPr/>
                    <p:nvPr/>
                  </p:nvCxnSpPr>
                  <p:spPr>
                    <a:xfrm>
                      <a:off x="1257300" y="1143000"/>
                      <a:ext cx="311150" cy="0"/>
                    </a:xfrm>
                    <a:prstGeom prst="straightConnector1">
                      <a:avLst/>
                    </a:prstGeom>
                    <a:ln>
                      <a:tailEnd type="triangl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6" name="ลูกศรเชื่อมต่อแบบตรง 25"/>
                    <p:cNvCxnSpPr/>
                    <p:nvPr/>
                  </p:nvCxnSpPr>
                  <p:spPr>
                    <a:xfrm flipH="1">
                      <a:off x="793750" y="1543050"/>
                      <a:ext cx="1168400" cy="0"/>
                    </a:xfrm>
                    <a:prstGeom prst="straightConnector1">
                      <a:avLst/>
                    </a:prstGeom>
                    <a:ln>
                      <a:tailEnd type="triangl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" name="ตัวเชื่อมต่อตรง 26"/>
                    <p:cNvCxnSpPr/>
                    <p:nvPr/>
                  </p:nvCxnSpPr>
                  <p:spPr>
                    <a:xfrm flipV="1">
                      <a:off x="1962150" y="1371600"/>
                      <a:ext cx="0" cy="171450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8" name="ลูกศรเชื่อมต่อแบบตรง 27"/>
                    <p:cNvCxnSpPr/>
                    <p:nvPr/>
                  </p:nvCxnSpPr>
                  <p:spPr>
                    <a:xfrm>
                      <a:off x="793750" y="755650"/>
                      <a:ext cx="0" cy="165100"/>
                    </a:xfrm>
                    <a:prstGeom prst="straightConnector1">
                      <a:avLst/>
                    </a:prstGeom>
                    <a:ln>
                      <a:tailEnd type="triangl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9" name="ลูกศรเชื่อมต่อแบบตรง 28"/>
                    <p:cNvCxnSpPr/>
                    <p:nvPr/>
                  </p:nvCxnSpPr>
                  <p:spPr>
                    <a:xfrm>
                      <a:off x="793750" y="292100"/>
                      <a:ext cx="0" cy="114300"/>
                    </a:xfrm>
                    <a:prstGeom prst="straightConnector1">
                      <a:avLst/>
                    </a:prstGeom>
                    <a:ln>
                      <a:tailEnd type="triangl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0" name="ลูกศรเชื่อมต่อแบบตรง 29"/>
                    <p:cNvCxnSpPr/>
                    <p:nvPr/>
                  </p:nvCxnSpPr>
                  <p:spPr>
                    <a:xfrm>
                      <a:off x="0" y="95250"/>
                      <a:ext cx="685800" cy="0"/>
                    </a:xfrm>
                    <a:prstGeom prst="straightConnector1">
                      <a:avLst/>
                    </a:prstGeom>
                    <a:ln>
                      <a:tailEnd type="triangl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1" name="ตัวเชื่อมต่อตรง 30"/>
                    <p:cNvCxnSpPr/>
                    <p:nvPr/>
                  </p:nvCxnSpPr>
                  <p:spPr>
                    <a:xfrm flipH="1">
                      <a:off x="0" y="1879600"/>
                      <a:ext cx="330200" cy="0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" name="ตัวเชื่อมต่อตรง 31"/>
                    <p:cNvCxnSpPr/>
                    <p:nvPr/>
                  </p:nvCxnSpPr>
                  <p:spPr>
                    <a:xfrm flipV="1">
                      <a:off x="0" y="95250"/>
                      <a:ext cx="0" cy="1784350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cxnSp>
              <p:nvCxnSpPr>
                <p:cNvPr id="17" name="ลูกศรเชื่อมต่อแบบตรง 16"/>
                <p:cNvCxnSpPr/>
                <p:nvPr/>
              </p:nvCxnSpPr>
              <p:spPr>
                <a:xfrm>
                  <a:off x="793750" y="95250"/>
                  <a:ext cx="0" cy="11430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" name="กล่องข้อความ 2"/>
              <p:cNvSpPr txBox="1">
                <a:spLocks noChangeArrowheads="1"/>
              </p:cNvSpPr>
              <p:nvPr/>
            </p:nvSpPr>
            <p:spPr bwMode="auto">
              <a:xfrm>
                <a:off x="0" y="1932523"/>
                <a:ext cx="495934" cy="1795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400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Calibri"/>
                    <a:ea typeface="Calibri"/>
                    <a:cs typeface="Cordia New"/>
                  </a:rPr>
                  <a:t>yes</a:t>
                </a:r>
              </a:p>
            </p:txBody>
          </p:sp>
          <p:sp>
            <p:nvSpPr>
              <p:cNvPr id="9" name="กล่องข้อความ 2"/>
              <p:cNvSpPr txBox="1">
                <a:spLocks noChangeArrowheads="1"/>
              </p:cNvSpPr>
              <p:nvPr/>
            </p:nvSpPr>
            <p:spPr bwMode="auto">
              <a:xfrm>
                <a:off x="457200" y="1974534"/>
                <a:ext cx="794384" cy="1975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600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Calibri"/>
                    <a:ea typeface="Calibri"/>
                    <a:cs typeface="Cordia New"/>
                  </a:rPr>
                  <a:t>condition</a:t>
                </a:r>
              </a:p>
            </p:txBody>
          </p:sp>
          <p:sp>
            <p:nvSpPr>
              <p:cNvPr id="10" name="กล่องข้อความ 2"/>
              <p:cNvSpPr txBox="1">
                <a:spLocks noChangeArrowheads="1"/>
              </p:cNvSpPr>
              <p:nvPr/>
            </p:nvSpPr>
            <p:spPr bwMode="auto">
              <a:xfrm>
                <a:off x="457200" y="1254920"/>
                <a:ext cx="794384" cy="2154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800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Calibri"/>
                    <a:ea typeface="Calibri"/>
                    <a:cs typeface="Cordia New"/>
                  </a:rPr>
                  <a:t>condition</a:t>
                </a:r>
              </a:p>
            </p:txBody>
          </p:sp>
          <p:sp>
            <p:nvSpPr>
              <p:cNvPr id="11" name="กล่องข้อความ 2"/>
              <p:cNvSpPr txBox="1">
                <a:spLocks noChangeArrowheads="1"/>
              </p:cNvSpPr>
              <p:nvPr/>
            </p:nvSpPr>
            <p:spPr bwMode="auto">
              <a:xfrm>
                <a:off x="622300" y="635000"/>
                <a:ext cx="464184" cy="2334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2000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Calibri"/>
                    <a:ea typeface="Calibri"/>
                    <a:cs typeface="Cordia New"/>
                  </a:rPr>
                  <a:t>n</a:t>
                </a:r>
              </a:p>
            </p:txBody>
          </p:sp>
          <p:sp>
            <p:nvSpPr>
              <p:cNvPr id="12" name="กล่องข้อความ 2"/>
              <p:cNvSpPr txBox="1">
                <a:spLocks noChangeArrowheads="1"/>
              </p:cNvSpPr>
              <p:nvPr/>
            </p:nvSpPr>
            <p:spPr bwMode="auto">
              <a:xfrm>
                <a:off x="1638300" y="1130300"/>
                <a:ext cx="794384" cy="3770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800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Calibri"/>
                    <a:ea typeface="Calibri"/>
                    <a:cs typeface="Cordia New"/>
                  </a:rPr>
                  <a:t>Range</a:t>
                </a:r>
              </a:p>
              <a:p>
                <a:pPr algn="ctr">
                  <a:spcAft>
                    <a:spcPts val="0"/>
                  </a:spcAft>
                </a:pPr>
                <a:r>
                  <a:rPr lang="en-US" sz="1800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Calibri"/>
                    <a:ea typeface="Calibri"/>
                    <a:cs typeface="Cordia New"/>
                  </a:rPr>
                  <a:t>Error!</a:t>
                </a:r>
              </a:p>
            </p:txBody>
          </p:sp>
          <p:sp>
            <p:nvSpPr>
              <p:cNvPr id="13" name="กล่องข้อความ 2"/>
              <p:cNvSpPr txBox="1">
                <a:spLocks noChangeArrowheads="1"/>
              </p:cNvSpPr>
              <p:nvPr/>
            </p:nvSpPr>
            <p:spPr bwMode="auto">
              <a:xfrm>
                <a:off x="737894" y="2326041"/>
                <a:ext cx="495934" cy="1795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400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Calibri"/>
                    <a:ea typeface="Calibri"/>
                    <a:cs typeface="Cordia New"/>
                  </a:rPr>
                  <a:t>no</a:t>
                </a:r>
              </a:p>
            </p:txBody>
          </p:sp>
          <p:sp>
            <p:nvSpPr>
              <p:cNvPr id="14" name="กล่องข้อความ 2"/>
              <p:cNvSpPr txBox="1">
                <a:spLocks noChangeArrowheads="1"/>
              </p:cNvSpPr>
              <p:nvPr/>
            </p:nvSpPr>
            <p:spPr bwMode="auto">
              <a:xfrm>
                <a:off x="1187450" y="1176318"/>
                <a:ext cx="495934" cy="1795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400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Calibri"/>
                    <a:ea typeface="Calibri"/>
                    <a:cs typeface="Cordia New"/>
                  </a:rPr>
                  <a:t>yes</a:t>
                </a:r>
              </a:p>
            </p:txBody>
          </p:sp>
          <p:sp>
            <p:nvSpPr>
              <p:cNvPr id="15" name="กล่องข้อความ 2"/>
              <p:cNvSpPr txBox="1">
                <a:spLocks noChangeArrowheads="1"/>
              </p:cNvSpPr>
              <p:nvPr/>
            </p:nvSpPr>
            <p:spPr bwMode="auto">
              <a:xfrm>
                <a:off x="711824" y="1569836"/>
                <a:ext cx="495934" cy="1795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400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Calibri"/>
                    <a:ea typeface="Calibri"/>
                    <a:cs typeface="Cordia New"/>
                  </a:rPr>
                  <a:t>no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73008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5188032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การ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เขียนเงื่อนไข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(Condition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) 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เพื่อตรวจสอบเงื่อนไขตามตัวอย่างนี้ อยู่ระหว่าง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0-100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สามารถเขียนเงื่อนไขได้ 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2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แบบ คือ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(n &lt; 0 || n &gt; 100)</a:t>
            </a:r>
          </a:p>
          <a:p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(!(n &gt;= 0 &amp;&amp; n &lt;= 100))</a:t>
            </a:r>
          </a:p>
          <a:p>
            <a:pPr marL="109728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การ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ป้อนค่าข้อมูลในคำสั่ง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scanf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นั้น ถ้าหากป้อนค่าผิดชนิด ในตัวอย่างจะต้องป้อนค่าที่เป็นตัวเลข แต่ถ้าผู้ใช้ป้อนค่าเป็นข้อความหรือตัวอักขระ ก็จะเกิดข้อผิดพลาดขึ้น การแก้ปัญหานี้ จึงต้องเขียนโปรแกรมตรวจสอบข้อผิดพลาด และแจ้งข้อผิดพลาดที่เกิดขึ้น และสิ่งที่ขาดไม่ได้ของการแก้ปัญหานี้คือการเคลียร์บัฟเฟอร์ของหน่วยความจำในการรับข้อมูลทางแป้นพิมพ์  คือใช้ฟังก์ชัน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fflush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stdin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); 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ก็จะสามารถแก้ปัญหา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Runtime Error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ที่จะเกิดขึ้นระหว่างการรันโปรแกรมภาษาซี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109728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การเขียนเงื่อนไข ในส่วนตรวจสอบข้อมูลอินพุต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4951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544616"/>
          </a:xfrm>
          <a:solidFill>
            <a:srgbClr val="CCECFF"/>
          </a:solidFill>
        </p:spPr>
        <p:txBody>
          <a:bodyPr>
            <a:noAutofit/>
          </a:bodyPr>
          <a:lstStyle/>
          <a:p>
            <a:pPr marL="109728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// p192-1.cpp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#</a:t>
            </a: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include &lt;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stdio.h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&gt;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#</a:t>
            </a: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include &lt;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conio.h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&gt;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void main()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{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n;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clrscr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();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("Input Program\n\n");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do {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("Enter n : ");</a:t>
            </a: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 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scanf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("%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d",&amp;n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if (n &lt; 0 || n &gt; 100) {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	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("\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nRange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Error !!!\n");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	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("Please enter 0-100\n\n");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	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fflush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stdin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}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} while (n &lt; 0 || n &gt; 100);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("Input number is %d\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n",n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("Pass OK\n");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getch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();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th-TH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</a:endParaRPr>
          </a:p>
        </p:txBody>
      </p:sp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200" dirty="0">
                <a:solidFill>
                  <a:schemeClr val="accent4">
                    <a:lumMod val="75000"/>
                  </a:schemeClr>
                </a:solidFill>
                <a:effectLst/>
              </a:rPr>
              <a:t>โปรแกรมรับค่า</a:t>
            </a:r>
            <a:r>
              <a:rPr lang="th-TH" sz="3200" dirty="0" smtClean="0">
                <a:solidFill>
                  <a:schemeClr val="accent4">
                    <a:lumMod val="75000"/>
                  </a:schemeClr>
                </a:solidFill>
                <a:effectLst/>
              </a:rPr>
              <a:t>อินพุต</a:t>
            </a:r>
            <a:r>
              <a:rPr lang="th-TH" sz="3200" dirty="0">
                <a:solidFill>
                  <a:schemeClr val="accent4">
                    <a:lumMod val="75000"/>
                  </a:schemeClr>
                </a:solidFill>
                <a:effectLst/>
              </a:rPr>
              <a:t>ที่มีการตรวจสอบค่า ในช่วง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effectLst/>
              </a:rPr>
              <a:t>0-100</a:t>
            </a:r>
            <a:endParaRPr lang="th-TH" sz="20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9725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544616"/>
          </a:xfrm>
          <a:solidFill>
            <a:srgbClr val="CCECFF"/>
          </a:solidFill>
        </p:spPr>
        <p:txBody>
          <a:bodyPr>
            <a:normAutofit fontScale="47500" lnSpcReduction="20000"/>
          </a:bodyPr>
          <a:lstStyle/>
          <a:p>
            <a:pPr marL="109728" indent="0">
              <a:buNone/>
            </a:pP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#include&lt;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stdio.h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&gt;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#include&lt;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conio.h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&gt;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b="1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input();  // Function Declaration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void main()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{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n;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clrscr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();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("Input Program\n\n");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n = input();	// Call User Define Function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("Input number is %d\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n",n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("Pass OK\n");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getch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();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input()  // User Define Function Detail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{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n;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do {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("Enter n : ");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  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scanf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("%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d",&amp;n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if (n &lt; 0 || n &gt; 100) {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	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("\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nRange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Error !!!\n");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	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("Please enter 0-100\n\n");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	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fflush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stdin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}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} while (n &lt; 0 || n &gt; 100);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return n;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th-TH" dirty="0">
              <a:solidFill>
                <a:schemeClr val="accent4">
                  <a:lumMod val="75000"/>
                </a:schemeClr>
              </a:solidFill>
              <a:latin typeface="Courier New" pitchFamily="49" charset="0"/>
            </a:endParaRPr>
          </a:p>
        </p:txBody>
      </p:sp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200" dirty="0">
                <a:solidFill>
                  <a:schemeClr val="accent4">
                    <a:lumMod val="75000"/>
                  </a:schemeClr>
                </a:solidFill>
                <a:effectLst/>
              </a:rPr>
              <a:t>สร้างฟังก์ชันรับค่าอินพุตที่มีการตรวจสอบค่าในช่วง 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  <a:effectLst/>
              </a:rPr>
              <a:t>0-100</a:t>
            </a:r>
            <a:endParaRPr lang="th-TH" sz="32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685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ส่วนของการประมวลผลนั้น มี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4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ลักษณะ  คือ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pPr marL="624078" lvl="0" indent="-514350">
              <a:buFont typeface="+mj-lt"/>
              <a:buAutoNum type="arabicPeriod"/>
            </a:pPr>
            <a:r>
              <a:rPr lang="th-TH" b="1" dirty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การประมวลผลโดยใช้สูตร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 (Formula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)</a:t>
            </a:r>
          </a:p>
          <a:p>
            <a:pPr marL="624078" indent="-514350">
              <a:buFont typeface="+mj-lt"/>
              <a:buAutoNum type="arabicPeriod"/>
            </a:pPr>
            <a:r>
              <a:rPr lang="th-TH" b="1" dirty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การประมวลผลโดยการทำซ้ำ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 (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Repeation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)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pPr marL="624078" indent="-514350">
              <a:buFont typeface="+mj-lt"/>
              <a:buAutoNum type="arabicPeriod"/>
            </a:pPr>
            <a:r>
              <a:rPr lang="th-TH" b="1" dirty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การเปิดตาราง 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(Lookup table)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pPr marL="624078" indent="-514350">
              <a:buFont typeface="+mj-lt"/>
              <a:buAutoNum type="arabicPeriod"/>
            </a:pPr>
            <a:r>
              <a:rPr lang="th-TH" b="1" dirty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ฟังก์ชันเรียกตัวเอง 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(Recursive Function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  <a:latin typeface="Angsana New" pitchFamily="18" charset="-34"/>
                <a:cs typeface="Angsana New" pitchFamily="18" charset="-34"/>
              </a:rPr>
              <a:t>)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Angsana New" pitchFamily="18" charset="-34"/>
              <a:cs typeface="Angsana New" pitchFamily="18" charset="-34"/>
            </a:endParaRPr>
          </a:p>
          <a:p>
            <a:pPr marL="109728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>
                <a:solidFill>
                  <a:schemeClr val="accent4">
                    <a:lumMod val="75000"/>
                  </a:schemeClr>
                </a:solidFill>
                <a:effectLst/>
              </a:rPr>
              <a:t>การออกแบบส่วนประมวลผล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103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 algn="thaiDist">
              <a:buNone/>
            </a:pPr>
            <a:r>
              <a:rPr lang="th-TH" sz="3200" dirty="0" smtClean="0">
                <a:solidFill>
                  <a:schemeClr val="accent4">
                    <a:lumMod val="75000"/>
                  </a:schemeClr>
                </a:solidFill>
              </a:rPr>
              <a:t>	ซึ่ง</a:t>
            </a:r>
            <a:r>
              <a:rPr lang="th-TH" sz="3200" dirty="0">
                <a:solidFill>
                  <a:schemeClr val="accent4">
                    <a:lumMod val="75000"/>
                  </a:schemeClr>
                </a:solidFill>
              </a:rPr>
              <a:t>เป็นวิธีแบบพื้นฐานของการเขียนโปรแกรมโครงสร้างแบบลำดับ ดังได้กล่าวมาแล้วในบทต้น ๆ วิธีการนี้มีข้อจำกัดที่สูตร จึงไม่ยืดหยุ่น เป็นทางเลือกแรกที่นำมาเขียนโปรแกรม ถ้าไม่มีสูตรหรือคิดสูตรไม่ได้ จึงค่อยพิจารณาข้อต่อไป </a:t>
            </a:r>
            <a:endParaRPr lang="en-US" sz="3200" dirty="0">
              <a:solidFill>
                <a:schemeClr val="accent4">
                  <a:lumMod val="75000"/>
                </a:schemeClr>
              </a:solidFill>
            </a:endParaRPr>
          </a:p>
          <a:p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  <a:effectLst/>
              </a:rPr>
              <a:t>การประมวลผลโดยใช้สูตร</a:t>
            </a:r>
            <a:r>
              <a:rPr lang="en-US" sz="3200" dirty="0">
                <a:solidFill>
                  <a:schemeClr val="accent4">
                    <a:lumMod val="75000"/>
                  </a:schemeClr>
                </a:solidFill>
                <a:effectLst/>
              </a:rPr>
              <a:t> (Formula</a:t>
            </a:r>
            <a:r>
              <a:rPr lang="en-US" sz="3200" dirty="0" smtClean="0">
                <a:solidFill>
                  <a:schemeClr val="accent4">
                    <a:lumMod val="75000"/>
                  </a:schemeClr>
                </a:solidFill>
                <a:effectLst/>
              </a:rPr>
              <a:t>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157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 algn="thaiDist">
              <a:buNone/>
            </a:pPr>
            <a:r>
              <a:rPr lang="th-TH" sz="3200" dirty="0" smtClean="0">
                <a:solidFill>
                  <a:schemeClr val="accent4">
                    <a:lumMod val="75000"/>
                  </a:schemeClr>
                </a:solidFill>
              </a:rPr>
              <a:t>	วิธีการ</a:t>
            </a:r>
            <a:r>
              <a:rPr lang="th-TH" sz="3200" dirty="0">
                <a:solidFill>
                  <a:schemeClr val="accent4">
                    <a:lumMod val="75000"/>
                  </a:schemeClr>
                </a:solidFill>
              </a:rPr>
              <a:t>นี้สามารถเขียนโปรแกรมได้ยืดหยุ่น มีข้อเสียที่จำนวนการทำซ้ำเมื่อมีไม่เท่ากัน จะทำให้การคำนวณใช้เวลาต่างกันไปด้วย คือถ้าจำนวนลูปมีมากก็จะใช้เวลามาก ถ้าจำนวนลูปมีน้อยก็จะใช้เวลาน้อยกว่าซึ่งการประมวลผลโดยการทำซ้ำนี้เป็นวิธีที่ส่วนใหญ่ใช้ในการเขียนโปรแกรมคอมพิวเตอร์ เพราะโปรแกรมจะสั้นและมีความยืดหยุ่นสูง สิ่งที่ต้องคำนึงถึงการใช้วิธีการประมวลผลแบบนี้ก็คือเทคนิคหรือวิธีการที่จะทำให้การวนรอบหรือลูปน้อยที่สุดหรือลดลง เพื่อที่จะให้การคำนวณหาคำตอบได้เร็วที่สุด </a:t>
            </a:r>
            <a:endParaRPr lang="en-US" sz="3200" dirty="0">
              <a:solidFill>
                <a:schemeClr val="accent4">
                  <a:lumMod val="75000"/>
                </a:schemeClr>
              </a:solidFill>
            </a:endParaRPr>
          </a:p>
          <a:p>
            <a:pPr marL="109728" indent="0" algn="thaiDist">
              <a:buNone/>
            </a:pPr>
            <a:endParaRPr lang="th-TH" sz="32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  <a:effectLst/>
              </a:rPr>
              <a:t>การประมวลผลโดยการทำซ้ำ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effectLst/>
              </a:rPr>
              <a:t> </a:t>
            </a:r>
            <a:r>
              <a:rPr lang="en-US" sz="3200" dirty="0">
                <a:solidFill>
                  <a:schemeClr val="accent4">
                    <a:lumMod val="75000"/>
                  </a:schemeClr>
                </a:solidFill>
                <a:effectLst/>
              </a:rPr>
              <a:t>(</a:t>
            </a:r>
            <a:r>
              <a:rPr lang="en-US" sz="3200" dirty="0" err="1">
                <a:solidFill>
                  <a:schemeClr val="accent4">
                    <a:lumMod val="75000"/>
                  </a:schemeClr>
                </a:solidFill>
                <a:effectLst/>
              </a:rPr>
              <a:t>Repeation</a:t>
            </a:r>
            <a:r>
              <a:rPr lang="en-US" sz="3200" dirty="0" smtClean="0">
                <a:solidFill>
                  <a:schemeClr val="accent4">
                    <a:lumMod val="75000"/>
                  </a:schemeClr>
                </a:solidFill>
                <a:effectLst/>
              </a:rPr>
              <a:t>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7641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395536" y="1124744"/>
            <a:ext cx="8229600" cy="5544616"/>
          </a:xfrm>
          <a:solidFill>
            <a:srgbClr val="CCECFF"/>
          </a:solidFill>
        </p:spPr>
        <p:txBody>
          <a:bodyPr>
            <a:noAutofit/>
          </a:bodyPr>
          <a:lstStyle/>
          <a:p>
            <a:pPr marL="109728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// p194.cpp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#include&lt;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stdio.h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&gt;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#include&lt;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conio.h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&gt;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double fact(unsigned 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void main()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{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unsigned 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clrscr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();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Factorail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n!\n\n");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for (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=</a:t>
            </a: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1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; 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&lt;=2</a:t>
            </a: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0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; 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++)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	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</a:t>
            </a: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%3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u! = </a:t>
            </a: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%35.0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lf\n",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i,fact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));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getch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();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double fact</a:t>
            </a: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(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unsigned 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n)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{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double f=1;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unsigned 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for (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=1; 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&lt;=n; 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++)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	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f*=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return f;</a:t>
            </a: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th-TH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</a:endParaRPr>
          </a:p>
        </p:txBody>
      </p:sp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dirty="0">
                <a:solidFill>
                  <a:schemeClr val="accent4">
                    <a:lumMod val="75000"/>
                  </a:schemeClr>
                </a:solidFill>
                <a:effectLst/>
              </a:rPr>
              <a:t>โปรแกรมหาค่า </a:t>
            </a:r>
            <a:r>
              <a:rPr lang="en-US" sz="3100" dirty="0">
                <a:solidFill>
                  <a:schemeClr val="accent4">
                    <a:lumMod val="75000"/>
                  </a:schemeClr>
                </a:solidFill>
                <a:effectLst/>
              </a:rPr>
              <a:t>Factorial n! 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  <a:effectLst/>
              </a:rPr>
              <a:t>โดยใช้วิธีการแบบทำซ้ำ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4566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972008"/>
          </a:xfrm>
        </p:spPr>
        <p:txBody>
          <a:bodyPr>
            <a:noAutofit/>
          </a:bodyPr>
          <a:lstStyle/>
          <a:p>
            <a:pPr marL="109728" indent="0" algn="thaiDist">
              <a:buNone/>
            </a:pPr>
            <a:r>
              <a:rPr lang="th-TH" sz="3200" dirty="0" smtClean="0">
                <a:solidFill>
                  <a:schemeClr val="accent4">
                    <a:lumMod val="75000"/>
                  </a:schemeClr>
                </a:solidFill>
              </a:rPr>
              <a:t>	วิธีการ</a:t>
            </a:r>
            <a:r>
              <a:rPr lang="th-TH" sz="3200" dirty="0">
                <a:solidFill>
                  <a:schemeClr val="accent4">
                    <a:lumMod val="75000"/>
                  </a:schemeClr>
                </a:solidFill>
              </a:rPr>
              <a:t>นี้จะทำการจัดเก็บคำตอบไว้ในรูปตาราง คือจัดเก็บไว้ในตัวแปรแบบอาร์เรย์ เมื่อรับค่าอินพุตเข้ามาก็จะนำค่านั้นเป็นเปิดตาราง แล้วนำคำตอบจากตารางมาใช้งาน จึงทำให้ใช้เวลาที่จะได้คำตอบเท่ากัน ข้อเสียคือมี</a:t>
            </a:r>
            <a:r>
              <a:rPr lang="th-TH" sz="3200" dirty="0" smtClean="0">
                <a:solidFill>
                  <a:schemeClr val="accent4">
                    <a:lumMod val="75000"/>
                  </a:schemeClr>
                </a:solidFill>
              </a:rPr>
              <a:t>ข้อจำกัด</a:t>
            </a:r>
            <a:r>
              <a:rPr lang="th-TH" sz="3200" dirty="0">
                <a:solidFill>
                  <a:schemeClr val="accent4">
                    <a:lumMod val="75000"/>
                  </a:schemeClr>
                </a:solidFill>
              </a:rPr>
              <a:t>ที่การจัดเก็บคำตอบที่อาจมีจำกัดและเสียเวลาในการจัดเก็บคำตอบมาก หากจำนวนความถี่ที่ใช้งานไม่มากพอ อาจใช้เป็นทางเลือกสุดท้ายในการตัดสินใจในการเลือกวิธีนี้ ตัวอย่างของวิธีนี้ ได้แก่ การจัดเก็บตารางทางสถิติต่าง ๆ ในโปรแกรม โดยข้อมูลตาราง อาจจะอยู่ภายในโปรแกรม หรืออาจจัดเก็บไว้ในรูปของแฟ้มข้อมูลก็ได้ ซึ่งวิธีหลังจะค่อนข้างสะดวกกว่า เป็นวิธีที่นิยมใช้กับโปรแกรมตารางคำนวณเป็นส่วนใหญ่</a:t>
            </a:r>
            <a:endParaRPr lang="en-US" sz="3200" dirty="0">
              <a:solidFill>
                <a:schemeClr val="accent4">
                  <a:lumMod val="75000"/>
                </a:schemeClr>
              </a:solidFill>
            </a:endParaRPr>
          </a:p>
          <a:p>
            <a:pPr marL="109728" indent="0" algn="thaiDist">
              <a:buNone/>
            </a:pPr>
            <a:endParaRPr lang="th-TH" sz="32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  <a:effectLst/>
              </a:rPr>
              <a:t>การเปิดตาราง </a:t>
            </a:r>
            <a:r>
              <a:rPr lang="en-US" sz="3200" dirty="0">
                <a:solidFill>
                  <a:schemeClr val="accent4">
                    <a:lumMod val="75000"/>
                  </a:schemeClr>
                </a:solidFill>
                <a:effectLst/>
              </a:rPr>
              <a:t>(Lookup table</a:t>
            </a:r>
            <a:r>
              <a:rPr lang="en-US" sz="3200" dirty="0" smtClean="0">
                <a:solidFill>
                  <a:schemeClr val="accent4">
                    <a:lumMod val="75000"/>
                  </a:schemeClr>
                </a:solidFill>
                <a:effectLst/>
              </a:rPr>
              <a:t>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5284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เขียนโปรแกรมสร้างแฟ้มข้อมูลได้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เขียนโปรแกรมเพิ่มข้อมูลแฟ้มใหม่ได้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เขียนโปรแกรมอ่านแฟ้มข้อมูลได้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เขียนโปรแกรมปรับปรุงแฟ้มข้อมูลได้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อธิบายวิธีการออกแบบโปรแกรมในส่วนอินพุตได้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อธิบายวิธีการออกแบบโปรแกรมในส่วนประมวลผลได้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เขียนโปรแกรมเมนูหลักได้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ป้อนและทดสอบโปรแกรมตามตัวอย่างได้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เขียนโปรแกรมตามโจทย์ที่กำหนดให้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สมรรถนะการเรียนรู้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4923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395536" y="980728"/>
            <a:ext cx="8229600" cy="5760640"/>
          </a:xfrm>
          <a:solidFill>
            <a:srgbClr val="CCECFF"/>
          </a:solidFill>
        </p:spPr>
        <p:txBody>
          <a:bodyPr>
            <a:noAutofit/>
          </a:bodyPr>
          <a:lstStyle/>
          <a:p>
            <a:pPr marL="109728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#include&lt;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stdio.h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&gt;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#include&lt;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conio.h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&gt;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double fact(unsigned);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void main()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{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unsigned 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clrscr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(); 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Factorail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n!\n\n");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for (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=</a:t>
            </a: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1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; 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&lt;=2</a:t>
            </a: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0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; 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++) 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	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</a:t>
            </a: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%3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u! = </a:t>
            </a: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%35.0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lf\n",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i,fact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));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getch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();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double fact</a:t>
            </a: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(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unsigned n)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{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double f[]={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1</a:t>
            </a: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.0</a:t>
            </a: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,1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.0</a:t>
            </a: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,2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.0</a:t>
            </a: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,6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.0</a:t>
            </a: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,24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.0</a:t>
            </a: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,120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.0</a:t>
            </a: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,720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.0</a:t>
            </a: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,5040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.0</a:t>
            </a: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,40320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.0</a:t>
            </a: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,362880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.0</a:t>
            </a:r>
            <a:r>
              <a:rPr lang="th-TH" sz="14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, 3628800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.0</a:t>
            </a: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,39916800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.0</a:t>
            </a: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,479001600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.0</a:t>
            </a: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,</a:t>
            </a:r>
            <a:endParaRPr lang="th-TH" sz="1400" b="1" dirty="0" smtClean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th-TH" sz="14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6227020800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.0</a:t>
            </a: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,87178291200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.0</a:t>
            </a:r>
            <a:r>
              <a:rPr lang="th-TH" sz="14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,</a:t>
            </a:r>
            <a:r>
              <a:rPr lang="th-TH" sz="1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 </a:t>
            </a:r>
            <a:r>
              <a:rPr lang="th-TH" sz="14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1307674368000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.0</a:t>
            </a: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,20922789888000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.0</a:t>
            </a: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,355687428096000</a:t>
            </a: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.0, </a:t>
            </a:r>
            <a:r>
              <a:rPr lang="th-TH" sz="14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6402373705728000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.0</a:t>
            </a:r>
            <a:r>
              <a:rPr lang="th-TH" sz="14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,</a:t>
            </a:r>
          </a:p>
          <a:p>
            <a:pPr marL="109728" indent="0">
              <a:buNone/>
            </a:pP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th-TH" sz="14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121645100408832000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.0</a:t>
            </a:r>
            <a:r>
              <a:rPr lang="th-TH" sz="14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, </a:t>
            </a: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 </a:t>
            </a:r>
            <a:r>
              <a:rPr lang="th-TH" sz="14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2432902008176640000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.0</a:t>
            </a: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,51090942171709400000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.0</a:t>
            </a: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th-TH" sz="14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1124000727777610000000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.0</a:t>
            </a:r>
            <a:r>
              <a:rPr lang="th-TH" sz="14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,</a:t>
            </a:r>
          </a:p>
          <a:p>
            <a:pPr marL="109728" indent="0">
              <a:buNone/>
            </a:pP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th-TH" sz="14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25852016738885000000000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.0</a:t>
            </a:r>
            <a:r>
              <a:rPr lang="th-TH" sz="14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,</a:t>
            </a:r>
            <a:r>
              <a:rPr lang="th-TH" sz="1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 </a:t>
            </a:r>
            <a:r>
              <a:rPr lang="th-TH" sz="14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620448401733239000000000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.0,</a:t>
            </a: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15511210043331000000000000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.0</a:t>
            </a:r>
            <a:r>
              <a:rPr lang="th-TH" sz="14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, 	403291461126606000000000000</a:t>
            </a: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.0, </a:t>
            </a:r>
            <a:r>
              <a:rPr lang="th-TH" sz="14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10888869450418400000000000000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.0</a:t>
            </a:r>
            <a:r>
              <a:rPr lang="th-TH" sz="14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, 304888344611714000000000000000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.0</a:t>
            </a: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th-TH" sz="14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th-TH" sz="14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8841761993739700000000000000000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.0</a:t>
            </a:r>
            <a:r>
              <a:rPr lang="th-TH" sz="14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, 265252859812191000000000000000000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.0</a:t>
            </a: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}; </a:t>
            </a:r>
          </a:p>
          <a:p>
            <a:pPr marL="109728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return 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f[n];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th-TH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</a:endParaRPr>
          </a:p>
        </p:txBody>
      </p:sp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th-TH" dirty="0">
                <a:solidFill>
                  <a:schemeClr val="accent4">
                    <a:lumMod val="75000"/>
                  </a:schemeClr>
                </a:solidFill>
                <a:effectLst/>
              </a:rPr>
              <a:t>โปรแกรมหาค่า </a:t>
            </a:r>
            <a:r>
              <a:rPr lang="en-US" sz="3100" dirty="0">
                <a:solidFill>
                  <a:schemeClr val="accent4">
                    <a:lumMod val="75000"/>
                  </a:schemeClr>
                </a:solidFill>
                <a:effectLst/>
              </a:rPr>
              <a:t>Factorial n!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effectLst/>
              </a:rPr>
              <a:t> 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  <a:effectLst/>
              </a:rPr>
              <a:t>โดยใช้วิธีการเปิดตาราง 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0966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 algn="thaiDist">
              <a:buNone/>
            </a:pPr>
            <a:r>
              <a:rPr lang="th-TH" sz="3200" dirty="0" smtClean="0">
                <a:solidFill>
                  <a:schemeClr val="accent4">
                    <a:lumMod val="75000"/>
                  </a:schemeClr>
                </a:solidFill>
              </a:rPr>
              <a:t>	วิธีการ</a:t>
            </a:r>
            <a:r>
              <a:rPr lang="th-TH" sz="3200" dirty="0">
                <a:solidFill>
                  <a:schemeClr val="accent4">
                    <a:lumMod val="75000"/>
                  </a:schemeClr>
                </a:solidFill>
              </a:rPr>
              <a:t>ที่ใช้ฟังก์ชันเรียกตัวเองนั้น จะค่อนข้างอธิบายการทำงานได้ยาก แต่วิธีนี้จะเขียนโปรแกรมได้สั้น ตัวอย่างที่ต้องใช้วิธีการเขียนแบบฟังก์ชันเรียกใช้ตัวเอง </a:t>
            </a:r>
            <a:r>
              <a:rPr lang="en-US" sz="3200" dirty="0">
                <a:solidFill>
                  <a:schemeClr val="accent4">
                    <a:lumMod val="75000"/>
                  </a:schemeClr>
                </a:solidFill>
              </a:rPr>
              <a:t>(Recursive Function) </a:t>
            </a:r>
            <a:r>
              <a:rPr lang="th-TH" sz="3200" dirty="0">
                <a:solidFill>
                  <a:schemeClr val="accent4">
                    <a:lumMod val="75000"/>
                  </a:schemeClr>
                </a:solidFill>
              </a:rPr>
              <a:t>เช่น โปรแกรมการจัดเรียงข้อมูลแบบ </a:t>
            </a:r>
            <a:r>
              <a:rPr lang="en-US" sz="3200" dirty="0">
                <a:solidFill>
                  <a:schemeClr val="accent4">
                    <a:lumMod val="75000"/>
                  </a:schemeClr>
                </a:solidFill>
              </a:rPr>
              <a:t>Quick Sort </a:t>
            </a:r>
            <a:r>
              <a:rPr lang="th-TH" sz="3200" dirty="0">
                <a:solidFill>
                  <a:schemeClr val="accent4">
                    <a:lumMod val="75000"/>
                  </a:schemeClr>
                </a:solidFill>
              </a:rPr>
              <a:t>ซึ่งถือว่าเป็นวิธีการจัดเรียงข้อมูลที่ประมวลผลได้เร็วที่สุด</a:t>
            </a:r>
            <a:endParaRPr lang="en-US" sz="3200" dirty="0">
              <a:solidFill>
                <a:schemeClr val="accent4">
                  <a:lumMod val="75000"/>
                </a:schemeClr>
              </a:solidFill>
            </a:endParaRPr>
          </a:p>
          <a:p>
            <a:pPr marL="109728" indent="0" algn="thaiDist">
              <a:buNone/>
            </a:pPr>
            <a:endParaRPr lang="th-TH" sz="32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th-TH" dirty="0">
                <a:solidFill>
                  <a:schemeClr val="accent4">
                    <a:lumMod val="75000"/>
                  </a:schemeClr>
                </a:solidFill>
                <a:effectLst/>
              </a:rPr>
              <a:t>ฟังก์ชันเรียกตัวเอง</a:t>
            </a:r>
            <a:r>
              <a:rPr lang="th-TH" sz="3200" dirty="0">
                <a:solidFill>
                  <a:schemeClr val="accent4">
                    <a:lumMod val="75000"/>
                  </a:schemeClr>
                </a:solidFill>
                <a:effectLst/>
              </a:rPr>
              <a:t> </a:t>
            </a:r>
            <a:r>
              <a:rPr lang="en-US" sz="3200" dirty="0">
                <a:solidFill>
                  <a:schemeClr val="accent4">
                    <a:lumMod val="75000"/>
                  </a:schemeClr>
                </a:solidFill>
                <a:effectLst/>
              </a:rPr>
              <a:t>(Recursive Function</a:t>
            </a:r>
            <a:r>
              <a:rPr lang="en-US" sz="3200" dirty="0" smtClean="0">
                <a:solidFill>
                  <a:schemeClr val="accent4">
                    <a:lumMod val="75000"/>
                  </a:schemeClr>
                </a:solidFill>
                <a:effectLst/>
              </a:rPr>
              <a:t>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0742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395536" y="1124744"/>
            <a:ext cx="8229600" cy="5544616"/>
          </a:xfrm>
          <a:solidFill>
            <a:srgbClr val="CCECFF"/>
          </a:solidFill>
        </p:spPr>
        <p:txBody>
          <a:bodyPr>
            <a:noAutofit/>
          </a:bodyPr>
          <a:lstStyle/>
          <a:p>
            <a:pPr marL="109728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// recur.cpp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#include&lt;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stdio.h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&gt;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#include&lt;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conio.h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&gt;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double fact(unsigned);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void main()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{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unsigned 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clrscr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(); </a:t>
            </a: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Factorail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n!\n\n");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for (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=</a:t>
            </a: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1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; 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&lt;=2</a:t>
            </a: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0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; 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++) 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{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	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</a:t>
            </a: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%3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u! = </a:t>
            </a: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%35.0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lf\n",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i,fact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));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	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getch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();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double fact</a:t>
            </a: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(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unsigned n)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{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    	if (n == </a:t>
            </a: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0)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          return </a:t>
            </a: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1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    	else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          return (n * fact(n-</a:t>
            </a:r>
            <a:r>
              <a:rPr lang="th-TH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</a:rPr>
              <a:t>1))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th-TH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</a:endParaRPr>
          </a:p>
        </p:txBody>
      </p:sp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sz="4000" dirty="0">
                <a:solidFill>
                  <a:schemeClr val="accent4">
                    <a:lumMod val="75000"/>
                  </a:schemeClr>
                </a:solidFill>
                <a:effectLst/>
              </a:rPr>
              <a:t>โปรแกรมหาค่า </a:t>
            </a:r>
            <a:r>
              <a:rPr lang="en-US" sz="2700" dirty="0">
                <a:solidFill>
                  <a:schemeClr val="accent4">
                    <a:lumMod val="75000"/>
                  </a:schemeClr>
                </a:solidFill>
                <a:effectLst/>
              </a:rPr>
              <a:t>Factorial n!  </a:t>
            </a:r>
            <a:r>
              <a:rPr lang="th-TH" sz="4000" dirty="0">
                <a:solidFill>
                  <a:schemeClr val="accent4">
                    <a:lumMod val="75000"/>
                  </a:schemeClr>
                </a:solidFill>
                <a:effectLst/>
              </a:rPr>
              <a:t>โดยใช้</a:t>
            </a:r>
            <a:r>
              <a:rPr lang="th-TH" sz="4000" dirty="0" smtClean="0">
                <a:solidFill>
                  <a:schemeClr val="accent4">
                    <a:lumMod val="75000"/>
                  </a:schemeClr>
                </a:solidFill>
                <a:effectLst/>
              </a:rPr>
              <a:t>วิธีการเรียกใช้ตัวเอง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1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5044016"/>
          </a:xfrm>
        </p:spPr>
        <p:txBody>
          <a:bodyPr>
            <a:noAutofit/>
          </a:bodyPr>
          <a:lstStyle/>
          <a:p>
            <a:pPr marL="109728" indent="0" algn="thaiDist">
              <a:buNone/>
            </a:pPr>
            <a:r>
              <a:rPr lang="th-TH" sz="2400" dirty="0" smtClean="0">
                <a:solidFill>
                  <a:schemeClr val="accent4">
                    <a:lumMod val="75000"/>
                  </a:schemeClr>
                </a:solidFill>
              </a:rPr>
              <a:t>	การ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ออกแบบส่วนเอาต์พุตมุ่งเน้นการนำผลลัพธ์ที่ได้จากการประมวลผลแสดงผลออกทางจอภาพส่วนหนึ่ง หรือจัดเก็บในรูปแบบของแฟ้มข้อมูล การรายงานผลทางจอภาพจะมีลักษณะที่เป็นตัวอักขระในรูปแบบตาราง หรือแสดงในรูปแบบของกราฟต่าง ๆ เพื่อให้ดูเป็นระเบียบ สวยงาม ง่ายต่อความเข้าใจ โดยอาจมีส่วนหัวตารางหรือหัวเรื่อง และตามด้วยรายละเอียดของข้อมูลในแต่ละคอลัมน์ สำหรับการแสดงผลทางจอภาพจะมีข้อจำกัดที่จำนวนบรรทัด เช่น ในเท็กซ์โหมดของโปรแกรมภาษาซี จะสามารถแสดงผลได้เพียง 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80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อักขระต่อหนึ่งบรรทัด และมีจำนวน 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25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บรรทัด ดังนั้นในรายละเอียดของข้อมูลในตารางเมื่อหักลบหัวเรื่องและหัวตารางและส่วนท้ายตาราง จะสามารถรายงานผลได้เพียงประมาณ 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20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บรรทัด ถ้ามีข้อมูลจำนวนบรรทัดมากกว่า การเขียนโปรแกรมจะจำกัดให้แสดงผลเพียง 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20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บรรทัด โดยการแสดงทีละหน้าจอ 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(Page)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แล้วให้หยุดรอการกดคีย์ เมื่อกดคีย์เพื่อเลื่อนไปหน้าจอถัดไป ซึ่งอาจมีการกดคีย์อื่น ๆ เพื่อควบคุมให้เลื่อนหน้าจอขึ้นหรือลง หรือเลื่อนไปทางขวาเพื่อดูข้อมูลที่มีมากกว่า 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80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คอลัมน์ และเลื่อนไปทางซ้าย เพื่อ</a:t>
            </a:r>
            <a:r>
              <a:rPr lang="th-TH" sz="2400" dirty="0" smtClean="0">
                <a:solidFill>
                  <a:schemeClr val="accent4">
                    <a:lumMod val="75000"/>
                  </a:schemeClr>
                </a:solidFill>
              </a:rPr>
              <a:t>ย้อนกลับ</a:t>
            </a:r>
            <a:endParaRPr lang="th-TH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dirty="0">
                <a:solidFill>
                  <a:schemeClr val="accent4">
                    <a:lumMod val="75000"/>
                  </a:schemeClr>
                </a:solidFill>
                <a:effectLst/>
              </a:rPr>
              <a:t>การออกแบบส่วน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  <a:effectLst/>
              </a:rPr>
              <a:t>เอาต์พุต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8546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109728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การ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ออกแบบโปรแกรมที่มีการรวมงานหรือรวมหลายโปรแกรมมาไว้เป็นโปรแกรมเดียวกัน สามารถทำได้โดยการออกแบบลักษณะเป็นโปรแกรมย่อยรวมไว้ในโปรแกรมเดียวกัน (ในภาษาซีจะเขียนในลักษณะเป็นฟังก์ชันย่อย) หรืออาจแยกโปรแกรมแล้วใช้วิธีเรียกใช้งานจากโปรแกรมเมนูหลัก 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109728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การเรียกไฟล์โปรแกรมที่ผ่านการคอมไพล์เป็นไฟล์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.EXE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นั้น ในภาษาซีจะใช้คำสั่ง ดังนี้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109728" indent="0">
              <a:buNone/>
            </a:pP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	system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(“file.exe”);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109728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file.exe 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หมายถึงไฟล์โปรแกรมที่ผ่านการคอมไพล์เป็น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.EXE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ที่สามารถรันได้แล้ว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109728" indent="0" algn="thaiDist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ซึ่งฟังก์ชัน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system()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ถูกนิยามไว้ในไฟล์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stdlib.h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จึงต้องทำการ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#include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ไฟล์นี้เข้ามาในส่วนหัวโปรแกรม แต่มีขั้นตอนการรันโปรแกรมไม่เหมือนกับโปรแกรมปกติ คือหลังจากคอมไพล์โปรแกรมแล้ว ต้องออกไปเรียกใช้งานใน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DOS Prompt 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เท่านั้น จึงจะรันโปรแกรมได้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109728" indent="0">
              <a:buNone/>
            </a:pP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dirty="0">
                <a:solidFill>
                  <a:schemeClr val="accent4">
                    <a:lumMod val="75000"/>
                  </a:schemeClr>
                </a:solidFill>
                <a:effectLst/>
              </a:rPr>
              <a:t>การออกแบบโปรแกรมเมนูหลัก</a:t>
            </a:r>
            <a:r>
              <a:rPr lang="en-US" sz="3200" dirty="0">
                <a:solidFill>
                  <a:schemeClr val="accent4">
                    <a:lumMod val="75000"/>
                  </a:schemeClr>
                </a:solidFill>
                <a:effectLst/>
              </a:rPr>
              <a:t> (Main Menu</a:t>
            </a:r>
            <a:r>
              <a:rPr lang="en-US" sz="3200" dirty="0" smtClean="0">
                <a:solidFill>
                  <a:schemeClr val="accent4">
                    <a:lumMod val="75000"/>
                  </a:schemeClr>
                </a:solidFill>
                <a:effectLst/>
              </a:rPr>
              <a:t>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4997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2883775"/>
          </a:xfrm>
        </p:spPr>
        <p:txBody>
          <a:bodyPr>
            <a:normAutofit fontScale="70000" lnSpcReduction="20000"/>
          </a:bodyPr>
          <a:lstStyle/>
          <a:p>
            <a:pPr marL="109728" indent="0">
              <a:buNone/>
            </a:pP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// Program : menu.cpp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// By      : 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Nuntchayathorn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No.99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// Date    : 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#include &lt;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conio.h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&gt;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#include &lt;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stdio.h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&gt;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 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void p1();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void p2();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void p3();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 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โปรแกรมเมนูหลัก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4941168"/>
            <a:ext cx="8064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ส่วนหัวของโปรแกรมจะเป็นการประกาศฟังก์ชันที่ใช้เป็นโปรแกรมย่อยต่าง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ๆ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646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546119" y="836712"/>
            <a:ext cx="8229600" cy="4525963"/>
          </a:xfrm>
          <a:solidFill>
            <a:srgbClr val="CCECFF"/>
          </a:solidFill>
        </p:spPr>
        <p:txBody>
          <a:bodyPr>
            <a:noAutofit/>
          </a:bodyPr>
          <a:lstStyle/>
          <a:p>
            <a:pPr marL="109728" indent="0">
              <a:buNone/>
            </a:pP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void 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main()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{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char 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ch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do {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</a:t>
            </a: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do {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	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clrscr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();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	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("---------------------\n");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	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     Main Menu \n");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	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("---------------------\n");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	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  1) Program 1 \n");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	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  2) Program 2 \n");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	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  3) Program 3 \n");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	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  0) Exit      \n");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	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("---------------------\n");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	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("Please Select 0-3 : "); 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	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ch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getche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();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} while ((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ch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&lt;'0' || 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ch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&gt;'3') &amp;&amp; </a:t>
            </a:r>
            <a:r>
              <a:rPr lang="en-US" sz="14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ch</a:t>
            </a:r>
            <a:r>
              <a:rPr lang="en-US" sz="14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!=27); </a:t>
            </a: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endParaRPr lang="en-US" sz="14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>
          <a:xfrm>
            <a:off x="443720" y="0"/>
            <a:ext cx="8229600" cy="1143000"/>
          </a:xfrm>
        </p:spPr>
        <p:txBody>
          <a:bodyPr/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โปรแกรมเมนูหลัก (ต่อ)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75428" y="5301208"/>
            <a:ext cx="79928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ในส่วนแรกของฟังก์ชันหลักจะเป็นการแสดงรายการเมนู แล้วรอให้มีการกดเลข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0-3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เพื่อเลือกรายการในเมนูที่กำหนด หรือกดคีย์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Esc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เพื่อออกจากโปรแกรม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108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457200" y="1124745"/>
            <a:ext cx="8229600" cy="3456384"/>
          </a:xfrm>
          <a:solidFill>
            <a:schemeClr val="bg2"/>
          </a:solidFill>
        </p:spPr>
        <p:txBody>
          <a:bodyPr>
            <a:noAutofit/>
          </a:bodyPr>
          <a:lstStyle/>
          <a:p>
            <a:pPr marL="109728" indent="0">
              <a:buNone/>
            </a:pPr>
            <a:r>
              <a:rPr lang="en-US" sz="16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</a:t>
            </a:r>
            <a:r>
              <a:rPr lang="en-US" sz="16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6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("\n\n");</a:t>
            </a:r>
            <a:endParaRPr lang="en-US" sz="16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6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switch (</a:t>
            </a:r>
            <a:r>
              <a:rPr lang="en-US" sz="16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ch</a:t>
            </a:r>
            <a:r>
              <a:rPr lang="en-US" sz="16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)</a:t>
            </a:r>
            <a:endParaRPr lang="en-US" sz="16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6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{</a:t>
            </a:r>
            <a:endParaRPr lang="en-US" sz="16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6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	case '1' : p1(); break;</a:t>
            </a:r>
            <a:endParaRPr lang="en-US" sz="16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6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	case '2' : p2(); break;</a:t>
            </a:r>
            <a:endParaRPr lang="en-US" sz="16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6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	case '3' : p3(); break;</a:t>
            </a:r>
            <a:endParaRPr lang="en-US" sz="16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6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	case '0' : </a:t>
            </a:r>
            <a:r>
              <a:rPr lang="en-US" sz="16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ch</a:t>
            </a:r>
            <a:r>
              <a:rPr lang="en-US" sz="16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= 27;</a:t>
            </a:r>
            <a:endParaRPr lang="en-US" sz="16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6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	}</a:t>
            </a:r>
            <a:endParaRPr lang="en-US" sz="16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6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} while (</a:t>
            </a:r>
            <a:r>
              <a:rPr lang="en-US" sz="16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ch</a:t>
            </a:r>
            <a:r>
              <a:rPr lang="en-US" sz="16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!= 27);</a:t>
            </a:r>
            <a:endParaRPr lang="en-US" sz="16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6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6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sz="16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("Bye... bye...\n"); </a:t>
            </a:r>
            <a:r>
              <a:rPr lang="en-US" sz="1600" b="1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getch</a:t>
            </a:r>
            <a:r>
              <a:rPr lang="en-US" sz="1600" b="1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();</a:t>
            </a:r>
            <a:endParaRPr lang="en-US" sz="16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  <a:p>
            <a:pPr marL="109728" indent="0">
              <a:buNone/>
            </a:pPr>
            <a:r>
              <a:rPr lang="en-US" sz="1600" b="1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en-US" sz="16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โปรแกรมเมนูหลัก (ต่อ)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4581128"/>
            <a:ext cx="799288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หลังจากที่ได้เลือกรายการแล้ว ส่วนนี้จะทำการตรวจสอบเพื่อเลือกฟังก์ชันที่จะทำงานต่อไป โดยตรวจสอบด้วยคำสั่ง 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switch/case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โดยถ้าเป็นการกดคีย์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Esc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หรือ เลือกรายการ 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0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จากเมนู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ก็จะเป็นการออกจากโปรแกรม แต่ถ้าเลือกรายการที่ 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1-3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ก็จะเป็นการเรียกโปรแกรม 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p1(); p2(); p3(); 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ตามลำดับ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00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sz="3200" dirty="0">
                <a:solidFill>
                  <a:schemeClr val="accent4">
                    <a:lumMod val="75000"/>
                  </a:schemeClr>
                </a:solidFill>
              </a:rPr>
              <a:t>ให้นักเรียนได้</a:t>
            </a:r>
            <a:r>
              <a:rPr lang="th-TH" sz="3200" dirty="0" smtClean="0">
                <a:solidFill>
                  <a:schemeClr val="accent4">
                    <a:lumMod val="75000"/>
                  </a:schemeClr>
                </a:solidFill>
              </a:rPr>
              <a:t>ศึกษาโปรแกรมฯ ฝึก</a:t>
            </a:r>
            <a:r>
              <a:rPr lang="th-TH" sz="3200" dirty="0">
                <a:solidFill>
                  <a:schemeClr val="accent4">
                    <a:lumMod val="75000"/>
                  </a:schemeClr>
                </a:solidFill>
              </a:rPr>
              <a:t>ป้อนโปรแกรมจาก</a:t>
            </a:r>
            <a:r>
              <a:rPr lang="th-TH" sz="3200" dirty="0" smtClean="0">
                <a:solidFill>
                  <a:schemeClr val="accent4">
                    <a:lumMod val="75000"/>
                  </a:schemeClr>
                </a:solidFill>
              </a:rPr>
              <a:t>หนังสือเรียน </a:t>
            </a:r>
          </a:p>
          <a:p>
            <a:pPr marL="109728" indent="0">
              <a:buNone/>
            </a:pPr>
            <a:r>
              <a:rPr lang="th-TH" sz="3200" smtClean="0">
                <a:solidFill>
                  <a:schemeClr val="accent4">
                    <a:lumMod val="75000"/>
                  </a:schemeClr>
                </a:solidFill>
              </a:rPr>
              <a:t>    ทุก</a:t>
            </a:r>
            <a:r>
              <a:rPr lang="th-TH" sz="3200" dirty="0" smtClean="0">
                <a:solidFill>
                  <a:schemeClr val="accent4">
                    <a:lumMod val="75000"/>
                  </a:schemeClr>
                </a:solidFill>
              </a:rPr>
              <a:t>ตัวอย่าง</a:t>
            </a:r>
            <a:endParaRPr lang="th-TH" sz="3200" dirty="0">
              <a:solidFill>
                <a:schemeClr val="accent4">
                  <a:lumMod val="75000"/>
                </a:schemeClr>
              </a:solidFill>
            </a:endParaRPr>
          </a:p>
          <a:p>
            <a:endParaRPr lang="th-TH" sz="32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ฝึกปฏิบัติ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4329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แผนผังความคิด </a:t>
            </a:r>
            <a:r>
              <a:rPr lang="en-US" sz="3100" b="1" dirty="0">
                <a:solidFill>
                  <a:schemeClr val="accent4">
                    <a:lumMod val="75000"/>
                  </a:schemeClr>
                </a:solidFill>
              </a:rPr>
              <a:t>(Mind Mapping) </a:t>
            </a:r>
            <a:r>
              <a:rPr lang="th-TH" b="1" dirty="0">
                <a:solidFill>
                  <a:schemeClr val="accent4">
                    <a:lumMod val="75000"/>
                  </a:schemeClr>
                </a:solidFill>
              </a:rPr>
              <a:t>ของหน่วยการ</a:t>
            </a:r>
            <a:r>
              <a:rPr lang="th-TH" b="1" dirty="0" smtClean="0">
                <a:solidFill>
                  <a:schemeClr val="accent4">
                    <a:lumMod val="75000"/>
                  </a:schemeClr>
                </a:solidFill>
              </a:rPr>
              <a:t>เรียนรู้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4" name="กลุ่ม 3"/>
          <p:cNvGrpSpPr/>
          <p:nvPr/>
        </p:nvGrpSpPr>
        <p:grpSpPr>
          <a:xfrm>
            <a:off x="179511" y="1268760"/>
            <a:ext cx="8605251" cy="5328592"/>
            <a:chOff x="-249842" y="0"/>
            <a:chExt cx="4976182" cy="3390900"/>
          </a:xfrm>
        </p:grpSpPr>
        <p:cxnSp>
          <p:nvCxnSpPr>
            <p:cNvPr id="5" name="ตัวเชื่อมต่อตรง 4"/>
            <p:cNvCxnSpPr/>
            <p:nvPr/>
          </p:nvCxnSpPr>
          <p:spPr>
            <a:xfrm>
              <a:off x="3200400" y="203200"/>
              <a:ext cx="13335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ตัวเชื่อมต่อตรง 5"/>
            <p:cNvCxnSpPr/>
            <p:nvPr/>
          </p:nvCxnSpPr>
          <p:spPr>
            <a:xfrm>
              <a:off x="476250" y="1752600"/>
              <a:ext cx="0" cy="141605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ตัวเชื่อมต่อตรง 6"/>
            <p:cNvCxnSpPr/>
            <p:nvPr/>
          </p:nvCxnSpPr>
          <p:spPr>
            <a:xfrm>
              <a:off x="476250" y="2647950"/>
              <a:ext cx="2794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ตัวเชื่อมต่อตรง 7"/>
            <p:cNvCxnSpPr/>
            <p:nvPr/>
          </p:nvCxnSpPr>
          <p:spPr>
            <a:xfrm>
              <a:off x="476250" y="2139950"/>
              <a:ext cx="2794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ตัวเชื่อมต่อตรง 8"/>
            <p:cNvCxnSpPr/>
            <p:nvPr/>
          </p:nvCxnSpPr>
          <p:spPr>
            <a:xfrm>
              <a:off x="476250" y="3168650"/>
              <a:ext cx="2794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ตัวเชื่อมต่อตรง 9"/>
            <p:cNvCxnSpPr/>
            <p:nvPr/>
          </p:nvCxnSpPr>
          <p:spPr>
            <a:xfrm>
              <a:off x="2571750" y="2101850"/>
              <a:ext cx="15875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ตัวเชื่อมต่อตรง 10"/>
            <p:cNvCxnSpPr/>
            <p:nvPr/>
          </p:nvCxnSpPr>
          <p:spPr>
            <a:xfrm>
              <a:off x="2571750" y="2476500"/>
              <a:ext cx="15875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ตัวเชื่อมต่อตรง 11"/>
            <p:cNvCxnSpPr/>
            <p:nvPr/>
          </p:nvCxnSpPr>
          <p:spPr>
            <a:xfrm>
              <a:off x="2571750" y="2857500"/>
              <a:ext cx="15875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ตัวเชื่อมต่อตรง 12"/>
            <p:cNvCxnSpPr/>
            <p:nvPr/>
          </p:nvCxnSpPr>
          <p:spPr>
            <a:xfrm>
              <a:off x="2571750" y="3251200"/>
              <a:ext cx="15875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ตัวเชื่อมต่อตรง 13"/>
            <p:cNvCxnSpPr/>
            <p:nvPr/>
          </p:nvCxnSpPr>
          <p:spPr>
            <a:xfrm>
              <a:off x="2571750" y="2101850"/>
              <a:ext cx="0" cy="114935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ตัวเชื่อมต่อตรง 14"/>
            <p:cNvCxnSpPr/>
            <p:nvPr/>
          </p:nvCxnSpPr>
          <p:spPr>
            <a:xfrm>
              <a:off x="2406650" y="2647950"/>
              <a:ext cx="1651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ตัวเชื่อมต่อตรง 15"/>
            <p:cNvCxnSpPr/>
            <p:nvPr/>
          </p:nvCxnSpPr>
          <p:spPr>
            <a:xfrm>
              <a:off x="3067050" y="654050"/>
              <a:ext cx="24765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ตัวเชื่อมต่อตรง 16"/>
            <p:cNvCxnSpPr/>
            <p:nvPr/>
          </p:nvCxnSpPr>
          <p:spPr>
            <a:xfrm>
              <a:off x="3200400" y="1060450"/>
              <a:ext cx="1143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ตัวเชื่อมต่อตรง 17"/>
            <p:cNvCxnSpPr/>
            <p:nvPr/>
          </p:nvCxnSpPr>
          <p:spPr>
            <a:xfrm>
              <a:off x="3200400" y="203200"/>
              <a:ext cx="0" cy="85725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ตัวเชื่อมต่อตรง 18"/>
            <p:cNvCxnSpPr/>
            <p:nvPr/>
          </p:nvCxnSpPr>
          <p:spPr>
            <a:xfrm>
              <a:off x="825500" y="1111250"/>
              <a:ext cx="0" cy="23495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ตัวเชื่อมต่อตรง 19"/>
            <p:cNvCxnSpPr/>
            <p:nvPr/>
          </p:nvCxnSpPr>
          <p:spPr>
            <a:xfrm>
              <a:off x="1631950" y="654050"/>
              <a:ext cx="2032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ตัวเชื่อมต่อตรง 20"/>
            <p:cNvCxnSpPr/>
            <p:nvPr/>
          </p:nvCxnSpPr>
          <p:spPr>
            <a:xfrm>
              <a:off x="1631950" y="1562100"/>
              <a:ext cx="2032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กลุ่ม 21"/>
            <p:cNvGrpSpPr/>
            <p:nvPr/>
          </p:nvGrpSpPr>
          <p:grpSpPr>
            <a:xfrm>
              <a:off x="-249842" y="0"/>
              <a:ext cx="4976182" cy="3390900"/>
              <a:chOff x="-249842" y="0"/>
              <a:chExt cx="4976182" cy="3390900"/>
            </a:xfrm>
          </p:grpSpPr>
          <p:sp>
            <p:nvSpPr>
              <p:cNvPr id="23" name="สี่เหลี่ยมผืนผ้ามุมมน 22"/>
              <p:cNvSpPr/>
              <p:nvPr/>
            </p:nvSpPr>
            <p:spPr>
              <a:xfrm>
                <a:off x="-249842" y="91646"/>
                <a:ext cx="1881792" cy="1019604"/>
              </a:xfrm>
              <a:prstGeom prst="roundRect">
                <a:avLst/>
              </a:prstGeom>
              <a:ln w="28575"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b="1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Angsana New" pitchFamily="18" charset="-34"/>
                    <a:ea typeface="Calibri"/>
                    <a:cs typeface="Angsana New" pitchFamily="18" charset="-34"/>
                  </a:rPr>
                  <a:t>การออกแบบและเขียนโปรแกรมอย่างง่าย</a:t>
                </a:r>
                <a:endParaRPr lang="en-US" sz="1800" dirty="0">
                  <a:solidFill>
                    <a:schemeClr val="accent4">
                      <a:lumMod val="75000"/>
                    </a:schemeClr>
                  </a:solidFill>
                  <a:effectLst/>
                  <a:latin typeface="Angsana New" pitchFamily="18" charset="-34"/>
                  <a:ea typeface="Calibri"/>
                  <a:cs typeface="Angsana New" pitchFamily="18" charset="-34"/>
                </a:endParaRPr>
              </a:p>
              <a:p>
                <a:pPr algn="ctr">
                  <a:spcAft>
                    <a:spcPts val="0"/>
                  </a:spcAft>
                </a:pPr>
                <a:r>
                  <a:rPr lang="th-TH" b="1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Angsana New" pitchFamily="18" charset="-34"/>
                    <a:ea typeface="Calibri"/>
                    <a:cs typeface="Angsana New" pitchFamily="18" charset="-34"/>
                  </a:rPr>
                  <a:t>เพื่อใช้ในงานธุรกิจ</a:t>
                </a:r>
                <a:endParaRPr lang="en-US" sz="1800" dirty="0">
                  <a:solidFill>
                    <a:schemeClr val="accent4">
                      <a:lumMod val="75000"/>
                    </a:schemeClr>
                  </a:solidFill>
                  <a:effectLst/>
                  <a:latin typeface="Angsana New" pitchFamily="18" charset="-34"/>
                  <a:ea typeface="Calibri"/>
                  <a:cs typeface="Angsana New" pitchFamily="18" charset="-34"/>
                </a:endParaRPr>
              </a:p>
            </p:txBody>
          </p:sp>
          <p:sp>
            <p:nvSpPr>
              <p:cNvPr id="24" name="สี่เหลี่ยมผืนผ้ามุมมน 23"/>
              <p:cNvSpPr/>
              <p:nvPr/>
            </p:nvSpPr>
            <p:spPr>
              <a:xfrm>
                <a:off x="1835150" y="438150"/>
                <a:ext cx="1231900" cy="406400"/>
              </a:xfrm>
              <a:prstGeom prst="round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b="1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Angsana New" pitchFamily="18" charset="-34"/>
                    <a:ea typeface="Calibri"/>
                    <a:cs typeface="Angsana New" pitchFamily="18" charset="-34"/>
                  </a:rPr>
                  <a:t>แฟ้มข้อมูล</a:t>
                </a:r>
                <a:endParaRPr lang="en-US" sz="1800" dirty="0">
                  <a:solidFill>
                    <a:schemeClr val="accent4">
                      <a:lumMod val="75000"/>
                    </a:schemeClr>
                  </a:solidFill>
                  <a:effectLst/>
                  <a:latin typeface="Angsana New" pitchFamily="18" charset="-34"/>
                  <a:ea typeface="Calibri"/>
                  <a:cs typeface="Angsana New" pitchFamily="18" charset="-34"/>
                </a:endParaRPr>
              </a:p>
            </p:txBody>
          </p:sp>
          <p:sp>
            <p:nvSpPr>
              <p:cNvPr id="25" name="สี่เหลี่ยมผืนผ้ามุมมน 24"/>
              <p:cNvSpPr/>
              <p:nvPr/>
            </p:nvSpPr>
            <p:spPr>
              <a:xfrm>
                <a:off x="0" y="1346200"/>
                <a:ext cx="1631950" cy="406400"/>
              </a:xfrm>
              <a:prstGeom prst="round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b="1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Angsana New" pitchFamily="18" charset="-34"/>
                    <a:ea typeface="Calibri"/>
                    <a:cs typeface="Angsana New" pitchFamily="18" charset="-34"/>
                  </a:rPr>
                  <a:t>การออกแบบโปรแกรม</a:t>
                </a:r>
                <a:endParaRPr lang="en-US" sz="1800" dirty="0">
                  <a:solidFill>
                    <a:schemeClr val="accent4">
                      <a:lumMod val="75000"/>
                    </a:schemeClr>
                  </a:solidFill>
                  <a:effectLst/>
                  <a:latin typeface="Angsana New" pitchFamily="18" charset="-34"/>
                  <a:ea typeface="Calibri"/>
                  <a:cs typeface="Angsana New" pitchFamily="18" charset="-34"/>
                </a:endParaRPr>
              </a:p>
            </p:txBody>
          </p:sp>
          <p:sp>
            <p:nvSpPr>
              <p:cNvPr id="26" name="สี่เหลี่ยมผืนผ้ามุมมน 25"/>
              <p:cNvSpPr/>
              <p:nvPr/>
            </p:nvSpPr>
            <p:spPr>
              <a:xfrm>
                <a:off x="3335690" y="0"/>
                <a:ext cx="1390650" cy="361950"/>
              </a:xfrm>
              <a:prstGeom prst="round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sz="2400" b="1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Angsana New" pitchFamily="18" charset="-34"/>
                    <a:ea typeface="Calibri"/>
                    <a:cs typeface="Angsana New" pitchFamily="18" charset="-34"/>
                  </a:rPr>
                  <a:t>การจัดการแฟ้มข้อมูล</a:t>
                </a:r>
                <a:endParaRPr lang="en-US" sz="1800" dirty="0">
                  <a:solidFill>
                    <a:schemeClr val="accent4">
                      <a:lumMod val="75000"/>
                    </a:schemeClr>
                  </a:solidFill>
                  <a:effectLst/>
                  <a:latin typeface="Angsana New" pitchFamily="18" charset="-34"/>
                  <a:ea typeface="Calibri"/>
                  <a:cs typeface="Angsana New" pitchFamily="18" charset="-34"/>
                </a:endParaRPr>
              </a:p>
            </p:txBody>
          </p:sp>
          <p:sp>
            <p:nvSpPr>
              <p:cNvPr id="27" name="สี่เหลี่ยมผืนผ้ามุมมน 26"/>
              <p:cNvSpPr/>
              <p:nvPr/>
            </p:nvSpPr>
            <p:spPr>
              <a:xfrm>
                <a:off x="3314700" y="438150"/>
                <a:ext cx="1390650" cy="336550"/>
              </a:xfrm>
              <a:prstGeom prst="round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sz="2400" b="1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Angsana New" pitchFamily="18" charset="-34"/>
                    <a:ea typeface="Calibri"/>
                    <a:cs typeface="Angsana New" pitchFamily="18" charset="-34"/>
                  </a:rPr>
                  <a:t>การเปิดแฟ้มข้อมูล</a:t>
                </a:r>
                <a:endParaRPr lang="en-US" sz="1800" dirty="0">
                  <a:solidFill>
                    <a:schemeClr val="accent4">
                      <a:lumMod val="75000"/>
                    </a:schemeClr>
                  </a:solidFill>
                  <a:effectLst/>
                  <a:latin typeface="Angsana New" pitchFamily="18" charset="-34"/>
                  <a:ea typeface="Calibri"/>
                  <a:cs typeface="Angsana New" pitchFamily="18" charset="-34"/>
                </a:endParaRPr>
              </a:p>
            </p:txBody>
          </p:sp>
          <p:sp>
            <p:nvSpPr>
              <p:cNvPr id="28" name="สี่เหลี่ยมผืนผ้ามุมมน 27"/>
              <p:cNvSpPr/>
              <p:nvPr/>
            </p:nvSpPr>
            <p:spPr>
              <a:xfrm>
                <a:off x="3314700" y="857250"/>
                <a:ext cx="1390650" cy="361950"/>
              </a:xfrm>
              <a:prstGeom prst="round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sz="2400" b="1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Angsana New" pitchFamily="18" charset="-34"/>
                    <a:ea typeface="Calibri"/>
                    <a:cs typeface="Angsana New" pitchFamily="18" charset="-34"/>
                  </a:rPr>
                  <a:t>ตัวอย่างโปรแกรม</a:t>
                </a:r>
                <a:endParaRPr lang="en-US" sz="1800" dirty="0">
                  <a:solidFill>
                    <a:schemeClr val="accent4">
                      <a:lumMod val="75000"/>
                    </a:schemeClr>
                  </a:solidFill>
                  <a:effectLst/>
                  <a:latin typeface="Angsana New" pitchFamily="18" charset="-34"/>
                  <a:ea typeface="Calibri"/>
                  <a:cs typeface="Angsana New" pitchFamily="18" charset="-34"/>
                </a:endParaRPr>
              </a:p>
            </p:txBody>
          </p:sp>
          <p:sp>
            <p:nvSpPr>
              <p:cNvPr id="29" name="สี่เหลี่ยมผืนผ้ามุมมน 28"/>
              <p:cNvSpPr/>
              <p:nvPr/>
            </p:nvSpPr>
            <p:spPr>
              <a:xfrm>
                <a:off x="755650" y="1924050"/>
                <a:ext cx="1651000" cy="406400"/>
              </a:xfrm>
              <a:prstGeom prst="round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sz="2400" b="1" dirty="0">
                    <a:effectLst/>
                    <a:ea typeface="Calibri"/>
                    <a:cs typeface="TH SarabunPSK"/>
                  </a:rPr>
                  <a:t>การออกแบบส่วนอินพุต</a:t>
                </a:r>
                <a:endParaRPr lang="en-US" sz="1800" dirty="0">
                  <a:effectLst/>
                  <a:ea typeface="Calibri"/>
                  <a:cs typeface="Cordia New"/>
                </a:endParaRPr>
              </a:p>
            </p:txBody>
          </p:sp>
          <p:sp>
            <p:nvSpPr>
              <p:cNvPr id="30" name="สี่เหลี่ยมผืนผ้ามุมมน 29"/>
              <p:cNvSpPr/>
              <p:nvPr/>
            </p:nvSpPr>
            <p:spPr>
              <a:xfrm>
                <a:off x="755650" y="2419350"/>
                <a:ext cx="1651000" cy="406400"/>
              </a:xfrm>
              <a:prstGeom prst="round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sz="2400" b="1" dirty="0">
                    <a:effectLst/>
                    <a:ea typeface="Calibri"/>
                    <a:cs typeface="TH SarabunPSK"/>
                  </a:rPr>
                  <a:t>การออกแบบส่วนประมวลผล</a:t>
                </a:r>
                <a:endParaRPr lang="en-US" sz="1800" dirty="0">
                  <a:effectLst/>
                  <a:ea typeface="Calibri"/>
                  <a:cs typeface="Cordia New"/>
                </a:endParaRPr>
              </a:p>
            </p:txBody>
          </p:sp>
          <p:sp>
            <p:nvSpPr>
              <p:cNvPr id="31" name="สี่เหลี่ยมผืนผ้ามุมมน 30"/>
              <p:cNvSpPr/>
              <p:nvPr/>
            </p:nvSpPr>
            <p:spPr>
              <a:xfrm>
                <a:off x="755650" y="2940050"/>
                <a:ext cx="1651000" cy="406400"/>
              </a:xfrm>
              <a:prstGeom prst="round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sz="2400" b="1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Angsana New" pitchFamily="18" charset="-34"/>
                    <a:ea typeface="Calibri"/>
                    <a:cs typeface="Angsana New" pitchFamily="18" charset="-34"/>
                  </a:rPr>
                  <a:t>การออกแบบส่วนเอาต์พุต</a:t>
                </a:r>
                <a:endParaRPr lang="en-US" sz="1800" dirty="0">
                  <a:solidFill>
                    <a:schemeClr val="accent4">
                      <a:lumMod val="75000"/>
                    </a:schemeClr>
                  </a:solidFill>
                  <a:effectLst/>
                  <a:latin typeface="Angsana New" pitchFamily="18" charset="-34"/>
                  <a:ea typeface="Calibri"/>
                  <a:cs typeface="Angsana New" pitchFamily="18" charset="-34"/>
                </a:endParaRPr>
              </a:p>
            </p:txBody>
          </p:sp>
          <p:sp>
            <p:nvSpPr>
              <p:cNvPr id="32" name="สี่เหลี่ยมผืนผ้ามุมมน 31"/>
              <p:cNvSpPr/>
              <p:nvPr/>
            </p:nvSpPr>
            <p:spPr>
              <a:xfrm>
                <a:off x="2730500" y="1924050"/>
                <a:ext cx="1651000" cy="317500"/>
              </a:xfrm>
              <a:prstGeom prst="round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sz="2000" b="1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Angsana New" pitchFamily="18" charset="-34"/>
                    <a:ea typeface="Calibri"/>
                    <a:cs typeface="Angsana New" pitchFamily="18" charset="-34"/>
                  </a:rPr>
                  <a:t>การประมวลผลโดยใช้สูตร</a:t>
                </a:r>
                <a:endParaRPr lang="en-US" sz="1800" dirty="0">
                  <a:solidFill>
                    <a:schemeClr val="accent4">
                      <a:lumMod val="75000"/>
                    </a:schemeClr>
                  </a:solidFill>
                  <a:effectLst/>
                  <a:latin typeface="Angsana New" pitchFamily="18" charset="-34"/>
                  <a:ea typeface="Calibri"/>
                  <a:cs typeface="Angsana New" pitchFamily="18" charset="-34"/>
                </a:endParaRPr>
              </a:p>
            </p:txBody>
          </p:sp>
          <p:sp>
            <p:nvSpPr>
              <p:cNvPr id="33" name="สี่เหลี่ยมผืนผ้ามุมมน 32"/>
              <p:cNvSpPr/>
              <p:nvPr/>
            </p:nvSpPr>
            <p:spPr>
              <a:xfrm>
                <a:off x="2730500" y="2298700"/>
                <a:ext cx="1651000" cy="317500"/>
              </a:xfrm>
              <a:prstGeom prst="round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sz="2000" b="1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Angsana New" pitchFamily="18" charset="-34"/>
                    <a:ea typeface="Calibri"/>
                    <a:cs typeface="Angsana New" pitchFamily="18" charset="-34"/>
                  </a:rPr>
                  <a:t>การประมวลผลโดยการทำซ้ำ</a:t>
                </a:r>
                <a:endParaRPr lang="en-US" sz="1800" dirty="0">
                  <a:solidFill>
                    <a:schemeClr val="accent4">
                      <a:lumMod val="75000"/>
                    </a:schemeClr>
                  </a:solidFill>
                  <a:effectLst/>
                  <a:latin typeface="Angsana New" pitchFamily="18" charset="-34"/>
                  <a:ea typeface="Calibri"/>
                  <a:cs typeface="Angsana New" pitchFamily="18" charset="-34"/>
                </a:endParaRPr>
              </a:p>
            </p:txBody>
          </p:sp>
          <p:sp>
            <p:nvSpPr>
              <p:cNvPr id="34" name="สี่เหลี่ยมผืนผ้ามุมมน 33"/>
              <p:cNvSpPr/>
              <p:nvPr/>
            </p:nvSpPr>
            <p:spPr>
              <a:xfrm>
                <a:off x="2730500" y="2686050"/>
                <a:ext cx="1651000" cy="317500"/>
              </a:xfrm>
              <a:prstGeom prst="round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sz="2000" b="1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Angsana New" pitchFamily="18" charset="-34"/>
                    <a:ea typeface="Calibri"/>
                    <a:cs typeface="Angsana New" pitchFamily="18" charset="-34"/>
                  </a:rPr>
                  <a:t>ใช้วิธีการเปิดตาราง</a:t>
                </a:r>
                <a:endParaRPr lang="en-US" sz="1800" dirty="0">
                  <a:solidFill>
                    <a:schemeClr val="accent4">
                      <a:lumMod val="75000"/>
                    </a:schemeClr>
                  </a:solidFill>
                  <a:effectLst/>
                  <a:latin typeface="Angsana New" pitchFamily="18" charset="-34"/>
                  <a:ea typeface="Calibri"/>
                  <a:cs typeface="Angsana New" pitchFamily="18" charset="-34"/>
                </a:endParaRPr>
              </a:p>
            </p:txBody>
          </p:sp>
          <p:sp>
            <p:nvSpPr>
              <p:cNvPr id="35" name="สี่เหลี่ยมผืนผ้ามุมมน 34"/>
              <p:cNvSpPr/>
              <p:nvPr/>
            </p:nvSpPr>
            <p:spPr>
              <a:xfrm>
                <a:off x="2730500" y="3073400"/>
                <a:ext cx="1651000" cy="317500"/>
              </a:xfrm>
              <a:prstGeom prst="round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sz="2000" b="1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Angsana New" pitchFamily="18" charset="-34"/>
                    <a:ea typeface="Calibri"/>
                    <a:cs typeface="Angsana New" pitchFamily="18" charset="-34"/>
                  </a:rPr>
                  <a:t>ฟังก์ชันเรียกใช้ตัวเอง</a:t>
                </a:r>
                <a:endParaRPr lang="en-US" sz="1800" dirty="0">
                  <a:solidFill>
                    <a:schemeClr val="accent4">
                      <a:lumMod val="75000"/>
                    </a:schemeClr>
                  </a:solidFill>
                  <a:effectLst/>
                  <a:latin typeface="Angsana New" pitchFamily="18" charset="-34"/>
                  <a:ea typeface="Calibri"/>
                  <a:cs typeface="Angsana New" pitchFamily="18" charset="-34"/>
                </a:endParaRPr>
              </a:p>
            </p:txBody>
          </p:sp>
          <p:sp>
            <p:nvSpPr>
              <p:cNvPr id="36" name="สี่เหลี่ยมผืนผ้ามุมมน 35"/>
              <p:cNvSpPr/>
              <p:nvPr/>
            </p:nvSpPr>
            <p:spPr>
              <a:xfrm>
                <a:off x="1835150" y="1346200"/>
                <a:ext cx="1885950" cy="406400"/>
              </a:xfrm>
              <a:prstGeom prst="round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b="1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Angsana New" pitchFamily="18" charset="-34"/>
                    <a:ea typeface="Calibri"/>
                    <a:cs typeface="Angsana New" pitchFamily="18" charset="-34"/>
                  </a:rPr>
                  <a:t>การออกแบบโปรแกรมเมนู</a:t>
                </a:r>
                <a:endParaRPr lang="en-US" sz="1800" dirty="0">
                  <a:solidFill>
                    <a:schemeClr val="accent4">
                      <a:lumMod val="75000"/>
                    </a:schemeClr>
                  </a:solidFill>
                  <a:effectLst/>
                  <a:latin typeface="Angsana New" pitchFamily="18" charset="-34"/>
                  <a:ea typeface="Calibri"/>
                  <a:cs typeface="Angsana New" pitchFamily="18" charset="-34"/>
                </a:endParaRPr>
              </a:p>
            </p:txBody>
          </p:sp>
          <p:sp>
            <p:nvSpPr>
              <p:cNvPr id="37" name="สี่เหลี่ยมผืนผ้ามุมมน 36"/>
              <p:cNvSpPr/>
              <p:nvPr/>
            </p:nvSpPr>
            <p:spPr>
              <a:xfrm>
                <a:off x="755650" y="1924050"/>
                <a:ext cx="1651000" cy="406400"/>
              </a:xfrm>
              <a:prstGeom prst="round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sz="2400" b="1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Angsana New" pitchFamily="18" charset="-34"/>
                    <a:ea typeface="Calibri"/>
                    <a:cs typeface="Angsana New" pitchFamily="18" charset="-34"/>
                  </a:rPr>
                  <a:t>การออกแบบส่วนอินพุต</a:t>
                </a:r>
                <a:endParaRPr lang="en-US" sz="1800" dirty="0">
                  <a:solidFill>
                    <a:schemeClr val="accent4">
                      <a:lumMod val="75000"/>
                    </a:schemeClr>
                  </a:solidFill>
                  <a:effectLst/>
                  <a:latin typeface="Angsana New" pitchFamily="18" charset="-34"/>
                  <a:ea typeface="Calibri"/>
                  <a:cs typeface="Angsana New" pitchFamily="18" charset="-34"/>
                </a:endParaRPr>
              </a:p>
            </p:txBody>
          </p:sp>
          <p:sp>
            <p:nvSpPr>
              <p:cNvPr id="38" name="สี่เหลี่ยมผืนผ้ามุมมน 37"/>
              <p:cNvSpPr/>
              <p:nvPr/>
            </p:nvSpPr>
            <p:spPr>
              <a:xfrm>
                <a:off x="755650" y="2451100"/>
                <a:ext cx="1651000" cy="406400"/>
              </a:xfrm>
              <a:prstGeom prst="round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sz="2400" b="1" dirty="0">
                    <a:solidFill>
                      <a:schemeClr val="accent4">
                        <a:lumMod val="75000"/>
                      </a:schemeClr>
                    </a:solidFill>
                    <a:effectLst/>
                    <a:latin typeface="Angsana New" pitchFamily="18" charset="-34"/>
                    <a:ea typeface="Calibri"/>
                    <a:cs typeface="Angsana New" pitchFamily="18" charset="-34"/>
                  </a:rPr>
                  <a:t>การออกแบบส่วนประมวลผล</a:t>
                </a:r>
                <a:endParaRPr lang="en-US" sz="1800" dirty="0">
                  <a:solidFill>
                    <a:schemeClr val="accent4">
                      <a:lumMod val="75000"/>
                    </a:schemeClr>
                  </a:solidFill>
                  <a:effectLst/>
                  <a:latin typeface="Angsana New" pitchFamily="18" charset="-34"/>
                  <a:ea typeface="Calibri"/>
                  <a:cs typeface="Angsana New" pitchFamily="18" charset="-34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28819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ใน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การออกแบบโปรแกรมเพื่อประยุกต์ใช้งานธุรกิจนั้น ส่วนที่จำเป็นอย่างหนึ่งก็คือการเขียนโปรแกรมติดต่อกับแฟ้มข้อมูล ดังนั้นในหัวข้อแรกของหน่วยเรียนนี้จึงขอกล่าวในเรื่องของแฟ้มข้อมูล แฟ้มข้อมูลเป็นส่วนที่ถูกจัดเก็บในหน่วยความจำสำรอง การเขียนโปรแกรมให้คอมพิวเตอร์ติดต่อกับหน่วยจัดเก็บข้อมูลสำรองนั้น จะไม่ได้อ่านหรือเขียนข้อมูลไปยังหน่วยความจำสำรองโดยตรง แต่จะใช้พื้นที่ของหน่วยความจำหลักในเครื่องคอมพิวเตอร์จำลองไว้เก็บข้อมูลสำหรับอ่านหรือเขียนแฟ้มข้อมูล โดยมองหน่วยความจำส่วนนี้เสมือนเป็นการอ่านหรือเขียนหน่วยความจำสำรอง เพราะการอ่านหรือเขียนข้อมูลโดยตรงจะใช้เวลามาก ส่งผลให้การทำงานของโปรแกรมช้าไปด้วย ข้อมูลจะถูกบันทึกลงในหน่วยความจำจริงเมื่อมีการสั่งปิดแฟ้มข้อมูลหรือข้อมูลในบัฟเฟอร์นี้เต็มจึงจะมีการบันทึกข้อมูลลงในสื่อหน่วยความจำสำรองจริง</a:t>
            </a:r>
          </a:p>
        </p:txBody>
      </p:sp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>
                <a:solidFill>
                  <a:schemeClr val="accent4">
                    <a:lumMod val="75000"/>
                  </a:schemeClr>
                </a:solidFill>
                <a:effectLst/>
              </a:rPr>
              <a:t>แฟ้มข้อมูล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029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5116024"/>
          </a:xfrm>
        </p:spPr>
        <p:txBody>
          <a:bodyPr>
            <a:normAutofit fontScale="92500"/>
          </a:bodyPr>
          <a:lstStyle/>
          <a:p>
            <a:pPr marL="109728" indent="0">
              <a:buNone/>
            </a:pPr>
            <a:r>
              <a:rPr lang="th-TH" dirty="0" smtClean="0"/>
              <a:t>	เป็น</a:t>
            </a:r>
            <a:r>
              <a:rPr lang="th-TH" dirty="0"/>
              <a:t>หน่วยของข้อมูลที่เรียงติดกัน โดยอาจเป็นชนิดเดียวกันหรือเป็นโครงสร้างก็ได้</a:t>
            </a:r>
            <a:r>
              <a:rPr lang="th-TH" dirty="0" err="1"/>
              <a:t>สตรีม</a:t>
            </a:r>
            <a:r>
              <a:rPr lang="th-TH" dirty="0"/>
              <a:t>แบ่งออกเป็น </a:t>
            </a:r>
            <a:r>
              <a:rPr lang="en-US" dirty="0"/>
              <a:t>2 </a:t>
            </a:r>
            <a:r>
              <a:rPr lang="th-TH" dirty="0"/>
              <a:t>ชนิด คือ</a:t>
            </a:r>
            <a:endParaRPr lang="en-US" dirty="0"/>
          </a:p>
          <a:p>
            <a:r>
              <a:rPr lang="th-TH" b="1" dirty="0"/>
              <a:t>เท็กซ์</a:t>
            </a:r>
            <a:r>
              <a:rPr lang="th-TH" b="1" dirty="0" err="1"/>
              <a:t>สตรีม</a:t>
            </a:r>
            <a:r>
              <a:rPr lang="th-TH" b="1" dirty="0"/>
              <a:t> </a:t>
            </a:r>
            <a:r>
              <a:rPr lang="en-US" b="1" dirty="0"/>
              <a:t>(Text Stream)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	</a:t>
            </a:r>
            <a:r>
              <a:rPr lang="th-TH" dirty="0"/>
              <a:t>รูปแบบการเก็บข้อมูลเรียงติดกันในลักษณะของรหัส</a:t>
            </a:r>
            <a:r>
              <a:rPr lang="th-TH" dirty="0" err="1"/>
              <a:t>แอส</a:t>
            </a:r>
            <a:r>
              <a:rPr lang="th-TH" dirty="0"/>
              <a:t>กี้ </a:t>
            </a:r>
            <a:r>
              <a:rPr lang="en-US" dirty="0"/>
              <a:t>(ASCII) </a:t>
            </a:r>
            <a:r>
              <a:rPr lang="th-TH" dirty="0"/>
              <a:t>และปิดท้ายบรรทัดด้วยรหัส </a:t>
            </a:r>
            <a:r>
              <a:rPr lang="en-US" dirty="0"/>
              <a:t>LF : Line Feed </a:t>
            </a:r>
            <a:r>
              <a:rPr lang="th-TH" dirty="0"/>
              <a:t>และตามด้วยรหัส </a:t>
            </a:r>
            <a:r>
              <a:rPr lang="en-US" dirty="0"/>
              <a:t>CR : Carriage-Return </a:t>
            </a:r>
            <a:r>
              <a:rPr lang="th-TH" dirty="0"/>
              <a:t>ซึ่งเป็นการเลื่อนไปจุดเริ่มต้นของบรรทัดใหม่</a:t>
            </a:r>
            <a:endParaRPr lang="en-US" dirty="0"/>
          </a:p>
          <a:p>
            <a:r>
              <a:rPr lang="th-TH" b="1" dirty="0" err="1" smtClean="0"/>
              <a:t>ไบ</a:t>
            </a:r>
            <a:r>
              <a:rPr lang="th-TH" b="1" dirty="0"/>
              <a:t>นารี</a:t>
            </a:r>
            <a:r>
              <a:rPr lang="th-TH" b="1" dirty="0" err="1"/>
              <a:t>สตรีม</a:t>
            </a:r>
            <a:r>
              <a:rPr lang="th-TH" b="1" dirty="0"/>
              <a:t> </a:t>
            </a:r>
            <a:r>
              <a:rPr lang="en-US" b="1" dirty="0"/>
              <a:t>(Binary Stream)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	</a:t>
            </a:r>
            <a:r>
              <a:rPr lang="th-TH" dirty="0"/>
              <a:t>เป็นรูปแบบของการจัดเก็บข้อมูล ซึ่งคงสภาพข้อมูลเดิมไว้ ไม่มีการเปลี่ยนแปลงข้อมูลใด ๆ เมื่อจบบรรทัดจะมีเพียงรหัสขึ้นบรรทัดใหม่ </a:t>
            </a:r>
            <a:r>
              <a:rPr lang="en-US" dirty="0"/>
              <a:t>LF : Line Feed </a:t>
            </a:r>
            <a:r>
              <a:rPr lang="th-TH" dirty="0"/>
              <a:t>เท่านั้น</a:t>
            </a:r>
            <a:endParaRPr lang="en-US" dirty="0"/>
          </a:p>
          <a:p>
            <a:pPr marL="109728" indent="0">
              <a:buNone/>
            </a:pPr>
            <a:r>
              <a:rPr lang="en-US" b="1" dirty="0"/>
              <a:t>	</a:t>
            </a:r>
            <a:r>
              <a:rPr lang="th-TH" b="1" dirty="0"/>
              <a:t>สตรีมบัฟเฟอร์ </a:t>
            </a:r>
            <a:r>
              <a:rPr lang="en-US" b="1" dirty="0"/>
              <a:t>(Stream Buffer)</a:t>
            </a:r>
            <a:endParaRPr lang="en-US" dirty="0"/>
          </a:p>
          <a:p>
            <a:pPr marL="109728" indent="0">
              <a:buNone/>
            </a:pPr>
            <a:r>
              <a:rPr lang="en-US" dirty="0"/>
              <a:t>	</a:t>
            </a:r>
            <a:r>
              <a:rPr lang="th-TH" dirty="0"/>
              <a:t>เป็นหน่วยความจำที่ใช้จัดเก็บข้อมูลชั่วคราวสำหรับการอ่านข้อมูลจากแฟ้มข้อมูล หรือส่วนที่เก็บข้อมูลสำหรับนำไปบันทึกลงในแฟ้มข้อมูล</a:t>
            </a:r>
            <a:endParaRPr lang="en-US" dirty="0"/>
          </a:p>
          <a:p>
            <a:pPr marL="109728" indent="0">
              <a:buNone/>
            </a:pPr>
            <a:endParaRPr lang="th-TH" dirty="0"/>
          </a:p>
        </p:txBody>
      </p:sp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dirty="0">
                <a:effectLst/>
              </a:rPr>
              <a:t>สตรีม</a:t>
            </a:r>
            <a:r>
              <a:rPr lang="th-TH" sz="3200" dirty="0">
                <a:effectLst/>
              </a:rPr>
              <a:t> </a:t>
            </a:r>
            <a:r>
              <a:rPr lang="en-US" sz="3200" dirty="0">
                <a:effectLst/>
              </a:rPr>
              <a:t>(Stream)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026404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5188032"/>
          </a:xfrm>
        </p:spPr>
        <p:txBody>
          <a:bodyPr>
            <a:normAutofit/>
          </a:bodyPr>
          <a:lstStyle/>
          <a:p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ในการเขียนโปรแกรมใช้งานแฟ้มข้อมูลในภาษาซี </a:t>
            </a:r>
            <a:endParaRPr lang="th-TH" sz="28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109728" indent="0">
              <a:buNone/>
            </a:pPr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sz="2800" dirty="0" smtClean="0">
                <a:solidFill>
                  <a:schemeClr val="accent4">
                    <a:lumMod val="75000"/>
                  </a:schemeClr>
                </a:solidFill>
              </a:rPr>
              <a:t>จะ</a:t>
            </a:r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มีองค์ประกอบที่สำคัญ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5 </a:t>
            </a:r>
            <a:r>
              <a:rPr lang="th-TH" sz="2800" dirty="0">
                <a:solidFill>
                  <a:schemeClr val="accent4">
                    <a:lumMod val="75000"/>
                  </a:schemeClr>
                </a:solidFill>
              </a:rPr>
              <a:t>ส่วน ดังนี้</a:t>
            </a:r>
            <a:endParaRPr lang="en-US" sz="1800" dirty="0">
              <a:solidFill>
                <a:schemeClr val="accent4">
                  <a:lumMod val="75000"/>
                </a:schemeClr>
              </a:solidFill>
            </a:endParaRPr>
          </a:p>
          <a:p>
            <a:pPr lvl="1"/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ส่วนนำไฟล์ไลบรารีที่เกี่ยวข้องกับการจัดการไฟล์เข้ามาในโปรแกรม ซึ่งก็คือไฟล์ </a:t>
            </a:r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</a:rPr>
              <a:t>stdio.h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 ซึ่งเป็นไฟล์ไลบรารีมาตรฐานเกี่ยวกับอินพุตและเอาต์พุต</a:t>
            </a:r>
            <a:endParaRPr lang="en-US" sz="1600" dirty="0">
              <a:solidFill>
                <a:schemeClr val="accent4">
                  <a:lumMod val="75000"/>
                </a:schemeClr>
              </a:solidFill>
            </a:endParaRPr>
          </a:p>
          <a:p>
            <a:pPr lvl="1"/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การประกาศตัวแปรชี้ตำแหน่งไฟล์ หรือไฟล์</a:t>
            </a:r>
            <a:r>
              <a:rPr lang="th-TH" sz="2400" dirty="0" err="1">
                <a:solidFill>
                  <a:schemeClr val="accent4">
                    <a:lumMod val="75000"/>
                  </a:schemeClr>
                </a:solidFill>
              </a:rPr>
              <a:t>พอยน์เตอร์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(File Pointer)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เป็นการจองหน่วยความจำที่ใช้เป็น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Stream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Buffer</a:t>
            </a:r>
            <a:r>
              <a:rPr lang="th-TH" sz="16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sz="16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th-TH" sz="1900" dirty="0" smtClean="0">
                <a:solidFill>
                  <a:schemeClr val="accent4">
                    <a:lumMod val="75000"/>
                  </a:schemeClr>
                </a:solidFill>
              </a:rPr>
              <a:t>โดยใช้คำสั่ง  </a:t>
            </a:r>
            <a:r>
              <a:rPr lang="en-US" sz="1900" dirty="0" smtClean="0">
                <a:solidFill>
                  <a:schemeClr val="accent4">
                    <a:lumMod val="75000"/>
                  </a:schemeClr>
                </a:solidFill>
              </a:rPr>
              <a:t>FILE </a:t>
            </a:r>
            <a:r>
              <a:rPr lang="en-US" sz="1900" dirty="0">
                <a:solidFill>
                  <a:schemeClr val="accent4">
                    <a:lumMod val="75000"/>
                  </a:schemeClr>
                </a:solidFill>
              </a:rPr>
              <a:t>*</a:t>
            </a:r>
            <a:r>
              <a:rPr lang="en-US" sz="1900" dirty="0" err="1">
                <a:solidFill>
                  <a:schemeClr val="accent4">
                    <a:lumMod val="75000"/>
                  </a:schemeClr>
                </a:solidFill>
              </a:rPr>
              <a:t>file_pointer</a:t>
            </a:r>
            <a:r>
              <a:rPr lang="en-US" sz="1900" dirty="0">
                <a:solidFill>
                  <a:schemeClr val="accent4">
                    <a:lumMod val="75000"/>
                  </a:schemeClr>
                </a:solidFill>
              </a:rPr>
              <a:t>;</a:t>
            </a:r>
            <a:endParaRPr lang="en-US" sz="1300" dirty="0">
              <a:solidFill>
                <a:schemeClr val="accent4">
                  <a:lumMod val="75000"/>
                </a:schemeClr>
              </a:solidFill>
            </a:endParaRPr>
          </a:p>
          <a:p>
            <a:pPr lvl="1"/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คำสั่งเปิดไฟล์ ซึ่งเป็นการกำหนดค่าของตัวแปร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file pointer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ว่ามีชื่อไฟล์และที่อยู่ไฟล์ และมีโหมดการทำงานของไฟล์เป็นแบบใด เพื่อกำหนดให้เป็น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Text Stream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หรือ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Binary Stream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และสามารถอ่านหรือเขียนไฟล์ กำหนดเป็นไฟล์ที่สร้างขึ้นมาใหม่ หรือจะเป็นการนำไฟล์เก่ามาปรับปรุงแก้ไขเพิ่มเติม</a:t>
            </a:r>
            <a:endParaRPr lang="en-US" sz="1600" dirty="0">
              <a:solidFill>
                <a:schemeClr val="accent4">
                  <a:lumMod val="75000"/>
                </a:schemeClr>
              </a:solidFill>
            </a:endParaRPr>
          </a:p>
          <a:p>
            <a:pPr lvl="1"/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คำสั่งจัดการไฟล์ ซึ่งได้แก่ คำสั่งอ่านไฟล์ หรือเขียนไฟล์</a:t>
            </a:r>
            <a:endParaRPr lang="en-US" sz="1600" dirty="0">
              <a:solidFill>
                <a:schemeClr val="accent4">
                  <a:lumMod val="75000"/>
                </a:schemeClr>
              </a:solidFill>
            </a:endParaRPr>
          </a:p>
          <a:p>
            <a:pPr lvl="1"/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คำสั่งปิดไฟล์ เป็นคำสั่งที่ทำการบันทึก</a:t>
            </a:r>
            <a:r>
              <a:rPr lang="th-TH" sz="2400" dirty="0" smtClean="0">
                <a:solidFill>
                  <a:schemeClr val="accent4">
                    <a:lumMod val="75000"/>
                  </a:schemeClr>
                </a:solidFill>
              </a:rPr>
              <a:t>ข้อมูล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</a:rPr>
              <a:t>จริงลงไปในหน่วยความจำสำรองและปิดแฟ้ม</a:t>
            </a:r>
            <a:endParaRPr lang="en-US" sz="16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>
                <a:solidFill>
                  <a:schemeClr val="accent4">
                    <a:lumMod val="75000"/>
                  </a:schemeClr>
                </a:solidFill>
                <a:effectLst/>
              </a:rPr>
              <a:t>การจัดการแฟ้มข้อมูล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7504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179512" y="1481328"/>
            <a:ext cx="8712968" cy="4525963"/>
          </a:xfrm>
        </p:spPr>
        <p:txBody>
          <a:bodyPr/>
          <a:lstStyle/>
          <a:p>
            <a:pPr marL="109728" indent="0" algn="thaiDist">
              <a:buNone/>
            </a:pP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	การ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ใช้งานแฟ้มข้อมูลนั้น สิ่งแรกที่ต้องดำเนินการคือการสร้าง</a:t>
            </a:r>
            <a:r>
              <a:rPr lang="th-TH" dirty="0" err="1">
                <a:solidFill>
                  <a:schemeClr val="accent4">
                    <a:lumMod val="75000"/>
                  </a:schemeClr>
                </a:solidFill>
              </a:rPr>
              <a:t>สตรีม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บัฟเฟอร์ เพื่อใช้เป็นที่เก็บข้อมูลชั่วคราว ด้วยคีย์เวิร์ด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FILE *</a:t>
            </a:r>
            <a:r>
              <a:rPr lang="en-US" dirty="0" err="1" smtClean="0">
                <a:solidFill>
                  <a:schemeClr val="accent4">
                    <a:lumMod val="75000"/>
                  </a:schemeClr>
                </a:solidFill>
              </a:rPr>
              <a:t>file_pointer</a:t>
            </a:r>
            <a:endParaRPr lang="th-TH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109728" indent="0" algn="thaiDist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dirty="0" smtClean="0">
                <a:solidFill>
                  <a:schemeClr val="accent4">
                    <a:lumMod val="75000"/>
                  </a:schemeClr>
                </a:solidFill>
              </a:rPr>
              <a:t>จากนั้น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ก็จะทำการเปิดแฟ้มข้อมูลด้วยการใช้ฟังก์ชัน </a:t>
            </a:r>
            <a:r>
              <a:rPr lang="en-US" dirty="0" err="1">
                <a:solidFill>
                  <a:schemeClr val="accent4">
                    <a:lumMod val="75000"/>
                  </a:schemeClr>
                </a:solidFill>
              </a:rPr>
              <a:t>fopen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()</a:t>
            </a:r>
          </a:p>
          <a:p>
            <a:pPr marL="109728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FILE *</a:t>
            </a:r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fpt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109728" indent="0">
              <a:buNone/>
            </a:pP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	รูปแบบ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109728" indent="0">
              <a:buNone/>
            </a:pPr>
            <a:r>
              <a:rPr lang="en-US" sz="18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 	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20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file_pointer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&gt; = </a:t>
            </a:r>
            <a:r>
              <a:rPr lang="en-US" sz="20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fopen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(&lt;</a:t>
            </a:r>
            <a:r>
              <a:rPr lang="en-US" sz="20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file_name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&gt;,&lt;mode&gt;);</a:t>
            </a:r>
          </a:p>
          <a:p>
            <a:pPr marL="109728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th-TH" dirty="0">
                <a:solidFill>
                  <a:schemeClr val="accent4">
                    <a:lumMod val="75000"/>
                  </a:schemeClr>
                </a:solidFill>
              </a:rPr>
              <a:t>เช่น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  <a:p>
            <a:pPr marL="109728" indent="0">
              <a:buNone/>
            </a:pP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  	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fpt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= </a:t>
            </a:r>
            <a:r>
              <a:rPr lang="en-US" sz="20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fopen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(“textfile.txt”, “</a:t>
            </a:r>
            <a:r>
              <a:rPr lang="en-US" sz="2000" dirty="0" err="1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wt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”);</a:t>
            </a:r>
            <a:endParaRPr lang="th-TH" sz="2000" dirty="0">
              <a:solidFill>
                <a:schemeClr val="accent4">
                  <a:lumMod val="75000"/>
                </a:schemeClr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>
                <a:solidFill>
                  <a:schemeClr val="accent4">
                    <a:lumMod val="75000"/>
                  </a:schemeClr>
                </a:solidFill>
                <a:effectLst/>
              </a:rPr>
              <a:t>การเปิดแฟ้มข้อมูล</a:t>
            </a:r>
            <a:endParaRPr lang="th-TH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898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h-TH" sz="2400" dirty="0" smtClean="0">
                <a:solidFill>
                  <a:schemeClr val="accent4">
                    <a:lumMod val="75000"/>
                  </a:schemeClr>
                </a:solidFill>
                <a:effectLst/>
              </a:rPr>
              <a:t>แสดง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  <a:effectLst/>
              </a:rPr>
              <a:t>โหมดและการทำงานที่ใช้ในฟังก์ชัน </a:t>
            </a:r>
            <a:r>
              <a:rPr lang="en-US" sz="2400" dirty="0" err="1">
                <a:solidFill>
                  <a:schemeClr val="accent4">
                    <a:lumMod val="75000"/>
                  </a:schemeClr>
                </a:solidFill>
                <a:effectLst/>
              </a:rPr>
              <a:t>fopen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  <a:effectLst/>
              </a:rPr>
              <a:t> ใน</a:t>
            </a:r>
            <a:r>
              <a:rPr lang="th-TH" sz="2400" dirty="0" smtClean="0">
                <a:solidFill>
                  <a:schemeClr val="accent4">
                    <a:lumMod val="75000"/>
                  </a:schemeClr>
                </a:solidFill>
                <a:effectLst/>
              </a:rPr>
              <a:t>ภาษาซี</a:t>
            </a:r>
            <a:endParaRPr lang="th-TH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0859586"/>
              </p:ext>
            </p:extLst>
          </p:nvPr>
        </p:nvGraphicFramePr>
        <p:xfrm>
          <a:off x="323529" y="1412772"/>
          <a:ext cx="8568952" cy="50814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79339"/>
                <a:gridCol w="6589613"/>
              </a:tblGrid>
              <a:tr h="603068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  <a:tabLst>
                          <a:tab pos="654050" algn="l"/>
                        </a:tabLst>
                      </a:pPr>
                      <a:r>
                        <a:rPr lang="th-TH" sz="3200" dirty="0">
                          <a:effectLst/>
                        </a:rPr>
                        <a:t>โหมด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  <a:tabLst>
                          <a:tab pos="654050" algn="l"/>
                        </a:tabLst>
                      </a:pPr>
                      <a:r>
                        <a:rPr lang="th-TH" sz="3200" dirty="0">
                          <a:effectLst/>
                        </a:rPr>
                        <a:t>การทำงาน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603068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  <a:tabLst>
                          <a:tab pos="654050" algn="l"/>
                        </a:tabLst>
                      </a:pPr>
                      <a:r>
                        <a:rPr lang="en-US" sz="2000" dirty="0">
                          <a:effectLst/>
                        </a:rPr>
                        <a:t>r </a:t>
                      </a:r>
                      <a:r>
                        <a:rPr lang="th-TH" sz="2000" dirty="0">
                          <a:effectLst/>
                        </a:rPr>
                        <a:t>หรือ </a:t>
                      </a:r>
                      <a:r>
                        <a:rPr lang="en-US" sz="2000" dirty="0" err="1">
                          <a:effectLst/>
                        </a:rPr>
                        <a:t>rt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6695" algn="thaiDist">
                        <a:spcAft>
                          <a:spcPts val="0"/>
                        </a:spcAft>
                        <a:tabLst>
                          <a:tab pos="654050" algn="l"/>
                        </a:tabLst>
                      </a:pPr>
                      <a:r>
                        <a:rPr lang="th-TH" sz="24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เปิดแฟ้มข้อมูลแบบเท็กซ์ไฟล์ เพื่ออ่านอย่างเดียว</a:t>
                      </a:r>
                      <a:endParaRPr lang="en-US" sz="20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603068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  <a:tabLst>
                          <a:tab pos="654050" algn="l"/>
                        </a:tabLst>
                      </a:pPr>
                      <a:r>
                        <a:rPr lang="en-US" sz="2000" dirty="0">
                          <a:effectLst/>
                        </a:rPr>
                        <a:t>w </a:t>
                      </a:r>
                      <a:r>
                        <a:rPr lang="th-TH" sz="2000" dirty="0">
                          <a:effectLst/>
                        </a:rPr>
                        <a:t>หรือ </a:t>
                      </a:r>
                      <a:r>
                        <a:rPr lang="en-US" sz="2000" dirty="0" err="1">
                          <a:effectLst/>
                        </a:rPr>
                        <a:t>wt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6695" algn="thaiDist">
                        <a:spcAft>
                          <a:spcPts val="0"/>
                        </a:spcAft>
                        <a:tabLst>
                          <a:tab pos="654050" algn="l"/>
                        </a:tabLst>
                      </a:pPr>
                      <a:r>
                        <a:rPr lang="th-TH" sz="24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สร้างแฟ้มข้อมูลแบบเท็กซ์ไฟล์ใหม่ เพื่อเขียนอย่างเดียว หากมีไฟล์เก่าอยู่ก็จะเขียนทับด้วยไฟล์ใหม่</a:t>
                      </a:r>
                      <a:endParaRPr lang="en-US" sz="20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904599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  <a:tabLst>
                          <a:tab pos="654050" algn="l"/>
                        </a:tabLst>
                      </a:pPr>
                      <a:r>
                        <a:rPr lang="en-US" sz="2000" dirty="0">
                          <a:effectLst/>
                        </a:rPr>
                        <a:t>a </a:t>
                      </a:r>
                      <a:r>
                        <a:rPr lang="th-TH" sz="2000" dirty="0">
                          <a:effectLst/>
                        </a:rPr>
                        <a:t>หรือ </a:t>
                      </a:r>
                      <a:r>
                        <a:rPr lang="en-US" sz="2000" dirty="0">
                          <a:effectLst/>
                        </a:rPr>
                        <a:t>at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6695" algn="thaiDist">
                        <a:spcAft>
                          <a:spcPts val="0"/>
                        </a:spcAft>
                        <a:tabLst>
                          <a:tab pos="654050" algn="l"/>
                        </a:tabLst>
                      </a:pPr>
                      <a:r>
                        <a:rPr lang="th-TH" sz="24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เปิดแฟ้มข้อมูลแบบเท็กซ์ไฟล์ เพื่อเพิ่มข้อมูลต่อท้ายข้อมูลในไฟล์ที่มีอยู่เดิม แต่หากไม่มีไฟล์เก่าก็จะเป็นการสร้างไฟล์ขึ้นมาใหม่</a:t>
                      </a:r>
                      <a:endParaRPr lang="en-US" sz="20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603068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  <a:tabLst>
                          <a:tab pos="654050" algn="l"/>
                        </a:tabLst>
                      </a:pPr>
                      <a:r>
                        <a:rPr lang="en-US" sz="2000" dirty="0" err="1">
                          <a:effectLst/>
                        </a:rPr>
                        <a:t>rb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6695" algn="thaiDist">
                        <a:spcAft>
                          <a:spcPts val="0"/>
                        </a:spcAft>
                        <a:tabLst>
                          <a:tab pos="654050" algn="l"/>
                        </a:tabLst>
                      </a:pPr>
                      <a:r>
                        <a:rPr lang="th-TH" sz="24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เปิดแฟ้มข้อมูล</a:t>
                      </a:r>
                      <a:r>
                        <a:rPr lang="th-TH" sz="2400" dirty="0" err="1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แบบไบ</a:t>
                      </a:r>
                      <a:r>
                        <a:rPr lang="th-TH" sz="24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นารีไฟล์ เพื่ออ่านอย่างเดียว</a:t>
                      </a:r>
                      <a:endParaRPr lang="en-US" sz="20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603068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  <a:tabLst>
                          <a:tab pos="654050" algn="l"/>
                        </a:tabLst>
                      </a:pPr>
                      <a:r>
                        <a:rPr lang="en-US" sz="2000" dirty="0" err="1">
                          <a:effectLst/>
                        </a:rPr>
                        <a:t>wb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6695" algn="thaiDist">
                        <a:spcAft>
                          <a:spcPts val="0"/>
                        </a:spcAft>
                        <a:tabLst>
                          <a:tab pos="654050" algn="l"/>
                        </a:tabLst>
                      </a:pPr>
                      <a:r>
                        <a:rPr lang="th-TH" sz="24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สร้างแฟ้มข้อมูล</a:t>
                      </a:r>
                      <a:r>
                        <a:rPr lang="th-TH" sz="2400" dirty="0" err="1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แบบไบ</a:t>
                      </a:r>
                      <a:r>
                        <a:rPr lang="th-TH" sz="24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นารีไฟล์ใหม่ เพื่อเขียนอย่างเดียว หากมีไฟล์เก่าอยู่ก็จะเขียนทับด้วยไฟล์ใหม่</a:t>
                      </a:r>
                      <a:endParaRPr lang="en-US" sz="20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904599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  <a:tabLst>
                          <a:tab pos="654050" algn="l"/>
                        </a:tabLst>
                      </a:pPr>
                      <a:r>
                        <a:rPr lang="en-US" sz="2000" dirty="0" err="1">
                          <a:effectLst/>
                        </a:rPr>
                        <a:t>ab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26695" algn="thaiDist">
                        <a:spcAft>
                          <a:spcPts val="0"/>
                        </a:spcAft>
                        <a:tabLst>
                          <a:tab pos="654050" algn="l"/>
                        </a:tabLst>
                      </a:pPr>
                      <a:r>
                        <a:rPr lang="th-TH" sz="24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เปิดแฟ้มข้อมูล</a:t>
                      </a:r>
                      <a:r>
                        <a:rPr lang="th-TH" sz="2400" dirty="0" err="1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แบบไบ</a:t>
                      </a:r>
                      <a:r>
                        <a:rPr lang="th-TH" sz="240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นารี เพื่อเพิ่มข้อมูลต่อท้ายข้อมูลในไฟล์ที่มีอยู่เดิม แต่หากไม่มีไฟล์เก่าก็จะเป็นการสร้างไฟล์ขึ้นมาใหม่</a:t>
                      </a:r>
                      <a:endParaRPr lang="en-US" sz="200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8273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รวมกลุ่ม">
  <a:themeElements>
    <a:clrScheme name="รวมกลุ่ม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รวมกลุ่ม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รวมกลุ่ม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83</TotalTime>
  <Words>1080</Words>
  <Application>Microsoft Office PowerPoint</Application>
  <PresentationFormat>นำเสนอทางหน้าจอ (4:3)</PresentationFormat>
  <Paragraphs>432</Paragraphs>
  <Slides>38</Slides>
  <Notes>1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38</vt:i4>
      </vt:variant>
    </vt:vector>
  </HeadingPairs>
  <TitlesOfParts>
    <vt:vector size="39" baseType="lpstr">
      <vt:lpstr>รวมกลุ่ม</vt:lpstr>
      <vt:lpstr>หน่วยที่ 9 การออกแบบและการเขียนโปรแกรมอย่างง่าย เพื่อประยุกต์ในงานธุรกิจ</vt:lpstr>
      <vt:lpstr>สาระการเรียนรู้</vt:lpstr>
      <vt:lpstr>สมรรถนะการเรียนรู้</vt:lpstr>
      <vt:lpstr>แผนผังความคิด (Mind Mapping) ของหน่วยการเรียนรู้</vt:lpstr>
      <vt:lpstr>แฟ้มข้อมูล</vt:lpstr>
      <vt:lpstr>สตรีม (Stream) </vt:lpstr>
      <vt:lpstr>การจัดการแฟ้มข้อมูล</vt:lpstr>
      <vt:lpstr>การเปิดแฟ้มข้อมูล</vt:lpstr>
      <vt:lpstr>แสดงโหมดและการทำงานที่ใช้ในฟังก์ชัน fopen ในภาษาซี</vt:lpstr>
      <vt:lpstr>แสดงโหมดและการทำงานที่ใช้ในฟังก์ชัน fopen ในภาษาซี</vt:lpstr>
      <vt:lpstr>ฟังก์ชัน fopen()</vt:lpstr>
      <vt:lpstr>การให้บริการแฟ้มข้อมูล</vt:lpstr>
      <vt:lpstr>ตัวอย่างโปรแกรมสร้างแฟ้มข้อมูลใหม่</vt:lpstr>
      <vt:lpstr>ตัวอย่างโปรแกรมเพิ่มข้อมูลต่อแฟ้มเดิม</vt:lpstr>
      <vt:lpstr>ตัวอย่างโปรแกรมอ่านข้อมูลจากแฟ้ม</vt:lpstr>
      <vt:lpstr>ตัวอย่างโปรแกรมอ่านข้อมูลจากแฟ้ม (ต่อ)</vt:lpstr>
      <vt:lpstr>ตัวอย่างโปรแกรมอ่านข้อมูลจากแฟ้ม (ต่อ)</vt:lpstr>
      <vt:lpstr>ตัวอย่างโปรแกรมอ่านข้อมูลจากแฟ้ม (ต่อ)</vt:lpstr>
      <vt:lpstr>การออกแบบโปรแกรม</vt:lpstr>
      <vt:lpstr>การออกแบบส่วนอินพุต</vt:lpstr>
      <vt:lpstr>การออกแบบส่วนอินพุต</vt:lpstr>
      <vt:lpstr>การเขียนเงื่อนไข ในส่วนตรวจสอบข้อมูลอินพุต</vt:lpstr>
      <vt:lpstr>โปรแกรมรับค่าอินพุตที่มีการตรวจสอบค่า ในช่วง 0-100</vt:lpstr>
      <vt:lpstr>สร้างฟังก์ชันรับค่าอินพุตที่มีการตรวจสอบค่าในช่วง 0-100</vt:lpstr>
      <vt:lpstr>การออกแบบส่วนประมวลผล</vt:lpstr>
      <vt:lpstr>การประมวลผลโดยใช้สูตร (Formula)</vt:lpstr>
      <vt:lpstr>การประมวลผลโดยการทำซ้ำ (Repeation)</vt:lpstr>
      <vt:lpstr>โปรแกรมหาค่า Factorial n!  โดยใช้วิธีการแบบทำซ้ำ</vt:lpstr>
      <vt:lpstr>การเปิดตาราง (Lookup table)</vt:lpstr>
      <vt:lpstr>โปรแกรมหาค่า Factorial n!  โดยใช้วิธีการเปิดตาราง </vt:lpstr>
      <vt:lpstr>ฟังก์ชันเรียกตัวเอง (Recursive Function)</vt:lpstr>
      <vt:lpstr>โปรแกรมหาค่า Factorial n!  โดยใช้วิธีการเรียกใช้ตัวเอง</vt:lpstr>
      <vt:lpstr>การออกแบบส่วนเอาต์พุต</vt:lpstr>
      <vt:lpstr>การออกแบบโปรแกรมเมนูหลัก (Main Menu)</vt:lpstr>
      <vt:lpstr>โปรแกรมเมนูหลัก</vt:lpstr>
      <vt:lpstr>โปรแกรมเมนูหลัก (ต่อ)</vt:lpstr>
      <vt:lpstr>โปรแกรมเมนูหลัก (ต่อ)</vt:lpstr>
      <vt:lpstr>ฝึกปฏิบัติ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หน่วยที่ 9 การออกแบบและการเขียนโปรแกรมอย่างง่าย เพื่อประยุกต์ในงานธุรกิจ</dc:title>
  <dc:creator>Windows User</dc:creator>
  <cp:lastModifiedBy>WIN7</cp:lastModifiedBy>
  <cp:revision>20</cp:revision>
  <cp:lastPrinted>2015-12-09T08:05:46Z</cp:lastPrinted>
  <dcterms:created xsi:type="dcterms:W3CDTF">2014-10-12T10:33:00Z</dcterms:created>
  <dcterms:modified xsi:type="dcterms:W3CDTF">2015-12-11T08:17:42Z</dcterms:modified>
</cp:coreProperties>
</file>