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6"/>
  </p:notesMasterIdLst>
  <p:handoutMasterIdLst>
    <p:handoutMasterId r:id="rId5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  <p:sldId id="284" r:id="rId30"/>
    <p:sldId id="285" r:id="rId31"/>
    <p:sldId id="286" r:id="rId32"/>
    <p:sldId id="290" r:id="rId33"/>
    <p:sldId id="287" r:id="rId34"/>
    <p:sldId id="289" r:id="rId35"/>
    <p:sldId id="288" r:id="rId36"/>
    <p:sldId id="291" r:id="rId37"/>
    <p:sldId id="292" r:id="rId38"/>
    <p:sldId id="293" r:id="rId39"/>
    <p:sldId id="294" r:id="rId40"/>
    <p:sldId id="295" r:id="rId41"/>
    <p:sldId id="297" r:id="rId42"/>
    <p:sldId id="296" r:id="rId43"/>
    <p:sldId id="298" r:id="rId44"/>
    <p:sldId id="303" r:id="rId45"/>
    <p:sldId id="299" r:id="rId46"/>
    <p:sldId id="300" r:id="rId47"/>
    <p:sldId id="301" r:id="rId48"/>
    <p:sldId id="306" r:id="rId49"/>
    <p:sldId id="302" r:id="rId50"/>
    <p:sldId id="305" r:id="rId51"/>
    <p:sldId id="307" r:id="rId52"/>
    <p:sldId id="308" r:id="rId53"/>
    <p:sldId id="309" r:id="rId54"/>
    <p:sldId id="310" r:id="rId55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765BE-3535-4862-B989-AC0886347CEF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66800-0F13-4737-8FBB-1EF56B5041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107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C2976-DD13-43B7-99CA-E5CE1195E44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F3BD2-60C2-4EFF-8335-6EC6A4D1182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79924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EF3BD2-60C2-4EFF-8335-6EC6A4D1182F}" type="slidenum">
              <a:rPr lang="th-TH" smtClean="0"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836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5483426-75D2-47A5-BF92-22FF0152C1A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9564C3-CB91-4B00-AC6A-B0857F7034C3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th.wikipedia.org/wiki/%E0%B8%A0%E0%B8%B2%E0%B8%A9%E0%B8%B2%E0%B9%80%E0%B8%84%E0%B8%A3%E0%B8%B7%E0%B9%88%E0%B8%AD%E0%B8%87" TargetMode="External"/><Relationship Id="rId3" Type="http://schemas.openxmlformats.org/officeDocument/2006/relationships/hyperlink" Target="http://th.wikipedia.org/wiki/%E0%B8%A0%E0%B8%B2%E0%B8%A9%E0%B8%B2%E0%B9%82%E0%B8%9B%E0%B8%A3%E0%B9%81%E0%B8%81%E0%B8%A3%E0%B8%A1" TargetMode="External"/><Relationship Id="rId7" Type="http://schemas.openxmlformats.org/officeDocument/2006/relationships/hyperlink" Target="http://th.wikipedia.org/wiki/%E0%B8%84%E0%B8%AD%E0%B8%A1%E0%B9%84%E0%B8%9E%E0%B8%A5%E0%B9%8C" TargetMode="External"/><Relationship Id="rId2" Type="http://schemas.openxmlformats.org/officeDocument/2006/relationships/hyperlink" Target="http://th.wikipedia.org/wiki/%E0%B8%8B%E0%B8%AD%E0%B8%A3%E0%B9%8C%E0%B8%AA%E0%B9%82%E0%B8%84%E0%B9%89%E0%B8%9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.wikipedia.org/wiki/%E0%B8%82%E0%B9%89%E0%B8%AD%E0%B8%84%E0%B8%A7%E0%B8%B2%E0%B8%A1%E0%B8%98%E0%B8%A3%E0%B8%A3%E0%B8%A1%E0%B8%94%E0%B8%B2" TargetMode="External"/><Relationship Id="rId5" Type="http://schemas.openxmlformats.org/officeDocument/2006/relationships/hyperlink" Target="http://th.wikipedia.org/wiki/%E0%B8%84%E0%B8%AD%E0%B8%A1%E0%B9%84%E0%B8%9E%E0%B9%80%E0%B8%A5%E0%B8%AD%E0%B8%A3%E0%B9%8C" TargetMode="External"/><Relationship Id="rId4" Type="http://schemas.openxmlformats.org/officeDocument/2006/relationships/hyperlink" Target="http://th.wikipedia.org/wiki/%E0%B8%A0%E0%B8%B2%E0%B8%A9%E0%B8%B2%E0%B8%84%E0%B8%AD%E0%B8%A1%E0%B8%9E%E0%B8%B4%E0%B8%A7%E0%B9%80%E0%B8%95%E0%B8%AD%E0%B8%A3%E0%B9%8C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หลักการเขียนโปรแกรม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Programming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Fundamental)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635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แสดงผังงานตามโครงสร้างพื้นฐานทั้ง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</a:t>
            </a:r>
          </a:p>
        </p:txBody>
      </p:sp>
      <p:grpSp>
        <p:nvGrpSpPr>
          <p:cNvPr id="4" name="กลุ่ม 3"/>
          <p:cNvGrpSpPr/>
          <p:nvPr/>
        </p:nvGrpSpPr>
        <p:grpSpPr>
          <a:xfrm>
            <a:off x="683568" y="2182163"/>
            <a:ext cx="2016224" cy="2768471"/>
            <a:chOff x="0" y="0"/>
            <a:chExt cx="962025" cy="1486715"/>
          </a:xfrm>
        </p:grpSpPr>
        <p:cxnSp>
          <p:nvCxnSpPr>
            <p:cNvPr id="5" name="AutoShape 361"/>
            <p:cNvCxnSpPr>
              <a:cxnSpLocks noChangeShapeType="1"/>
            </p:cNvCxnSpPr>
            <p:nvPr/>
          </p:nvCxnSpPr>
          <p:spPr bwMode="auto">
            <a:xfrm>
              <a:off x="477672" y="0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AutoShape 362"/>
            <p:cNvCxnSpPr>
              <a:cxnSpLocks noChangeShapeType="1"/>
            </p:cNvCxnSpPr>
            <p:nvPr/>
          </p:nvCxnSpPr>
          <p:spPr bwMode="auto">
            <a:xfrm>
              <a:off x="477672" y="436729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63"/>
            <p:cNvCxnSpPr>
              <a:cxnSpLocks noChangeShapeType="1"/>
            </p:cNvCxnSpPr>
            <p:nvPr/>
          </p:nvCxnSpPr>
          <p:spPr bwMode="auto">
            <a:xfrm>
              <a:off x="477672" y="873457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345"/>
            <p:cNvCxnSpPr>
              <a:cxnSpLocks noChangeShapeType="1"/>
            </p:cNvCxnSpPr>
            <p:nvPr/>
          </p:nvCxnSpPr>
          <p:spPr bwMode="auto">
            <a:xfrm>
              <a:off x="477672" y="1310185"/>
              <a:ext cx="0" cy="1765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Rectangle 346"/>
            <p:cNvSpPr>
              <a:spLocks noChangeArrowheads="1"/>
            </p:cNvSpPr>
            <p:nvPr/>
          </p:nvSpPr>
          <p:spPr bwMode="auto">
            <a:xfrm>
              <a:off x="0" y="163773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1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Rectangle 347"/>
            <p:cNvSpPr>
              <a:spLocks noChangeArrowheads="1"/>
            </p:cNvSpPr>
            <p:nvPr/>
          </p:nvSpPr>
          <p:spPr bwMode="auto">
            <a:xfrm>
              <a:off x="0" y="600502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2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1" name="Rectangle 348"/>
            <p:cNvSpPr>
              <a:spLocks noChangeArrowheads="1"/>
            </p:cNvSpPr>
            <p:nvPr/>
          </p:nvSpPr>
          <p:spPr bwMode="auto">
            <a:xfrm>
              <a:off x="0" y="1037230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3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</p:grpSp>
      <p:grpSp>
        <p:nvGrpSpPr>
          <p:cNvPr id="12" name="Group 369"/>
          <p:cNvGrpSpPr>
            <a:grpSpLocks/>
          </p:cNvGrpSpPr>
          <p:nvPr/>
        </p:nvGrpSpPr>
        <p:grpSpPr bwMode="auto">
          <a:xfrm>
            <a:off x="3142420" y="2365135"/>
            <a:ext cx="3096344" cy="2544102"/>
            <a:chOff x="4042" y="12422"/>
            <a:chExt cx="3073" cy="2343"/>
          </a:xfrm>
        </p:grpSpPr>
        <p:sp>
          <p:nvSpPr>
            <p:cNvPr id="13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4830" y="13372"/>
              <a:ext cx="47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effectLst/>
                  <a:latin typeface="TH Sarabun New"/>
                  <a:ea typeface="Calibri"/>
                  <a:cs typeface="Cordia New"/>
                </a:rPr>
                <a:t>no</a:t>
              </a:r>
              <a:endParaRPr lang="en-US" sz="1600" dirty="0">
                <a:effectLst/>
                <a:latin typeface="Calibri"/>
                <a:ea typeface="Calibri"/>
                <a:cs typeface="Cordia New"/>
              </a:endParaRPr>
            </a:p>
          </p:txBody>
        </p:sp>
        <p:grpSp>
          <p:nvGrpSpPr>
            <p:cNvPr id="14" name="Group 368"/>
            <p:cNvGrpSpPr>
              <a:grpSpLocks/>
            </p:cNvGrpSpPr>
            <p:nvPr/>
          </p:nvGrpSpPr>
          <p:grpSpPr bwMode="auto">
            <a:xfrm>
              <a:off x="4042" y="12422"/>
              <a:ext cx="3073" cy="2343"/>
              <a:chOff x="4428" y="12487"/>
              <a:chExt cx="3073" cy="2343"/>
            </a:xfrm>
          </p:grpSpPr>
          <p:cxnSp>
            <p:nvCxnSpPr>
              <p:cNvPr id="15" name="AutoShape 350"/>
              <p:cNvCxnSpPr>
                <a:cxnSpLocks noChangeShapeType="1"/>
              </p:cNvCxnSpPr>
              <p:nvPr/>
            </p:nvCxnSpPr>
            <p:spPr bwMode="auto">
              <a:xfrm>
                <a:off x="5276" y="12487"/>
                <a:ext cx="0" cy="234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AutoShape 360"/>
              <p:cNvCxnSpPr>
                <a:cxnSpLocks noChangeShapeType="1"/>
              </p:cNvCxnSpPr>
              <p:nvPr/>
            </p:nvCxnSpPr>
            <p:spPr bwMode="auto">
              <a:xfrm>
                <a:off x="5276" y="12500"/>
                <a:ext cx="0" cy="25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7" name="Group 367"/>
              <p:cNvGrpSpPr>
                <a:grpSpLocks/>
              </p:cNvGrpSpPr>
              <p:nvPr/>
            </p:nvGrpSpPr>
            <p:grpSpPr bwMode="auto">
              <a:xfrm>
                <a:off x="4428" y="12757"/>
                <a:ext cx="3073" cy="1718"/>
                <a:chOff x="4428" y="12757"/>
                <a:chExt cx="3073" cy="1718"/>
              </a:xfrm>
            </p:grpSpPr>
            <p:sp>
              <p:nvSpPr>
                <p:cNvPr id="18" name="AutoShape 351"/>
                <p:cNvSpPr>
                  <a:spLocks noChangeArrowheads="1"/>
                </p:cNvSpPr>
                <p:nvPr/>
              </p:nvSpPr>
              <p:spPr bwMode="auto">
                <a:xfrm>
                  <a:off x="4428" y="12757"/>
                  <a:ext cx="1686" cy="731"/>
                </a:xfrm>
                <a:prstGeom prst="flowChartDecision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600" dirty="0" smtClean="0">
                      <a:effectLst/>
                      <a:latin typeface="TH Sarabun New"/>
                      <a:ea typeface="Calibri"/>
                      <a:cs typeface="Cordia New"/>
                    </a:rPr>
                    <a:t>Condi</a:t>
                  </a:r>
                </a:p>
                <a:p>
                  <a:pPr algn="ctr">
                    <a:spcAft>
                      <a:spcPts val="0"/>
                    </a:spcAft>
                  </a:pPr>
                  <a:r>
                    <a:rPr lang="en-US" sz="1600" dirty="0" err="1" smtClean="0">
                      <a:effectLst/>
                      <a:latin typeface="TH Sarabun New"/>
                      <a:ea typeface="Calibri"/>
                      <a:cs typeface="Cordia New"/>
                    </a:rPr>
                    <a:t>tion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9" name="Rectangle 352"/>
                <p:cNvSpPr>
                  <a:spLocks noChangeArrowheads="1"/>
                </p:cNvSpPr>
                <p:nvPr/>
              </p:nvSpPr>
              <p:spPr bwMode="auto">
                <a:xfrm>
                  <a:off x="4577" y="13744"/>
                  <a:ext cx="1398" cy="452"/>
                </a:xfrm>
                <a:prstGeom prst="rect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600" dirty="0">
                      <a:effectLst/>
                      <a:latin typeface="TH Sarabun New"/>
                      <a:ea typeface="Calibri"/>
                      <a:cs typeface="Cordia New"/>
                    </a:rPr>
                    <a:t>Process 1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20" name="Rectangle 354"/>
                <p:cNvSpPr>
                  <a:spLocks noChangeArrowheads="1"/>
                </p:cNvSpPr>
                <p:nvPr/>
              </p:nvSpPr>
              <p:spPr bwMode="auto">
                <a:xfrm>
                  <a:off x="6103" y="13744"/>
                  <a:ext cx="1398" cy="452"/>
                </a:xfrm>
                <a:prstGeom prst="rect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600" dirty="0">
                      <a:effectLst/>
                      <a:latin typeface="TH Sarabun New"/>
                      <a:ea typeface="Calibri"/>
                      <a:cs typeface="Cordia New"/>
                    </a:rPr>
                    <a:t>Process 2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21" name="AutoShape 355"/>
                <p:cNvCxnSpPr>
                  <a:cxnSpLocks noChangeShapeType="1"/>
                </p:cNvCxnSpPr>
                <p:nvPr/>
              </p:nvCxnSpPr>
              <p:spPr bwMode="auto">
                <a:xfrm>
                  <a:off x="6103" y="13122"/>
                  <a:ext cx="646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2" name="AutoShape 356"/>
                <p:cNvCxnSpPr>
                  <a:cxnSpLocks noChangeShapeType="1"/>
                </p:cNvCxnSpPr>
                <p:nvPr/>
              </p:nvCxnSpPr>
              <p:spPr bwMode="auto">
                <a:xfrm>
                  <a:off x="6749" y="13131"/>
                  <a:ext cx="0" cy="61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3" name="AutoShape 357"/>
                <p:cNvCxnSpPr>
                  <a:cxnSpLocks noChangeShapeType="1"/>
                </p:cNvCxnSpPr>
                <p:nvPr/>
              </p:nvCxnSpPr>
              <p:spPr bwMode="auto">
                <a:xfrm flipH="1">
                  <a:off x="5276" y="14475"/>
                  <a:ext cx="1473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4" name="AutoShape 358"/>
                <p:cNvCxnSpPr>
                  <a:cxnSpLocks noChangeShapeType="1"/>
                </p:cNvCxnSpPr>
                <p:nvPr/>
              </p:nvCxnSpPr>
              <p:spPr bwMode="auto">
                <a:xfrm>
                  <a:off x="6749" y="14196"/>
                  <a:ext cx="0" cy="27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5" name="AutoShape 359"/>
                <p:cNvCxnSpPr>
                  <a:cxnSpLocks noChangeShapeType="1"/>
                </p:cNvCxnSpPr>
                <p:nvPr/>
              </p:nvCxnSpPr>
              <p:spPr bwMode="auto">
                <a:xfrm>
                  <a:off x="5276" y="13487"/>
                  <a:ext cx="0" cy="25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26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5975" y="12768"/>
                  <a:ext cx="559" cy="4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600" dirty="0">
                      <a:effectLst/>
                      <a:latin typeface="TH Sarabun New"/>
                      <a:ea typeface="Calibri"/>
                      <a:cs typeface="Cordia New"/>
                    </a:rPr>
                    <a:t>yes</a:t>
                  </a:r>
                  <a:endParaRPr lang="en-US" sz="16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</p:grpSp>
      </p:grpSp>
      <p:grpSp>
        <p:nvGrpSpPr>
          <p:cNvPr id="27" name="Group 388"/>
          <p:cNvGrpSpPr>
            <a:grpSpLocks/>
          </p:cNvGrpSpPr>
          <p:nvPr/>
        </p:nvGrpSpPr>
        <p:grpSpPr bwMode="auto">
          <a:xfrm>
            <a:off x="6537749" y="2518780"/>
            <a:ext cx="2232248" cy="2432017"/>
            <a:chOff x="7243" y="12285"/>
            <a:chExt cx="2508" cy="1859"/>
          </a:xfrm>
        </p:grpSpPr>
        <p:sp>
          <p:nvSpPr>
            <p:cNvPr id="28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9005" y="12873"/>
              <a:ext cx="47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no</a:t>
              </a:r>
              <a:endParaRPr lang="en-US" sz="1400" dirty="0"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29" name="AutoShape 374"/>
            <p:cNvCxnSpPr>
              <a:cxnSpLocks noChangeShapeType="1"/>
            </p:cNvCxnSpPr>
            <p:nvPr/>
          </p:nvCxnSpPr>
          <p:spPr bwMode="auto">
            <a:xfrm>
              <a:off x="8277" y="12285"/>
              <a:ext cx="0" cy="45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" name="AutoShape 376"/>
            <p:cNvSpPr>
              <a:spLocks noChangeArrowheads="1"/>
            </p:cNvSpPr>
            <p:nvPr/>
          </p:nvSpPr>
          <p:spPr bwMode="auto">
            <a:xfrm>
              <a:off x="7429" y="12732"/>
              <a:ext cx="1686" cy="713"/>
            </a:xfrm>
            <a:prstGeom prst="flowChartDecision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effectLst/>
                  <a:latin typeface="TH Sarabun New"/>
                  <a:ea typeface="Calibri"/>
                  <a:cs typeface="Cordia New"/>
                </a:rPr>
                <a:t>Condi</a:t>
              </a:r>
            </a:p>
            <a:p>
              <a:pPr algn="ctr">
                <a:spcAft>
                  <a:spcPts val="0"/>
                </a:spcAft>
              </a:pPr>
              <a:r>
                <a:rPr lang="en-US" sz="1400" dirty="0" err="1" smtClean="0">
                  <a:effectLst/>
                  <a:latin typeface="TH Sarabun New"/>
                  <a:ea typeface="Calibri"/>
                  <a:cs typeface="Cordia New"/>
                </a:rPr>
                <a:t>tion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31" name="Rectangle 377"/>
            <p:cNvSpPr>
              <a:spLocks noChangeArrowheads="1"/>
            </p:cNvSpPr>
            <p:nvPr/>
          </p:nvSpPr>
          <p:spPr bwMode="auto">
            <a:xfrm>
              <a:off x="7578" y="13692"/>
              <a:ext cx="1398" cy="4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Process </a:t>
              </a:r>
              <a:endParaRPr lang="en-US" sz="1400" dirty="0" smtClean="0">
                <a:effectLst/>
                <a:latin typeface="TH Sarabun New"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400" dirty="0" smtClean="0">
                  <a:effectLst/>
                  <a:latin typeface="TH Sarabun New"/>
                  <a:ea typeface="Calibri"/>
                  <a:cs typeface="Cordia New"/>
                </a:rPr>
                <a:t>in </a:t>
              </a: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Loop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cxnSp>
          <p:nvCxnSpPr>
            <p:cNvPr id="32" name="AutoShape 379"/>
            <p:cNvCxnSpPr>
              <a:cxnSpLocks noChangeShapeType="1"/>
            </p:cNvCxnSpPr>
            <p:nvPr/>
          </p:nvCxnSpPr>
          <p:spPr bwMode="auto">
            <a:xfrm>
              <a:off x="9104" y="13088"/>
              <a:ext cx="64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AutoShape 380"/>
            <p:cNvCxnSpPr>
              <a:cxnSpLocks noChangeShapeType="1"/>
            </p:cNvCxnSpPr>
            <p:nvPr/>
          </p:nvCxnSpPr>
          <p:spPr bwMode="auto">
            <a:xfrm>
              <a:off x="9750" y="13088"/>
              <a:ext cx="1" cy="57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383"/>
            <p:cNvCxnSpPr>
              <a:cxnSpLocks noChangeShapeType="1"/>
            </p:cNvCxnSpPr>
            <p:nvPr/>
          </p:nvCxnSpPr>
          <p:spPr bwMode="auto">
            <a:xfrm>
              <a:off x="8278" y="13433"/>
              <a:ext cx="1" cy="2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8279" y="13445"/>
              <a:ext cx="60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yes</a:t>
              </a:r>
              <a:endParaRPr lang="en-US" sz="1400" dirty="0">
                <a:effectLst/>
                <a:latin typeface="Calibri"/>
                <a:ea typeface="Calibri"/>
                <a:cs typeface="Cordia New"/>
              </a:endParaRPr>
            </a:p>
          </p:txBody>
        </p:sp>
        <p:cxnSp>
          <p:nvCxnSpPr>
            <p:cNvPr id="36" name="AutoShape 385"/>
            <p:cNvCxnSpPr>
              <a:cxnSpLocks noChangeShapeType="1"/>
            </p:cNvCxnSpPr>
            <p:nvPr/>
          </p:nvCxnSpPr>
          <p:spPr bwMode="auto">
            <a:xfrm flipH="1">
              <a:off x="7243" y="13927"/>
              <a:ext cx="3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AutoShape 386"/>
            <p:cNvCxnSpPr>
              <a:cxnSpLocks noChangeShapeType="1"/>
            </p:cNvCxnSpPr>
            <p:nvPr/>
          </p:nvCxnSpPr>
          <p:spPr bwMode="auto">
            <a:xfrm flipV="1">
              <a:off x="7243" y="12509"/>
              <a:ext cx="0" cy="141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AutoShape 387"/>
            <p:cNvCxnSpPr>
              <a:cxnSpLocks noChangeShapeType="1"/>
            </p:cNvCxnSpPr>
            <p:nvPr/>
          </p:nvCxnSpPr>
          <p:spPr bwMode="auto">
            <a:xfrm>
              <a:off x="7243" y="12509"/>
              <a:ext cx="103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9" name="สี่เหลี่ยมผืนผ้า 38"/>
          <p:cNvSpPr/>
          <p:nvPr/>
        </p:nvSpPr>
        <p:spPr>
          <a:xfrm>
            <a:off x="890018" y="1412776"/>
            <a:ext cx="1835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Sequence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3319979" y="1421107"/>
            <a:ext cx="1673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Decision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6596060" y="1421107"/>
            <a:ext cx="1920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Repeation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91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เริ่มต้น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 เริ่มต้นตรงไหน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: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สำหรับผู้หัดเริ่มต้นเขียนโปรแกรม คงจะต้องเริ่มจากรูปแบบที่ง่าย ๆ คือโครงสร้างแบบตามลำดับ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(Sequence)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ซึ่งจะต้องมีองค์ประกอบ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 คือ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ส่วนประกาศตัวแปร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ส่วนอินพุต หรือ กำหนดค่า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ส่วนประมวลผล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ส่วนเอาต์พุต หรือ ส่วนแสดงผล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เริ่มต้นเขียน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2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เลือกภาษา สำหรับนักเรียน/นักศึกษานั้นง่ายที่จะเลือก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เพราะผู้สอน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จะคอยชี้แนะให้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แหล่งเรียนรู้หรือข้อมูลอ้างอิง ได้แก่ หนังสือหรือตำราจากห้องสมุด แต่ในปัจจุบันแหล่งเรียนรู้ที่นิยมกันมากที่สุดคือการสืบค้นข้อมูลทางอินเทอร์เน็ต 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มีค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ลิบวีดีโอหรือเว็บไซต์เกี่ยวกับการเรียนรู้การเขียนโปรแกรมอยู่มากมาย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หาตัวแปลภาษา ทุกภาษาต้องมีตัวแปลภาษา มีหลายภาษาที่ถูกสร้างเป็น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Free Compiler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สามารถหาดาวน์โหลดได้จากเว็บไซต์ต่าง ๆ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สืบค้น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google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Search Engine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ที่นิยมใช้กันมากที่สุด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เขียนโปรแกรมตัวแรกที่ง่าย เช่น พิมพ์ข้อความ หรือ พิมพ์ตัวเลข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ลำดับต่อไปจึงเขียนโปรแกรมประกาศตัวแปร กำหนดค่าให้กับตัวแปร แล้วนำมาประมวลผลและแสดงผล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จากนั้นเขียนโปรแกรมรับค่าข้อมูลจากแป้นพิมพ์ ทั้งที่เป็นข้อความและตัวเลขชนิดต่าง ๆ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เขียนโปรแกรมคำนวณหาค่า โดยใช้สูตร เช่น การหาพื้นที่ ปริมาตร การแปลงหน่วยข้อมูล เป็น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เริ่มต้นเขียนโปรแกรมทำอย่างไร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05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124744"/>
            <a:ext cx="8723312" cy="5069160"/>
          </a:xfrm>
        </p:spPr>
        <p:txBody>
          <a:bodyPr>
            <a:normAutofit/>
          </a:bodyPr>
          <a:lstStyle/>
          <a:p>
            <a:pPr lvl="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ศึกษา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การเลือกตามเงื่อนไข เช่น การคิดเกรด ค่าส่วนลด ค่าตอบแทน ที่มีเงื่อนไขแตกต่างกัน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ศึกษาการทำซ้ำ ในรูปแบบต่าง ๆ เช่น พิมพ์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หรือพิมพ์ตารางสูตรคูณ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พัฒนาโปรแกรมให้อยู่ในรูปแบบของโปรแกรมย่อย หรือเขียนฟังก์ชันขึ้นใช้เอง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เขียนเมนู เพื่อเลือกกระทำโปรแกรมตามตัวเลือก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เขียนโปรแกรมใช้ตัวแปรอาร์เรย์ ตัวแปรโครงสร้าง และการจัดเรียงข้อมูล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ติดต่อแฟ้มข้อมูล เพื่ออ่านมาแสดงผล หรือปรับปรุงข้อมูลได้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ทำรายงานจากการเชื่อมแฟ้มหลายแฟ้ม โดยกำหนดได้หลายตัวเลือก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เขียนโปรแกรมเพิ่มข้อมูล เช่น ซื้อ ขาย ยืม คืนหรือโปรแกรมลงทะเบียนนักศึกษา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สร้างโปรแกรมขึ้นมาระบบหนึ่งให้สมบูรณ์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ความ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สมบูรณ์ก็คือการสนองทุกความต้องการของผู้ใช้)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เริ่มต้นเขียนโปรแกรมทำอย่างไร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6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dirty="0" smtClean="0"/>
              <a:t>	คอมพิวเตอร์</a:t>
            </a:r>
            <a:r>
              <a:rPr lang="th-TH" dirty="0"/>
              <a:t>เป็นอุปกรณ์ทางอิเล็กทรอนิกส์อย่างหนึ่ง ซึ่งไม่สามารถทำงานด้วยตนเองได้ แต่จะสามารถทำงานได้ตามชุดคำสั่งในโปรแกรมที่ป้อนเข้าสู่เครื่อง ซึ่งจะทำงานตามคำสั่งทีละคำสั่ง (</a:t>
            </a:r>
            <a:r>
              <a:rPr lang="en-US" dirty="0"/>
              <a:t>Step by Step) </a:t>
            </a:r>
            <a:r>
              <a:rPr lang="th-TH" dirty="0"/>
              <a:t>โดยคำสั่งที่เครื่องคอมพิวเตอร์สามารถเข้าใจได้ จะต้องอยู่ในรูปแบบของภาษาเครื่อง (</a:t>
            </a:r>
            <a:r>
              <a:rPr lang="en-US" dirty="0"/>
              <a:t>Machine Language) </a:t>
            </a:r>
            <a:r>
              <a:rPr lang="th-TH" dirty="0"/>
              <a:t>แต่ถ้ามีการเขียนด้วยภาษาอื่นที่ไม่ใช่ภาษาเครื่อง ถ้าเป็นภาษาระดับต่ำ </a:t>
            </a:r>
            <a:r>
              <a:rPr lang="en-US" dirty="0"/>
              <a:t>(Low-level Language)</a:t>
            </a:r>
            <a:r>
              <a:rPr lang="th-TH" dirty="0"/>
              <a:t> เช่น ภาษาแอสเซมบลี </a:t>
            </a:r>
            <a:r>
              <a:rPr lang="en-US" dirty="0"/>
              <a:t>(Assembly) </a:t>
            </a:r>
            <a:r>
              <a:rPr lang="th-TH" dirty="0"/>
              <a:t>ก็จะต้องมีตัวแปลภาษาเรียกว่า แอ</a:t>
            </a:r>
            <a:r>
              <a:rPr lang="th-TH" dirty="0" err="1"/>
              <a:t>สเซมเบลอร์</a:t>
            </a:r>
            <a:r>
              <a:rPr lang="th-TH" dirty="0"/>
              <a:t> </a:t>
            </a:r>
            <a:r>
              <a:rPr lang="en-US" dirty="0"/>
              <a:t>(Assembler)</a:t>
            </a:r>
            <a:r>
              <a:rPr lang="th-TH" dirty="0"/>
              <a:t> ทำการแปลให้เป็นภาษาเครื่อง หรือที่เป็นภาษาระดับสูง (</a:t>
            </a:r>
            <a:r>
              <a:rPr lang="en-US" dirty="0"/>
              <a:t>High-level Language) </a:t>
            </a:r>
            <a:r>
              <a:rPr lang="th-TH" dirty="0"/>
              <a:t>ก็จะต้องมีตัวแปลภาษา อย่างเช่น คอมไพเลอร์ (</a:t>
            </a:r>
            <a:r>
              <a:rPr lang="en-US" dirty="0"/>
              <a:t>Compiler) </a:t>
            </a:r>
            <a:r>
              <a:rPr lang="th-TH" dirty="0"/>
              <a:t>หรือ </a:t>
            </a:r>
            <a:r>
              <a:rPr lang="th-TH" dirty="0" err="1"/>
              <a:t>อินเตอร์พ</a:t>
            </a:r>
            <a:r>
              <a:rPr lang="th-TH" dirty="0"/>
              <a:t>รี</a:t>
            </a:r>
            <a:r>
              <a:rPr lang="th-TH" dirty="0" err="1"/>
              <a:t>เตอร์</a:t>
            </a:r>
            <a:r>
              <a:rPr lang="th-TH" dirty="0"/>
              <a:t> (</a:t>
            </a:r>
            <a:r>
              <a:rPr lang="en-US" dirty="0"/>
              <a:t>Interpreter) </a:t>
            </a:r>
            <a:r>
              <a:rPr lang="th-TH" dirty="0"/>
              <a:t>ทำการแปลภาษาระดับสูงนั้นให้เป็นภาษาเครื่องอีกทีหนึ่ง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หลักการเขียนโปรแกรมเบื้องต้น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8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925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การเขียนโปรแกรมหรือภาษาคอมพิวเตอร์นี้ โดยทั่วไปแล้วแต่ละภาษาจะมีหลักเกณฑ์ในการเขียนและการออกแบบโปรแกรมเหมือนกัน ซึ่งสามารถที่จะแบ่งขั้นตอนการเขียนโปรแกรมออกได้เป็น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7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ขั้นตอนการวิเคราะห์งานหรือการวิเคราะห์ปัญหา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Analysis the Problem)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ขั้นตอนการออกแบบโปรแกรม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Design a Program)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ขั้นตอนการเขียนโปรแกรม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Coding)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ขั้นตอนการตรวจสอบข้อผิดพลาดของโปรแกรม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Testing and Debugging)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ขั้นตอนการทดสอบความถูกต้องของโปรแกรม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Testing and Validating)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ขั้นตอนการทำเอกสารประกอบโปรแกรม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Documentation)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ขั้นตอนการบำรุงรักษาโปรแกรม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Program Maintenance)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หลักการเขียนโปรแกรมเบื้องต้น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20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ขั้นตอน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นี้เป็นขั้นตอนแรกสุดที่นักเขียนโปรแกรมจะต้องทำก่อนที่จะลงมือเขียนโปรแกรมจริง ๆ เพื่อทำความเข้าใจกับปัญหาที่เกิดขึ้น และค้นหาจุดมุ่งหมายหรือสิ่งที่ต้องการ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สิ่งที่ต้องการ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การระบุข้อมูลเข้า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Input)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การระบุข้อมูลออก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Output)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กำหนดตัวแปร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กำหนดวิธีการประมวลผล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ขั้นตอน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การวิเคราะห์งานหรือการวิเคราะห์ปัญหา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4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ใช้เครื่องมือมาช่วยในการออกแบบ ในขั้นตอนนี้ยังไม่ได้เป็นการเขียนโปรแกรมจริง ๆ แต่จะช่วยให้การเขียนโปรแกรมทำได้ง่ายขึ้น โดยสามารถเขียนตามขั้นตอนที่ได้ออกแบบไว้ในขั้นตอนนี้ และช่วยให้การเขียนโปรแกรมมีข้อผิดพลาดน้อยลง ช่วยให้การตรวจสอบการทำงานของโปรแกรม ทำให้ทราบขั้นตอนการทำงานของโปรแกรมได้อย่างรวดเร็ว โดยไม่ต้องไปไล่ดูจากตัวโปรแกรมจริง ๆ โดยเครื่องมือที่ใช้ในการออกแบบโปรแกรมมีอยู่หลายอย่าง ซึ่งวิธีการที่นิยมมาใช้สำหรับการออกแบบโปรแกรม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อัลกอริทึม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Algorithm)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ผังงาน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Flowchart)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รหัสเทียมหรือรหัสจำลอง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Pseudo-code)</a:t>
            </a: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แผนภูมิโครงสร้าง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Structure Chart)</a:t>
            </a: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2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ออกแบบโปรแกรม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(Design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a Program)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7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อัลกอริทึม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เป็นเครื่องมือที่ช่วยในการออกแบบโปรแกรม โดยใช้ข้อความที่เป็นภาษาพูดจะเป็นภาษาอังกฤษหรือภาษาไทยก็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 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การอธิบายการทำงานของโปรแกรมที่เป็นลำดับขั้นตอนจะข้ามไปข้ามมาไม่ได้ นอกจากจะต้องเขียนสั่งไว้ต่างหาก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อัลกอริทึม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Algorithm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7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ผัง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งานเป็นเครื่องมือที่ช่วยในการออกแบบโปรแกรม โดยใช้สัญลักษณ์รูปภาพ แสดง ขั้นตอนการเขียนโปรแกรม หรือขั้นตอนในการแก้ปัญหาทีละขั้น และมีเส้นที่แสดงทิศทางการไหลของข้อมูล ตั้งแต่จุดเริ่มต้นจนกระทั่งได้ผลลัพธ์ตามที่ต้องการ ซึ่งจะทำให้ผู้อ่านสามารถอ่านและทำความเข้าใจได้โดยง่าย โดยเฉพาะขั้นตอนหลัก ๆ ที่จำเป็นในโปรแกรมหนึ่ง ๆ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ผังงาน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(Flowchart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52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แนวคิดการเขียนโปรแกรม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ความหมายของ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Structure Programming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การเริ่มต้นเขียนโปรแกรม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หลักการเขียนโปรแกรมเบื้องต้น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คุณสมบัติของนักเขียนโปรแกรมที่ดี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ลักษณะของโปรแกรมที่ดี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3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รหัส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จำลองจะมีการใช้ข้อความที่เป็นภาษาอังกฤษ ในการแสดงขั้นตอนการแก้ปัญหา แต่จะมีการใช้คำเฉพาะ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Reserve words)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ที่มีอยู่ในภาษาโปรแกรม มาช่วยในการเขียน โครงสร้างของรหัสจำลองจึงมีส่วนที่คล้ายกับการเขียนโปรแกรมมาก ดังนั้น รหัสจำลองจึงเป็นเครื่องมืออีกแบบหนึ่งที่เป็นที่นิยมใช้กันในการออกแบบโปรแกรม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รหัสเทียมหรือรหัสจำลอง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(Pseudo-code)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7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แผนภูมิ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โครงสร้าง การใช้แผนภูมิโครงสร้างจะเป็นการแบ่งงานใหญ่ออกเป็นมอดูลย่อย ๆ ซึ่งเรียกว่า การออกแบบจากบนลงล่าง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(Top-Down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Design)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แต่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ละมอดูลย่อยก็ยังสามารถแตกออกได้อีกจนถึงระดับล่างสุดที่สามารถเขียนโปรแกรมได้อย่างง่าย มักใช้ในการออกแบบระบบมากกว่ารายละเอียดของการเขียนโปรแกรม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แผนภูมิโครงสร้าง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(Structure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Chart)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9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ลักษณะงานมีความซับซ้อน ขั้นตอนแรกในการออกแบบจะต้องทำการแบ่งการทำงานออกเป็นการทำงานย่อยที่ไม่มีความซับซ้อนมาก แล้วนำการทำงานย่อยเหล่านั้น มารวมกันและจัดการทำงานย่อยนั้นให้เป็นการทำงานของวิธีการแก้ปัญหาทั้งหมด จะทำให้สามารถทำความเข้าใจถึงขั้นตอนทั้งหมดของโปรแกรม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ทำงานของขั้นตอนนี้เป็นขั้นตอนแยกรายละเอียดของขั้นตอนวิธีการทำงาน ที่ได้จากขั้นตอนของการรวบรวมลักษณะของปัญหาให้เป็นส่วนของส่วนจำเพาะหรือมอดูล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(Module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และลักษณะของโครงสร้างข้อมูลที่ใช้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Module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0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ต้องการ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โปรแกรมสำหรับคำนวณหาค่าเฉลี่ยของคะแนนสอบ และแสดงค่าเฉลี่ยของคะแนน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สามารถ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ทำการแยกเป็น 4 มอดูล 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มอดูลรับข้อมูลเข้า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หน้าที่สำหรับเก็บข้อมูลเข้าสำหรับการทำงานของโปรแกรม ข้อมูลเข้า คือค่าของคะแนนสอบ นำไปเก็บไว้ในตารางสำหรับเก็บคะแนนสอบ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มอดูลตรวจสอบข้อมูล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ที่สำหรับตรวจสอบความถูกต้องของคะแนนในตารางเก็บคะแนนสอบว่าคะแนนที่เก็บไว้นั้นมีค่าเกินช่วงของคะแนนหรือไม่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มอดูลคำนวณหาค่าเฉลี่ย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หน้าที่สำหรับคำนวณหาค่าเฉลี่ยของคะแนนสอบ เฉพาะข้อมูลที่ถูกต้อง ไม่สนใจข้อมูลที่ผิดพลาด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มอดูล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แสดงผลลัพธ์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หน้าที่แสดงค่าเฉลี่ยของคะแนนสอบ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มอดูล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ทั้งหมดที่มีการใช้งานสำหรับการแก้ปัญหานี้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ความสัมพันธ์ระหว่างมอดูลแต่ละมอดูลว่ามีมอดูลใดถูกเรียกใช้งานโดยมอดูลใดบ้าง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วิธีการเรียกใช้งานแต่ละมอดูล เป็นการระบุลักษณะของข้อมูลที่ส่งผ่านระหว่างแต่ละมอดูล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ลักษณะและการทำงานของแต่ละมอดูล เป็นรายละเอียดของการทำงานในแต่ละมอดูล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ลักษณะชนิดของข้อมูลที่ใช้และการกระทำต่าง ๆ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ที่เกิดขึ้นกับลักษณะของชนิดข้อมูล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ผลลัพธ์ที่ได้จากขั้นตอนนี้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0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หลังจาก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ทำการแยกว่าการทำงานของโปรแกรมทั้งหมดว่ามีจำนวนมอดูลที่ใช้สำหรับการทำงานทั้งหมดจำนวนกี่มอดูล ขั้นตอนต่อไป คือการนำแต่ละมอดูลมาทำการออกแบบ การออกแบบมอดูลให้ทำการออกแบบทีละมอดูล โดยเลือกวิธีการทำงานที่เหมาะกับหน้าที่การทำงานของมอดูลนั้น แล้วนำมาเขียนเป็นขั้นตอนวิธีการ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(Algorithm)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สำหรับการทำงานของมอดูลนั้น ตั้งแต่ตอนแรกจนถึงขั้นตอนสุดท้าย เพื่อนำแต่ละมอดูลไปเขียนเป็นโปรแกรมคอมพิวเตอร์ต่อไป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เมื่อ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เลือกขั้นตอนวิธีการทำงานที่เหมาะสมสำหรับแต่ละมอดูล การเขียนอธิบายขั้นตอนวิธีการทำงานของแต่ละมอดูล จะเขียนในลักษณะของรหัสเทียม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(Pseudo 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หรือเขียนเป็นผังงาน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(Flow chart)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เพื่อที่จะนำไปเขียนเป็นโปรแกรมคอมพิวเตอร์ต่อไป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ออกแบบ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มอดูลโปรแกรม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04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การนำเครื่องมือที่ถูกสร้างขึ้นจากขั้นตอนการออกแบบมาแปลให้เป็นโปรแกรมคอมพิวเตอร์ ซึ่งในการสร้างโปรแกรมคอมพิวเตอร์นั้น เราสามารถเลือกใช้ </a:t>
            </a:r>
            <a:r>
              <a:rPr lang="th-TH" b="1" i="1" dirty="0">
                <a:solidFill>
                  <a:schemeClr val="accent4">
                    <a:lumMod val="75000"/>
                  </a:schemeClr>
                </a:solidFill>
              </a:rPr>
              <a:t>ภาษาคอมพิวเตอร์หรือภาษาโปรแกรม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ได้หลายภาษา ตั้งแต่ภาษาระดับต่ำ เช่น ภาษาแอสเซมบลี จนถึงภาษาระดับสูง เช่น ภาษาเบสิก ภาษาโคบอล ภาษาปาสคาล ภาษาซี ซึ่งแต่ละภาษาจะมีรูปแบบ โครงสร้าง หรือไวยากรณ์ของภาษาที่แตกต่างกันออกไป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3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(Coding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7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ความสามารถของเครื่องคอมพิวเตอร์และระบบปฏิบัติการที่ใช้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ความถนัดและความชำนาญของผู้เขียนโปรแกรม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ลักษณะและประเภทของงาน มีความเหมาะสมกับภาษาหรือโปรแกรมที่ใช้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ควรเลือกภาษาที่ได้รับความนิยม และมีการพัฒนาอย่างต่อเนื่อง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ข้อพิจารณาในการเขียนโปรแกรม</a:t>
            </a:r>
          </a:p>
        </p:txBody>
      </p:sp>
    </p:spTree>
    <p:extLst>
      <p:ext uri="{BB962C8B-B14F-4D97-AF65-F5344CB8AC3E}">
        <p14:creationId xmlns:p14="http://schemas.microsoft.com/office/powerpoint/2010/main" val="365750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(Programming)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การเขียนโค้ด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(Coding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เป็นขั้นตอนการเขียน การตรวจสอบหรือทดสอบโปรแกรมภาษาคอมพิวเตอร์ หรือจะเรียกรวม ๆ ว่าเป็นการสร้าง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2" tooltip="ซอร์สโค้ด"/>
              </a:rPr>
              <a:t>โปรแกรมต้นฉบับ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(Source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  <a:hlinkClick r:id="rId2" tooltip="ซอร์สโค้ด"/>
              </a:rPr>
              <a:t>ซอร์สโค้ด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นั้นจะเขียนด้วย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3" tooltip="ภาษาโปรแกรม"/>
              </a:rPr>
              <a:t>ภาษาโปรแกรม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3" tooltip="ภาษาโปรแกรม"/>
              </a:rPr>
              <a:t>ภาษาโปรแกรม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แต่ละภาษาจะมีลักษณะหรือรูปแบบการเขียนที่แตกต่างกัน การเลือกภาษาโปรแกรมหรือ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4" tooltip="ภาษาคอมพิวเตอร์"/>
              </a:rPr>
              <a:t>ภาษาคอมพิวเตอร์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เพื่อนำมาเขียนโปรแกรมนั้นขึ้นอยู่กับปัจจัยหลาย ๆ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อย่าง เช่น นโยบาย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ของบริษัท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ความเหมาะสมของโปรแกรมกับลักษณะงานที่จะถูก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นำไปใช้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การเข้ากันได้กับโปรแกรมอื่น ๆ หรืออาจเป็นความถนัดของแต่ละคน ภาษาโปรแกรมที่มีแนวโน้มในการนำมาเขียนมักเป็นภาษาที่มีคนที่สามารถเขียนได้ทันที หรือหากมีความจำเป็นที่จะต้องเลือกใช้ภาษาอื่น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เช่น  ต้องการ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เน้นประสิทธิภาพในการทำงานของโปรแกรม ก็อาจจำเป็นต้องหานักเขียนโปรแกรมขึ้นมาจำนวนหนึ่งซึ่งมีความรู้ความเข้าใจในภาษาโปรแกรมที่ต้องการ และต้องมี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5" tooltip="คอมไพเลอร์"/>
              </a:rPr>
              <a:t>คอมไพเลอร์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ที่รองรับภาษาเหล่านั้นด้วย การเขียนโปรแกรมจะได้มาซึ่งโปรแกรมต้นฉบับหรือ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  <a:hlinkClick r:id="rId2" tooltip="ซอร์สโค้ด"/>
              </a:rPr>
              <a:t>ซอร์สโค้ด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ของโปรแกรมนั้น ๆ โดยปกติแล้วจะอยู่ในรูปแบบของไฟล์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6" tooltip="ข้อความธรรมดา"/>
              </a:rPr>
              <a:t>ข้อความธรรมดา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ซึ่งไม่สามารถนำไปใช้งานได้ จะต้องผ่านการ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7" tooltip="คอมไพล์"/>
              </a:rPr>
              <a:t>คอมไพล์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ซอร์สโค้ด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นั้นให้เป็น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hlinkClick r:id="rId8" tooltip="ภาษาเครื่อง"/>
              </a:rPr>
              <a:t>ภาษาเครื่อง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(Machine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Language)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เสียก่อนจึงจะได้เป็นโปรแกรมที่พร้อมใช้งาน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การเขียนโปรแกรมคอมพิวเตอร์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(Computer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Programming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6358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เป็นการตรว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จสอบก่อนว่า มีข้อผิดพลาด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(Error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ในโปรแกรมหรือไม่ ซึ่งอาจเกิดจากการเขียนโปรแกรมที่ผิดหลักไวยากรณ์ของภาษา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(Syntax Error)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โดยทั่วไปจะมีวิธีที่จะตรวจสอบข้อผิดพลาดของ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ตรวจสอบด้วยตนเอง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(Self-Checking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ตรวจสอบด้วยการแปลภาษา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(Translating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4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ตรวจสอบข้อผิดพลาดของโปรแกรม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(Testing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and Debugging)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84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Structure Programming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อธิบายโครงสร้างพื้นฐานของ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Structure Programming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บอกองค์ประกอบหลักของโครงสร้างพื้นฐานได้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บอกลำดับการพัฒนาการเขียนโปรแกรมสำหรับผู้เริ่มต้นได้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อธิบายการวิเคราะห์งานได้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อธิบายการออกแบบโปรแกรมได้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บอกข้อพิจารณาในการเขียนโปรแกรมได้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บอกความหมายของการเขียนโปรแกรมได้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อธิบายขั้นตอนการตรวจสอบข้อผิดพลาดของโปรแกรมได้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อธิบายวิธีการทดสอบความถูกต้องของโปรแกรมได้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อธิบายการทำเอกสารประกอบโปรแกรมได้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อธิบายการบำรุงรักษาโปรแกรมได้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บอกคุณสมบัติของนักโปรแกรมที่ดีได้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บอกลักษณะของโปรแกรมที่ดีได้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แก้ปัญหาโจทย์การวิเคราะห์งาน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8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	ส่วน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ใหญ่จะเป็นการทดสอบสูตรหรือขั้นตอนการทำงานตามอัลกอริทึม โดยอาจทดลองเขียนโปรแกรมลงบนกระดาษหรือกระดาษอิเล็กทรอนิกส์ (โปรแกรมตารางงาน) แล้วกำหนดข้อมูลสำหรับตรวจสอบสูตรหรือการทำงานของโปรแกรมทีละขั้นด้วยตนเอง ว่าสูตรหรือโปรแกรมมีการทำงานที่ถูกต้อง ได้ผลลัพธ์ตรงตามความเป็นจริงหรือไม่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ตรวจสอบด้วยตนเอง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(Self-Checking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3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หลังจาก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ที่เขียนโปรแกรมและมีการตรวจสอบด้วยตนเองเรียบร้อยแล้ว ก็จะป้อนโปรแกรมเข้าสู่เครื่องคอมพิวเตอร์เพื่อทำการแปลโปรแกรม โดยจะต้องเรียกใช้ตัวแปลภาษาโปรแกรมซึ่งส่วนใหญ่เป็นตัวแปลแบบคอมไพเลอร์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(Compiler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ทำการแปลภาษาโปรแกรมให้เป็นภาษาเครื่อง การแปลนี้จะเป็นการตรวจสอบความผิดพลาดทางไวยากรณ์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(Syntax Error)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ของโปรแกรม ซึ่งถ้ามีข้อผิดพลาดใด ๆ โปรแกรมจะแจ้งให้ทราบทางหน้าจอ ก็ให้ทำการแก้ไขและแปลจนไม่เกิด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ข้อผิดพลาด                 ใด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ๆ การแก้ไขข้อผิดพลาดทางไวยากรณ์นี้ถือว่าไม่ยากเพราะปัจจุบันโปรแกรมจะช่วยให้แก้ไขปัญหานี้ได้ง่าย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ตรวจสอบด้วยการแปลภาษา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(Translating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9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บางครั้งโปรแกรมอาจผ่านการแปลโดยไม่มีข้อผิดพลาดใด ๆ แจ้งออกมา แต่เมื่อทดสอบโปรแกรมปรากฏว่าได้ผลลัพธ์ที่ไม่เป็นจริง เรียกว่าเกิดข้อผิดพลาดทางตรรกะ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Logical Error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แต่สิ่งที่ยากกว่า คือ เมื่อนำไปใช้งานเกิดข้อผิดพลาดขึ้นเรียกว่า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Runtime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Error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5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ทดสอบความถูกต้องของโปรแกรม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(Testing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and Validating)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7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88432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ดังนั้น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จึงต้องมีขั้นตอนการทดสอบความถูกต้องของโปรแกรม ซึ่งมีอยู่หลายวิธี ดังต่อไปนี้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การใส่ข้อมูลที่ถูกต้อง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(Valid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Case)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ป้องกันการเกิดปัญหา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Logical Error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</a:rPr>
              <a:t>ข้อมูล</a:t>
            </a: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เป็นไปตามข้อกำหนด </a:t>
            </a:r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ป้องกัน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การเกิดปัญหา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Runtime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Error</a:t>
            </a:r>
          </a:p>
          <a:p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ข้อมูลที่เป็นตัวเลขและตัวอักษร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ป้องกัน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การเกิดปัญหา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Runtime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Error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sz="2400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ใช้ขอบเขตและความถูกต้องของข้อมูลเป็นการทดสอบ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lvl="0" indent="0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			ป้องกัน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การเกิดปัญหา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Runtime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Error</a:t>
            </a:r>
          </a:p>
          <a:p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การใช้ความสมเหตุสมผล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ป้องกัน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การเกิดปัญหา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Runtime Error</a:t>
            </a:r>
            <a:r>
              <a:rPr lang="th-TH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en-US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5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ทดสอบความถูกต้องของโปรแกรม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(Testing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and Validating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0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นอกจากนี้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การทดสอบสามารถแบ่งได้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วิธีใหญ่ ๆ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ทดสอบด้วยข้อมูลจำนวนมาก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(Empirical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Testing)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เป็นการทดสอบด้วยข้อมูลจริงจำนวนมาก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การทวนสอบอย่างมีแบบแผน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(Formal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Verification)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ทดสอบโดยใช้หลักเกณฑ์ทางคณิตศาสตร์และ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ตรรกศาสตร์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มาสนับสนุนความถูกต้องของโปรแกรม คือทดสอบทุกกรณีที่ชุดข้อมูลสามารถเป็นไปได้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การทดสอบโปรแกรม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35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	คือ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การอธิบายรายละเอียดของโปรแกรมว่า จุดประสงค์ของโปรแกรมคืออะไร สามารถทำงานอะไรได้บ้าง และมีขั้นตอนการทำงานของโปรแกรมเป็นอย่างไร เครื่องมือที่ช่วยในการออกแบบ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โปรแกรม  เช่น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ผังงาน หรือรหัสจำลอง ก็สามารถนำมาประกอบกันเป็นเอกสารประกอบได้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6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ทำเอกสารประกอบ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(Documentation)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8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โดยทั่วไปจะมีอยู่ด้วยกัน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แบบ คือ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เอกสารประกอบโปรแกรมสำหรับผู้ใช้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(User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Documentation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เอกสารประกอบโปรแกรมสำหรับผู้เขียนโปรแกรม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(Technical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Documentation)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การทำเอกสารประกอบโปรแกรม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2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เอกสารที่บอกถึงวิธีการใช้งานโปรแกรมที่ได้ทำการเขียนขึ้น จัดทำในลักษณะคู่มือการใช้งานโปรแกรมจะมีประโยชน์สำหรับผู้ใช้งานโปรแกรม เพื่อศึกษาให้สามารถนำโปรแกรมที่เขียนขึ้นมาใช้งานได้อย่างถูกต้อง จึงเหมาะสำหรับผู้ใช้ที่ไม่ต้องเกี่ยวข้องกับการพัฒนาโปรแกรม แต่เป็นผู้ที่ใช้งานโปรแกรมอย่างเดียว โดยเน้นการอธิบายเกี่ยวกับการใช้งานโปรแกรมเป็น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หลัก</a:t>
            </a: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อธิบายเกี่ยวกับประสิทธิภาพ และความสามารถของโปรแกรม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โปรแกรมนี้ทำอะไร ใช้งานในด้านไหน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ข้อมูลเข้า มีลักษณะอย่างไร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ข้อมูลออกหรือผลลัพธ์มีลักษณะอย่างไร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การเรียกใช้โปรแกรม ทำอย่างไร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คำสั่งหรือข้อมูลที่จำเป็นให้โปรแกรมเริ่มทำงาน มี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อะไรบ้าง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เอกสารประกอบโปรแกรมสำหรับผู้ใช้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(User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Documentation)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เอกสารที่เป็นรายละเอียดของโปรแกรม ตามความต้องการของผู้ใช้งาน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ซึ่งประกอบด้วย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วิธีการออกแบบส่วนของมอดูลต่าง ๆ ที่มีใช้งานในโปรแกรม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ขั้นตอนวิธี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(Algorithm)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ที่ใช้สำหรับนำมาเขียนโปรแกรม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รหัสเทียม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(Pseudo 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ผังงาน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(Flowchart) </a:t>
            </a: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ลักษณะของโครงสร้างข้อมูลที่มีการใช้งานในโปรแกรม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725488"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โปรแกรมต้นฉบับ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(Source 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ที่สมบูรณ์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เอกสารประกอบโปรแกรมสำหรับผู้เขียนโปรแกรม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(Technical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Documentation)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75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เอกสาร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ประกอบโปรแกรมสำหรับผู้เขียนโปรแกรม สามารถแบ่งออกได้เป็น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             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ส่วนที่เป็นคำอธิบายหรือหมายเหตุในโปรแกรม หรือเรียกอีกอย่างหนึ่งว่า คอม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เมนต์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(Comment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ซึ่งส่วนใหญ่มักจะเขียนแทรกอยู่ในโปรแกรม เพื่ออธิบายการทำงานของโปรแกรมเป็นส่วน ๆ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ส่วนอธิบายด้านเทคนิค ซึ่งส่วนนี้จะทำเป็นเอกสารแยกต่างหากจากโปรแกรม เพื่ออธิบายในรายละเอียดที่มากขึ้น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ชื่อ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โปรแกรมย่อยต่าง ๆ มีอะไรบ้าง แต่ละโปรแกรมย่อยทำหน้าที่อะไร และ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คำอธิบาย  ย่อ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ๆ เกี่ยวกับวัตถุประสงค์ของโปรแกรม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เอกสารประกอบโปรแกรม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62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611560" y="1412776"/>
            <a:ext cx="7992888" cy="4752528"/>
            <a:chOff x="0" y="0"/>
            <a:chExt cx="4080444" cy="2231304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 flipV="1">
              <a:off x="1269242" y="313898"/>
              <a:ext cx="1487606" cy="165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1235122" y="313898"/>
              <a:ext cx="1589964" cy="165137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518615" y="1091821"/>
              <a:ext cx="2982036" cy="2047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สี่เหลี่ยมผืนผ้ามุมมน 7"/>
            <p:cNvSpPr/>
            <p:nvPr/>
          </p:nvSpPr>
          <p:spPr>
            <a:xfrm>
              <a:off x="1426191" y="777922"/>
              <a:ext cx="1146412" cy="614149"/>
            </a:xfrm>
            <a:prstGeom prst="roundRect">
              <a:avLst/>
            </a:prstGeom>
            <a:ln w="19050"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3200" b="1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หลักการเขียนโปรแกรม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  <p:sp>
          <p:nvSpPr>
            <p:cNvPr id="9" name="สี่เหลี่ยมผืนผ้ามุมมน 8"/>
            <p:cNvSpPr/>
            <p:nvPr/>
          </p:nvSpPr>
          <p:spPr>
            <a:xfrm>
              <a:off x="2217761" y="0"/>
              <a:ext cx="1146175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แนวคิดการ</a:t>
              </a:r>
              <a:r>
                <a:rPr lang="th-TH" dirty="0" smtClean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เขียน</a:t>
              </a: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โปรแกรม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2934269" y="784746"/>
              <a:ext cx="1146175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การเขียนโปรแกรม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 algn="ctr">
                <a:spcAft>
                  <a:spcPts val="0"/>
                </a:spcAft>
              </a:pP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เชิงโครงสร้าง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2217761" y="1617259"/>
              <a:ext cx="1146175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หลักการเขียนโปรแกรมเบื้องต้น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 </a:t>
              </a:r>
            </a:p>
          </p:txBody>
        </p:sp>
        <p:sp>
          <p:nvSpPr>
            <p:cNvPr id="12" name="สี่เหลี่ยมผืนผ้ามุมมน 11"/>
            <p:cNvSpPr/>
            <p:nvPr/>
          </p:nvSpPr>
          <p:spPr>
            <a:xfrm>
              <a:off x="634620" y="1617259"/>
              <a:ext cx="1375013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คุณสมบัติของ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นักเขียนโปรแกรมที่ดี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2000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 </a:t>
              </a:r>
            </a:p>
          </p:txBody>
        </p:sp>
        <p:sp>
          <p:nvSpPr>
            <p:cNvPr id="13" name="สี่เหลี่ยมผืนผ้ามุมมน 12"/>
            <p:cNvSpPr/>
            <p:nvPr/>
          </p:nvSpPr>
          <p:spPr>
            <a:xfrm>
              <a:off x="0" y="777922"/>
              <a:ext cx="1063654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ลักษณะ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โปรแกรมที่ดี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2000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 </a:t>
              </a:r>
            </a:p>
          </p:txBody>
        </p:sp>
        <p:sp>
          <p:nvSpPr>
            <p:cNvPr id="14" name="สี่เหลี่ยมผืนผ้ามุมมน 13"/>
            <p:cNvSpPr/>
            <p:nvPr/>
          </p:nvSpPr>
          <p:spPr>
            <a:xfrm>
              <a:off x="634621" y="0"/>
              <a:ext cx="1145540" cy="614045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ตัวอย่าง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 algn="ctr">
                <a:spcAft>
                  <a:spcPts val="0"/>
                </a:spcAft>
              </a:pPr>
              <a:r>
                <a:rPr lang="th-TH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การวิเคราะห์งาน</a:t>
              </a:r>
              <a:endParaRPr lang="en-US" sz="2000" dirty="0"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2000" dirty="0"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009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เมื่อ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โปรแกรมผ่านการตรวจสอบตามขั้นตอนเรียบร้อยแล้ว และถูกนำมาให้ผู้ใช้ได้ใช้งาน ในช่วงแรกผู้ใช้อาจจะยังไม่คุ้นเคยก็อาจทำให้เกิดปัญหาขึ้นมาบ้าง ดังนั้นจึงต้องมีผู้คอยควบคุมดูแล และตรวจสอบการทำงาน การบำรุงรักษาโปรแกรมจึงเป็นขั้นตอนที่ผู้เขียนโปรแกรมต้องคอยเฝ้าดูแลและหาข้อผิดพลาดของโปรแกรมในระหว่างที่ผู้ใช้ใช้งานโปรแกรมและปรับปรุงแก้ไขโปรแกรมเมื่อเกิดข้อผิดพลาดขึ้น หรือในการใช้งานโปรแกรมไปนาน ๆ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ผู้ใช้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อาจต้องการเปลี่ยนแปลงการทำงานของระบบเดิมเพื่อให้เหมาะกับเหตุการณ์ เช่น ต้องการเปลี่ยนแปลงหน้าตาของรายงาน มีการเพิ่มเติมข้อมูลหรือลบข้อมูลเดิม นักเขียนโปรแกรมก็จะต้องคอยปรับปรุง แก้ไขโปรแกรมตามความต้องการของผู้ใช้ที่เปลี่ยนแปลงไปนั้น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7 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บำรุงรักษาโปรแกรม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(Program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Maintenance)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เมื่อโปรแกรมใช้งานไปช่วงระยะเวลาหนึ่งอาจมีการเปลี่ยนแปลงวิธีการทำงาน หรืออีกกรณีหนึ่งเมื่อเวลาเปลี่ยนไป เทคโนโลยีมีการเปลี่ยนแปลงไป ทั้งทางด้านซอฟต์แวร์และฮาร์ดแวร์ โปรแกรมที่ใช้งานเดิมอาจจะทำงานได้เฉพาะบนเครื่องในระบบเดิม เพื่อให้การทำงานของโปรแกรมมีประสิทธิภาพมากยิ่งขึ้น หรือรองรับข้อมูลที่มีขนาดใหญ่กว่าเดิมและสามารถทำงานบนฮาร์ดแวร์ระบบใหม่ได้ จึงต้องทำการแก้ไขโปรแกรมเพิ่มเติม ดังนั้นขั้นตอนของการบำรุงรักษาโปรแกรมจึงมีความจำเป็นด้วยเหตุผลดังกล่าวข้างต้น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ขั้นตอนที่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7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(ต่อ)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บำรุงรักษาโปรแกรม 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(Program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Maintenance)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3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นักเขียน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โปรแกรมหรือเรียกอีกอย่างหนึ่งว่า โปรแกรมเมอร์นั้น ควรจะมีคุณสมบัติดังต่อไปนี้ จึงจะเรียกได้ว่าเป็นโปรแกรมเมอร์ที่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ดี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รักและชอบในการเขียนโปรแกรม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มีความคิดริเริ่มสร้างสรรค์ และใฝ่ที่จะเรียนรู้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มีความอดทนต่อการเขียนโปรแกรม ซึ่งบางครั้งอาจต้องใช้เวลานานในการเขียนโปรแกรม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ต้องหมั่นทำเอกสารประกอบโปรแกรมไว้ตลอด เพื่อให้ง่ายต่อการพัฒนาต่อไปในภายหลัง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ต้องรู้จักการทำงานเป็นทีมหรือเป็นกลุ่มคณะ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คุณสมบัติของนักเขียนโปรแกรมที่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ดี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8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1" indent="0">
              <a:buNone/>
            </a:pP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โปรแกรมที่ดี จะต้องมีลักษณะ ดังนี้</a:t>
            </a:r>
            <a:endParaRPr lang="en-US" sz="33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ต้องทำงานได้อย่างถูกต้อง รวดเร็วและมีประสิทธิภาพ ไม่เกิด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Logic Error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และมี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Algorithm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ที่ดี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เมื่อนำไปใช้งานไม่ควรเกิดข้อผิดพลาดใด ๆ ไม่ควรให้เกิด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Runtime Error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ในขณะใช้งานไม่ว่ากรณีใด ๆ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โปรแกรมควรมีความยืดหยุ่นสูง สามารถเข้าไปปรับแก้ไขหรือขยายความสามารถของโปรแกรมได้โดยง่าย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สามารถอ่านแล้วมีความเข้าใจง่าย มีคำอธิบายโปรแกรมหรือคอม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เมนต์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(Comment)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สอดแทรกอยู่ในแต่ละมอดูล เพื่อให้ง่ายต่อการทำความเข้าใจในการทำงานของมอดูลนั้น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ควรหลีกเลี่ยงการใช้คำสั่ง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GOTO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เพื่อสั่งให้โปรแกรมกระโดดไปทำงานที่จุดต่าง ๆ ขาดความเป็นระบบ ระเบียบ จะทำให้ผู้อ่านโปรแกรมเกิดความสับสนได้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ง่าย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ลักษณะของโปรแกรมที่ดี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4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โจทย์  	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ต้องการ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คำนวณหาพื้นที่และเส้นรอบวงของวงกลมแสดงผลออกทางจอภาพ โดยรับค่ารัศมีจากแป้นพิมพ์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การวิเคราะห์งาน 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สิ่งที่ต้องการ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รับค่ารัศมี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(Radius)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ทางแป้นพิมพ์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คำนวณหาพื้นที่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(Area)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ของวงกลม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คำนวณหาเส้นรอบวง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(Perimeter)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ของวงกลม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การระบุข้อมูลเข้า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Input)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ค่ารัศมี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(Radius)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เป็นเลขทศนิยม โดยรับค่าจากแป้นพิมพ์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(Keyboard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ตัวอย่างการวิเคราะห์งานและการเขียน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55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Autofit/>
          </a:bodyPr>
          <a:lstStyle/>
          <a:p>
            <a:pPr lvl="0"/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การระบุข้อมูลออก (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Output) </a:t>
            </a:r>
            <a:endParaRPr lang="en-US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แสดงผลค่าพื้นที่ของวงกลม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(Area) 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เป็นเลขทศนิยม</a:t>
            </a:r>
            <a:endParaRPr lang="en-US" sz="1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แสดงเส้นรอบวงของวงกลม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(Perimeter)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</a:rPr>
              <a:t> เป็นเลขทศนิยม</a:t>
            </a:r>
            <a:endParaRPr lang="en-US" sz="1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กำหนด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ตัวแปร 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ค่าคงที่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PI = 3.1415926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ตัวแปรอินพุต คือ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Radius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เป็นชนิดเลขทศนิยม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ตัวแปรเอาต์พุต ได้แก่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Area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เป็นชนิดเลขทศนิยม และ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Perimeter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</a:rPr>
              <a:t>เป็นชนิดเลขทศนิยม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กำหนดวิธีการประมวลผล (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Process) 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เลือกวิธีการประมวลผลโดยใช้สูตร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Area = PI * Radius * Radius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Perimeter = 2 * PI * Radius</a:t>
            </a:r>
            <a:endParaRPr lang="en-US" sz="14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ตัวอย่างการวิเคราะห์งานและการเขียน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1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2. 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ออกแบบอัลกอริทึม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2.1 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เขียนขั้นตอนวิธีการทำงาน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(Algorithm)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เริ่มต้น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กำหนดค่าคงที่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PI = 3.1415926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รับค่ารัศมี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Radius 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ทางแป้นพิมพ์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โดยป้อนค่าตัวเลขเข้าไป)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คำนวณค่าพื้นที่ของวงกลม และเส้นรอบวง  จากสูตร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พื้นที่วงกลม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Area = PI x Radius x Radius 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มาจากสูตร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area =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</a:t>
            </a:r>
            <a:r>
              <a:rPr lang="en-US" baseline="300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เส้นรอบวง 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Perimeter = 2 x PI x Radius  (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มาจากสูตร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perimeter = 2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sym typeface="Symbol"/>
              </a:rPr>
              <a:t>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r)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แสดงค่ารัศมี ค่าพื้นที่ และค่าเส้นรอบวงของวงกลม ออกทางจอภาพ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จบการทำงาน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ตัวอย่างการวิเคราะห์งานและการเขียนโปรแกรม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7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2.2 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เขียนรหัสเทียม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Algorithm Calculate Area and Perimeter of Circle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Begin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	Set PI = 3.1415926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	Read  Radius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	Compute  Area = PI * Radius * Radius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	Compute  Perimeter = 2 * PI * Radius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5	Display  Radius, Area, Perimeter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End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ตัวอย่างการวิเคราะห์งานและการเขียนโปรแกรม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9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2.3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นำมาเขียนผังงาน ได้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ดังนี้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 bwMode="auto">
          <a:xfrm>
            <a:off x="5364088" y="1184739"/>
            <a:ext cx="2376264" cy="5268597"/>
            <a:chOff x="4860" y="1080"/>
            <a:chExt cx="2160" cy="5435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auto">
            <a:xfrm>
              <a:off x="5040" y="1080"/>
              <a:ext cx="1800" cy="540"/>
            </a:xfrm>
            <a:prstGeom prst="flowChartTerminator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>
                  <a:effectLst/>
                  <a:latin typeface="TH Sarabun New"/>
                  <a:ea typeface="Calibri"/>
                  <a:cs typeface="Cordia New"/>
                </a:rPr>
                <a:t>START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4860" y="2835"/>
              <a:ext cx="2160" cy="620"/>
            </a:xfrm>
            <a:prstGeom prst="flowChartManualInput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effectLst/>
                  <a:latin typeface="TH Sarabun New"/>
                  <a:ea typeface="Calibri"/>
                  <a:cs typeface="Cordia New"/>
                </a:rPr>
                <a:t>Radius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4860" y="1980"/>
              <a:ext cx="2160" cy="486"/>
            </a:xfrm>
            <a:prstGeom prst="flowChartProcess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dirty="0">
                  <a:effectLst/>
                  <a:latin typeface="TH Sarabun New"/>
                  <a:ea typeface="Calibri"/>
                  <a:cs typeface="Cordia New"/>
                </a:rPr>
                <a:t>PI = 3.1415926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>
              <a:off x="4860" y="3815"/>
              <a:ext cx="2160" cy="733"/>
            </a:xfrm>
            <a:prstGeom prst="flowChartProcess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Area = PI * Radius * Radius</a:t>
              </a:r>
              <a:endParaRPr lang="en-US" sz="1400" dirty="0"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Perimeter = 2 * PI * Radius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4860" y="4908"/>
              <a:ext cx="2160" cy="707"/>
            </a:xfrm>
            <a:prstGeom prst="flowChartDisplay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Radius, </a:t>
              </a:r>
              <a:endParaRPr lang="en-US" sz="1400" dirty="0">
                <a:effectLst/>
                <a:ea typeface="Calibri"/>
                <a:cs typeface="Cordia New"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400" dirty="0">
                  <a:effectLst/>
                  <a:latin typeface="TH Sarabun New"/>
                  <a:ea typeface="Calibri"/>
                  <a:cs typeface="Cordia New"/>
                </a:rPr>
                <a:t>Area, Perimeter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5040" y="5975"/>
              <a:ext cx="1800" cy="540"/>
            </a:xfrm>
            <a:prstGeom prst="flowChartTerminator">
              <a:avLst/>
            </a:prstGeom>
            <a:ln w="12700"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>
                  <a:effectLst/>
                  <a:latin typeface="TH Sarabun New"/>
                  <a:ea typeface="Calibri"/>
                  <a:cs typeface="Cordia New"/>
                </a:rPr>
                <a:t>END</a:t>
              </a:r>
              <a:endParaRPr lang="en-US" sz="1400" dirty="0">
                <a:effectLst/>
                <a:ea typeface="Calibri"/>
                <a:cs typeface="Cordia New"/>
              </a:endParaRPr>
            </a:p>
          </p:txBody>
        </p:sp>
        <p:cxnSp>
          <p:nvCxnSpPr>
            <p:cNvPr id="11" name="Line 9"/>
            <p:cNvCxnSpPr/>
            <p:nvPr/>
          </p:nvCxnSpPr>
          <p:spPr bwMode="auto">
            <a:xfrm>
              <a:off x="5940" y="1620"/>
              <a:ext cx="0" cy="360"/>
            </a:xfrm>
            <a:prstGeom prst="line">
              <a:avLst/>
            </a:prstGeom>
            <a:ln w="12700">
              <a:headEnd/>
              <a:tailEnd type="triangle" w="med" len="med"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2" name="Line 10"/>
            <p:cNvCxnSpPr/>
            <p:nvPr/>
          </p:nvCxnSpPr>
          <p:spPr bwMode="auto">
            <a:xfrm>
              <a:off x="5940" y="2493"/>
              <a:ext cx="0" cy="360"/>
            </a:xfrm>
            <a:prstGeom prst="line">
              <a:avLst/>
            </a:prstGeom>
            <a:ln w="12700">
              <a:headEnd/>
              <a:tailEnd type="triangle" w="med" len="med"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3" name="Line 11"/>
            <p:cNvCxnSpPr/>
            <p:nvPr/>
          </p:nvCxnSpPr>
          <p:spPr bwMode="auto">
            <a:xfrm>
              <a:off x="5945" y="3455"/>
              <a:ext cx="0" cy="360"/>
            </a:xfrm>
            <a:prstGeom prst="line">
              <a:avLst/>
            </a:prstGeom>
            <a:ln w="12700">
              <a:headEnd/>
              <a:tailEnd type="triangle" w="med" len="med"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4" name="Line 12"/>
            <p:cNvCxnSpPr/>
            <p:nvPr/>
          </p:nvCxnSpPr>
          <p:spPr bwMode="auto">
            <a:xfrm>
              <a:off x="5950" y="4548"/>
              <a:ext cx="0" cy="360"/>
            </a:xfrm>
            <a:prstGeom prst="line">
              <a:avLst/>
            </a:prstGeom>
            <a:ln w="12700">
              <a:headEnd/>
              <a:tailEnd type="triangle" w="med" len="med"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cxnSp>
          <p:nvCxnSpPr>
            <p:cNvPr id="15" name="Line 13"/>
            <p:cNvCxnSpPr/>
            <p:nvPr/>
          </p:nvCxnSpPr>
          <p:spPr bwMode="auto">
            <a:xfrm>
              <a:off x="5940" y="5615"/>
              <a:ext cx="0" cy="360"/>
            </a:xfrm>
            <a:prstGeom prst="line">
              <a:avLst/>
            </a:prstGeom>
            <a:ln w="12700">
              <a:headEnd/>
              <a:tailEnd type="triangle" w="med" len="med"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</p:grpSp>
    </p:spTree>
    <p:extLst>
      <p:ext uri="{BB962C8B-B14F-4D97-AF65-F5344CB8AC3E}">
        <p14:creationId xmlns:p14="http://schemas.microsoft.com/office/powerpoint/2010/main" val="358469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32500" lnSpcReduction="20000"/>
          </a:bodyPr>
          <a:lstStyle/>
          <a:p>
            <a:pPr marL="0" indent="0" algn="thaiDist">
              <a:buNone/>
            </a:pPr>
            <a:r>
              <a:rPr lang="th-TH" sz="7000" dirty="0" smtClean="0">
                <a:solidFill>
                  <a:schemeClr val="accent4">
                    <a:lumMod val="75000"/>
                  </a:schemeClr>
                </a:solidFill>
              </a:rPr>
              <a:t>จาก</a:t>
            </a:r>
            <a:r>
              <a:rPr lang="th-TH" sz="7000" dirty="0">
                <a:solidFill>
                  <a:schemeClr val="accent4">
                    <a:lumMod val="75000"/>
                  </a:schemeClr>
                </a:solidFill>
              </a:rPr>
              <a:t>ตัวอย่างการวิเคราะห์งานและการ</a:t>
            </a:r>
            <a:r>
              <a:rPr lang="th-TH" sz="7000" dirty="0" err="1">
                <a:solidFill>
                  <a:schemeClr val="accent4">
                    <a:lumMod val="75000"/>
                  </a:schemeClr>
                </a:solidFill>
              </a:rPr>
              <a:t>เขียนซู</a:t>
            </a:r>
            <a:r>
              <a:rPr lang="th-TH" sz="7000" dirty="0">
                <a:solidFill>
                  <a:schemeClr val="accent4">
                    <a:lumMod val="75000"/>
                  </a:schemeClr>
                </a:solidFill>
              </a:rPr>
              <a:t>โดโค้ดของการหาพื้นที่และเส้นรอบวงของวงกลม สามารถนำมาเขียนในโปรแกรมซี ได้ดังนี้</a:t>
            </a:r>
            <a:endParaRPr lang="en-US" sz="70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/* Area and Perimeter of Circle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#include &lt;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conio.h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#include &lt;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#define PI 3.1415926	/* Constant Declaration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void main()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{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float 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radius,area,perimeter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; 	/* Variable Declaration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clrscr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("Enter Radius : "); 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scanf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("%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f",&amp;radius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); </a:t>
            </a:r>
            <a:r>
              <a:rPr lang="en-US" sz="4000" dirty="0" smtClean="0">
                <a:solidFill>
                  <a:schemeClr val="accent4">
                    <a:lumMod val="75000"/>
                  </a:schemeClr>
                </a:solidFill>
              </a:rPr>
              <a:t>	/* 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Read  Radius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area = PI * radius * radius;	/* Area Calculate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perimeter = 2 * PI * radius;	/* Perimeter Calculate */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("Radius : %0.2f\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n",radius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);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printf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("Area : %0.2f\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nPerimeter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 : %0.2f",area,perimeter);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4000" dirty="0" err="1">
                <a:solidFill>
                  <a:schemeClr val="accent4">
                    <a:lumMod val="75000"/>
                  </a:schemeClr>
                </a:solidFill>
              </a:rPr>
              <a:t>getch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}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39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แนวทาง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และวิธีการเขียนโปรแกรมคอมพิวเตอร์ คือ “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การเขียนโปรแกรมทุกภาษานั้นเหมือนกัน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” สิ่งที่แตกต่างกันของแต่ละภาษาคือ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Syntax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หรือไวยากรณ์ภาษา โดยอาศัยประสบการณ์จากภาษาหนึ่งไปใช้ในอีกภาษาหนึ่ง โดยเรียนรู้ในเรื่องการเขียนโปรแกรมเชิงโครงสร้าง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(Structure Programming)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มีโครงสร้างหลัก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โครงสร้าง คือ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แบบลำดับ แบบการเลือกกระทำตามเงื่อนไข และแบบทำซ้ำ กระบวนการของแต่ละโครงสร้างประกอบด้วย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Input, Process, Output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ถ้าเราเขียนโปรแกรมอะไรในภาษาหนึ่งได้แล้ว การเขียนโปรแกรมแบบนั้นในภาษาอื่นย่อมไม่ใช่เรื่องยากอีกต่อไป เพียงแต่ต้องศึกษาถึง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Syntax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รูปแบบการเขียนของภาษาใหม่นั้นเพิ่มเติม แล้วนำประสบการณ์ที่เคยเขียน ไปสั่งให้ภาษาใหม่ทำงานตามต้องการ ผู้สอนจึงมักสนับสนุนให้ผู้เรียนได้ศึกษาภาษาที่ไม่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                    ตัว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ช่วยมาก เพื่อให้เข้าใจในหลักการและขั้นตอนการทำงานอย่างละเอียดชัดเจนจากการทำงานของตัวแปลภาษาที่มีตัวช่วยน้อย ทำงานบน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สามารถแปลเป็น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exe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และนำไปใช้ได้โดยไม่ยุ่งยาก เช่น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C, Pascal, Basic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Clipper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แนวคิดการเขียนโปรแกรม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มีผลการรันดังนี้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ทดสอบ คอมไพล์และรัน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รูปภาพ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06015"/>
            <a:ext cx="3672408" cy="2031097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4932040" y="2729065"/>
            <a:ext cx="3600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ป้อนข้อมูลผ่านทางคีย์บอร์ด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ที่นี้คือป้อนเลข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12.45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แล้ว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Enter</a:t>
            </a:r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 flipH="1">
            <a:off x="3203848" y="2924944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76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แนวคิด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 ในแนวทางและวิธีการเขียนโปรแกรมคอมพิวเตอร์ คือ การเขียนโปรแกรมทุกภาษาเหมือนกัน สิ่งที่แตกต่างกันคือไวยากรณ์ภาษา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เขียนโปรแกรมเชิงโครงสร้าง คือการกำหนดขั้นตอนให้เครื่องคอมพิวเตอร์ทำงานโดยมีโครงสร้างควบคุม มี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คือ โครงสร้างแบบลำดับ โครงสร้างแบบเลือกกระทำตามเงื่อนไข และโครงสร้างแบบการทำซ้ำ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เริ่มต้นเขียนโปรแกรมควรเริ่มเขียนโดยมีโครงสร้างแบบลำดับก่อน ซึ่งจะต้องมีองค์ประกอบ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 ส่วน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ประกาศตัวแปร ส่วนอินพุต ส่วนประมวลผล และส่วนเอาต์พุต และควรมีการพัฒนาการเขียนโปรแกรมตามลำดับจากง่ายไปยาก จนกระทั่งสร้างโปรแกรมสมบูรณ์ขึ้นมาได้ตามความต้องการ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30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หลักการเขียนโปร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แกรมเบื้องต้น 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7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ขั้นตอน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การวิเคราะห์งานหรือการวิเคราะห์ปัญหา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การออกแบบโปรแกรม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การตรวจสอบข้อผิดพลาดของโปรแกรม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การทดสอบความถูกต้องของโปรแกรม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การทำเอกสารประกอบโปรแกรม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การบำรุงรักษาโปรแกรม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9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คุณลักษณะ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ของนักเขียนโปรแกรมที่ดี ควรมีความรักและชอบในการเขียนโปรแกรม มีความริเริ่มสร้างสรรค์และใฝ่ที่จะเรียนรู้ มีความอดทน ต้องหมั่นทำเอกสารประกอบโปรแกรมไว้ตลอด และต้องรู้จักการทำงานเป็นทีมหรือเป็นกลุ่ม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คณะ</a:t>
            </a: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ลักษณะ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ของโปรแกรมที่ดี สามารถอ่านแล้วเข้าใจง่าย มีโครงสร้างโปรแกรมที่ดี สามารถนำมาพัฒนาปรับปรุงแก้ไขได้ง่าย มีคำอธิบายโปรแกรม และที่สำคัญคือต้องทำงานได้อย่างถูกต้อง รวดเร็วและมี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ประสิทธิภาพ</a:t>
            </a: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ควร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ศึกษาและค้นคว้าเพิ่มเติมกับตัวอย่างการวิเคราะห์งานและการเขียนโปรแกรม จะได้ทั้งเทคนิคและวิธีการเพื่อเป็นประสบการณ์ในการเป็นนักโปรแกรมเมอร์ที่ดีต่อไป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สรุป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1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การเขียนโปรแกรม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แบบมีโครงสร้าง หรือ การโปรแกรมโครงสร้าง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 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กำหนดขั้นตอนให้เครื่องคอมพิวเตอร์ทำงานโดยมีโครงสร้างการควบคุมพื้นฐาน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รูปแบบ ได้แก่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ทำงานแบบตามลำดับ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Sequence)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เลือกกระทำตามเงื่อนไขหรือการตัดสินใจทางเลือก (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Decision)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ทำซ้ำ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Loop)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5300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การเขียนโปรแกรมโครงสร้าง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(Structure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Programming)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89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	คือ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การเขียนให้ทำงานจากบนลงล่างเขียนคำสั่งเป็นบรรทัด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และ     ทำ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ทีละบรรทัดจากบรรทัดบนสุดลงไปจนถึงบรรทัดล่างสุด ส่วนใหญ่จะให้มีการทำงาน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กระบวนการ คือ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อ่านข้อมูล คำนวณ และพิมพ์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การทำงานแบบตามลำดับ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(Sequence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3347864" y="3533872"/>
            <a:ext cx="2016224" cy="2768471"/>
            <a:chOff x="0" y="0"/>
            <a:chExt cx="962025" cy="1486715"/>
          </a:xfrm>
        </p:grpSpPr>
        <p:cxnSp>
          <p:nvCxnSpPr>
            <p:cNvPr id="5" name="AutoShape 361"/>
            <p:cNvCxnSpPr>
              <a:cxnSpLocks noChangeShapeType="1"/>
            </p:cNvCxnSpPr>
            <p:nvPr/>
          </p:nvCxnSpPr>
          <p:spPr bwMode="auto">
            <a:xfrm>
              <a:off x="477672" y="0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AutoShape 362"/>
            <p:cNvCxnSpPr>
              <a:cxnSpLocks noChangeShapeType="1"/>
            </p:cNvCxnSpPr>
            <p:nvPr/>
          </p:nvCxnSpPr>
          <p:spPr bwMode="auto">
            <a:xfrm>
              <a:off x="477672" y="436729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AutoShape 363"/>
            <p:cNvCxnSpPr>
              <a:cxnSpLocks noChangeShapeType="1"/>
            </p:cNvCxnSpPr>
            <p:nvPr/>
          </p:nvCxnSpPr>
          <p:spPr bwMode="auto">
            <a:xfrm>
              <a:off x="477672" y="873457"/>
              <a:ext cx="0" cy="163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AutoShape 345"/>
            <p:cNvCxnSpPr>
              <a:cxnSpLocks noChangeShapeType="1"/>
            </p:cNvCxnSpPr>
            <p:nvPr/>
          </p:nvCxnSpPr>
          <p:spPr bwMode="auto">
            <a:xfrm>
              <a:off x="477672" y="1310185"/>
              <a:ext cx="0" cy="1765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Rectangle 346"/>
            <p:cNvSpPr>
              <a:spLocks noChangeArrowheads="1"/>
            </p:cNvSpPr>
            <p:nvPr/>
          </p:nvSpPr>
          <p:spPr bwMode="auto">
            <a:xfrm>
              <a:off x="0" y="163773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1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0" name="Rectangle 347"/>
            <p:cNvSpPr>
              <a:spLocks noChangeArrowheads="1"/>
            </p:cNvSpPr>
            <p:nvPr/>
          </p:nvSpPr>
          <p:spPr bwMode="auto">
            <a:xfrm>
              <a:off x="0" y="600502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2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  <p:sp>
          <p:nvSpPr>
            <p:cNvPr id="11" name="Rectangle 348"/>
            <p:cNvSpPr>
              <a:spLocks noChangeArrowheads="1"/>
            </p:cNvSpPr>
            <p:nvPr/>
          </p:nvSpPr>
          <p:spPr bwMode="auto">
            <a:xfrm>
              <a:off x="0" y="1037230"/>
              <a:ext cx="962025" cy="27241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800" dirty="0">
                  <a:effectLst/>
                  <a:latin typeface="TH Sarabun New"/>
                  <a:ea typeface="Calibri"/>
                  <a:cs typeface="Cordia New"/>
                </a:rPr>
                <a:t>Process 3</a:t>
              </a:r>
              <a:endParaRPr lang="en-US" sz="1600" dirty="0">
                <a:effectLst/>
                <a:ea typeface="Calibri"/>
                <a:cs typeface="Cordia Ne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31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คือ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การเขียนโปรแกรมเพื่อตัดสินใจในการเลือกกระทำกระบวนการใดกระบวนการหนึ่ง โดยปกติจะมีเหตุการณ์ให้ทำ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กระบวนการ คือ</a:t>
            </a:r>
            <a:endParaRPr lang="th-TH" sz="3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thaiDist"/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เงื่อนไข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เป็นจริงจะกระทำกระบวนการ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หนึ่ง</a:t>
            </a:r>
          </a:p>
          <a:p>
            <a:pPr algn="thaiDist"/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เงื่อนไขเป็น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เท็จจะกระทำอีกกระบวนการ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หนึ่ง</a:t>
            </a:r>
          </a:p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หรือไม่ทำ </a:t>
            </a:r>
          </a:p>
          <a:p>
            <a:pPr marL="0" indent="0" algn="thaiDist">
              <a:buNone/>
            </a:pPr>
            <a:endParaRPr lang="th-TH" sz="3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แต่ถ้าซับซ้อนมากขึ้น จะต้องใช้เงื่อนไขหลายชั้น เช่น การตัดเกรด เป็นต้น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การเลือกกระทำตามเงื่อนไขหรือการตัดสินใจทางเลือก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(Decision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Group 369"/>
          <p:cNvGrpSpPr>
            <a:grpSpLocks/>
          </p:cNvGrpSpPr>
          <p:nvPr/>
        </p:nvGrpSpPr>
        <p:grpSpPr bwMode="auto">
          <a:xfrm>
            <a:off x="5802740" y="2664287"/>
            <a:ext cx="3168352" cy="2652859"/>
            <a:chOff x="4042" y="12422"/>
            <a:chExt cx="3073" cy="2343"/>
          </a:xfrm>
        </p:grpSpPr>
        <p:sp>
          <p:nvSpPr>
            <p:cNvPr id="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4675" y="13425"/>
              <a:ext cx="759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100" dirty="0">
                  <a:effectLst/>
                  <a:latin typeface="TH Sarabun New"/>
                  <a:ea typeface="Calibri"/>
                  <a:cs typeface="Cordia New"/>
                </a:rPr>
                <a:t>no</a:t>
              </a:r>
              <a:endParaRPr lang="en-US" sz="1100" dirty="0">
                <a:effectLst/>
                <a:latin typeface="Calibri"/>
                <a:ea typeface="Calibri"/>
                <a:cs typeface="Cordia New"/>
              </a:endParaRPr>
            </a:p>
          </p:txBody>
        </p:sp>
        <p:grpSp>
          <p:nvGrpSpPr>
            <p:cNvPr id="6" name="Group 368"/>
            <p:cNvGrpSpPr>
              <a:grpSpLocks/>
            </p:cNvGrpSpPr>
            <p:nvPr/>
          </p:nvGrpSpPr>
          <p:grpSpPr bwMode="auto">
            <a:xfrm>
              <a:off x="4042" y="12422"/>
              <a:ext cx="3073" cy="2343"/>
              <a:chOff x="4428" y="12487"/>
              <a:chExt cx="3073" cy="2343"/>
            </a:xfrm>
          </p:grpSpPr>
          <p:cxnSp>
            <p:nvCxnSpPr>
              <p:cNvPr id="7" name="AutoShape 350"/>
              <p:cNvCxnSpPr>
                <a:cxnSpLocks noChangeShapeType="1"/>
              </p:cNvCxnSpPr>
              <p:nvPr/>
            </p:nvCxnSpPr>
            <p:spPr bwMode="auto">
              <a:xfrm>
                <a:off x="5276" y="12487"/>
                <a:ext cx="0" cy="234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AutoShape 360"/>
              <p:cNvCxnSpPr>
                <a:cxnSpLocks noChangeShapeType="1"/>
              </p:cNvCxnSpPr>
              <p:nvPr/>
            </p:nvCxnSpPr>
            <p:spPr bwMode="auto">
              <a:xfrm>
                <a:off x="5276" y="12500"/>
                <a:ext cx="0" cy="25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9" name="Group 367"/>
              <p:cNvGrpSpPr>
                <a:grpSpLocks/>
              </p:cNvGrpSpPr>
              <p:nvPr/>
            </p:nvGrpSpPr>
            <p:grpSpPr bwMode="auto">
              <a:xfrm>
                <a:off x="4428" y="12757"/>
                <a:ext cx="3073" cy="1718"/>
                <a:chOff x="4428" y="12757"/>
                <a:chExt cx="3073" cy="1718"/>
              </a:xfrm>
            </p:grpSpPr>
            <p:sp>
              <p:nvSpPr>
                <p:cNvPr id="10" name="AutoShape 351"/>
                <p:cNvSpPr>
                  <a:spLocks noChangeArrowheads="1"/>
                </p:cNvSpPr>
                <p:nvPr/>
              </p:nvSpPr>
              <p:spPr bwMode="auto">
                <a:xfrm>
                  <a:off x="4428" y="12757"/>
                  <a:ext cx="1686" cy="731"/>
                </a:xfrm>
                <a:prstGeom prst="flowChartDecision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200" dirty="0">
                      <a:effectLst/>
                      <a:latin typeface="TH Sarabun New"/>
                      <a:ea typeface="Calibri"/>
                      <a:cs typeface="Cordia New"/>
                    </a:rPr>
                    <a:t>Condition</a:t>
                  </a:r>
                  <a:endParaRPr lang="en-US" sz="12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1" name="Rectangle 352"/>
                <p:cNvSpPr>
                  <a:spLocks noChangeArrowheads="1"/>
                </p:cNvSpPr>
                <p:nvPr/>
              </p:nvSpPr>
              <p:spPr bwMode="auto">
                <a:xfrm>
                  <a:off x="4577" y="13744"/>
                  <a:ext cx="1398" cy="452"/>
                </a:xfrm>
                <a:prstGeom prst="rect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800" dirty="0">
                      <a:effectLst/>
                      <a:latin typeface="TH Sarabun New"/>
                      <a:ea typeface="Calibri"/>
                      <a:cs typeface="Cordia New"/>
                    </a:rPr>
                    <a:t>Process</a:t>
                  </a:r>
                  <a:r>
                    <a:rPr lang="en-US" sz="1600" dirty="0">
                      <a:effectLst/>
                      <a:latin typeface="TH Sarabun New"/>
                      <a:ea typeface="Calibri"/>
                      <a:cs typeface="Cordia New"/>
                    </a:rPr>
                    <a:t> 1</a:t>
                  </a:r>
                  <a:endParaRPr lang="en-US" sz="1600" dirty="0">
                    <a:effectLst/>
                    <a:ea typeface="Calibri"/>
                    <a:cs typeface="Cordia New"/>
                  </a:endParaRPr>
                </a:p>
              </p:txBody>
            </p:sp>
            <p:sp>
              <p:nvSpPr>
                <p:cNvPr id="12" name="Rectangle 354"/>
                <p:cNvSpPr>
                  <a:spLocks noChangeArrowheads="1"/>
                </p:cNvSpPr>
                <p:nvPr/>
              </p:nvSpPr>
              <p:spPr bwMode="auto">
                <a:xfrm>
                  <a:off x="6103" y="13744"/>
                  <a:ext cx="1398" cy="452"/>
                </a:xfrm>
                <a:prstGeom prst="rect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800" dirty="0">
                      <a:effectLst/>
                      <a:latin typeface="TH Sarabun New"/>
                      <a:ea typeface="Calibri"/>
                      <a:cs typeface="Cordia New"/>
                    </a:rPr>
                    <a:t>Process 2</a:t>
                  </a:r>
                  <a:endParaRPr lang="en-US" sz="1800" dirty="0">
                    <a:effectLst/>
                    <a:ea typeface="Calibri"/>
                    <a:cs typeface="Cordia New"/>
                  </a:endParaRPr>
                </a:p>
              </p:txBody>
            </p:sp>
            <p:cxnSp>
              <p:nvCxnSpPr>
                <p:cNvPr id="13" name="AutoShape 355"/>
                <p:cNvCxnSpPr>
                  <a:cxnSpLocks noChangeShapeType="1"/>
                </p:cNvCxnSpPr>
                <p:nvPr/>
              </p:nvCxnSpPr>
              <p:spPr bwMode="auto">
                <a:xfrm>
                  <a:off x="6103" y="13122"/>
                  <a:ext cx="646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4" name="AutoShape 356"/>
                <p:cNvCxnSpPr>
                  <a:cxnSpLocks noChangeShapeType="1"/>
                </p:cNvCxnSpPr>
                <p:nvPr/>
              </p:nvCxnSpPr>
              <p:spPr bwMode="auto">
                <a:xfrm>
                  <a:off x="6749" y="13131"/>
                  <a:ext cx="0" cy="61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" name="AutoShape 357"/>
                <p:cNvCxnSpPr>
                  <a:cxnSpLocks noChangeShapeType="1"/>
                </p:cNvCxnSpPr>
                <p:nvPr/>
              </p:nvCxnSpPr>
              <p:spPr bwMode="auto">
                <a:xfrm flipH="1">
                  <a:off x="5276" y="14475"/>
                  <a:ext cx="1473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" name="AutoShape 358"/>
                <p:cNvCxnSpPr>
                  <a:cxnSpLocks noChangeShapeType="1"/>
                </p:cNvCxnSpPr>
                <p:nvPr/>
              </p:nvCxnSpPr>
              <p:spPr bwMode="auto">
                <a:xfrm>
                  <a:off x="6749" y="14196"/>
                  <a:ext cx="0" cy="27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" name="AutoShape 359"/>
                <p:cNvCxnSpPr>
                  <a:cxnSpLocks noChangeShapeType="1"/>
                </p:cNvCxnSpPr>
                <p:nvPr/>
              </p:nvCxnSpPr>
              <p:spPr bwMode="auto">
                <a:xfrm>
                  <a:off x="5276" y="13487"/>
                  <a:ext cx="0" cy="25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8" name="กล่องข้อความ 2"/>
                <p:cNvSpPr txBox="1">
                  <a:spLocks noChangeArrowheads="1"/>
                </p:cNvSpPr>
                <p:nvPr/>
              </p:nvSpPr>
              <p:spPr bwMode="auto">
                <a:xfrm>
                  <a:off x="6047" y="12908"/>
                  <a:ext cx="559" cy="4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US" sz="1100" dirty="0">
                      <a:effectLst/>
                      <a:latin typeface="TH Sarabun New"/>
                      <a:ea typeface="Calibri"/>
                      <a:cs typeface="Cordia New"/>
                    </a:rPr>
                    <a:t>yes</a:t>
                  </a:r>
                  <a:endParaRPr lang="en-US" sz="1100" dirty="0">
                    <a:effectLst/>
                    <a:latin typeface="Calibri"/>
                    <a:ea typeface="Calibri"/>
                    <a:cs typeface="Cordia New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7865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การทำกระบวนการหนึ่งหลายครั้งโดยมีเงื่อนไขในการควบคุม หมายถึงการทำซ้ำเป็นหลักการที่ทำความเข้าใจได้ยากกว่า 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รูปแบบแรก เพราะการเขียนโปรแกรมแต่ละภาษาจะไม่แสดงภาพอย่างชัดเจนเหมือนการเขียนผังงาน(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Flowchart)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ผู้เขียนโปรแกรมต้องจินตนาการ ถึงรูปแบบการทำงาน และใช้คำสั่งควบคุมด้วยตนเองตัวอย่างผังงานที่นำมาแสดงนี้เป็นการแสดงคำสั่งทำซ้ำ(</a:t>
            </a:r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do while) 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ซึ่ง</a:t>
            </a: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หมายถึง การ</a:t>
            </a:r>
            <a:r>
              <a:rPr lang="th-TH" sz="3600" dirty="0">
                <a:solidFill>
                  <a:schemeClr val="accent4">
                    <a:lumMod val="75000"/>
                  </a:schemeClr>
                </a:solidFill>
              </a:rPr>
              <a:t>ทำซ้ำในขณะที่เป็นจริง และเลิกการทำซ้ำเมื่อเงื่อนไขเป็นเท็จ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การทำซ้ำหรือการ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วนรอบ                                    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</a:rPr>
              <a:t>Repeation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or Loop)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40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</TotalTime>
  <Words>1388</Words>
  <Application>Microsoft Office PowerPoint</Application>
  <PresentationFormat>นำเสนอทางหน้าจอ (4:3)</PresentationFormat>
  <Paragraphs>338</Paragraphs>
  <Slides>54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54</vt:i4>
      </vt:variant>
    </vt:vector>
  </HeadingPairs>
  <TitlesOfParts>
    <vt:vector size="55" baseType="lpstr">
      <vt:lpstr>รวมกลุ่ม</vt:lpstr>
      <vt:lpstr>หน่วยที่ 2 หลักการเขียนโปรแกรม  (Programming Fundamental) 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แนวคิดการเขียนโปรแกรม</vt:lpstr>
      <vt:lpstr>การเขียนโปรแกรมโครงสร้าง  (Structure Programming)</vt:lpstr>
      <vt:lpstr>การทำงานแบบตามลำดับ (Sequence) </vt:lpstr>
      <vt:lpstr>การเลือกกระทำตามเงื่อนไขหรือการตัดสินใจทางเลือก (Decision) </vt:lpstr>
      <vt:lpstr>การทำซ้ำหรือการวนรอบ                                     (Repeation or Loop) </vt:lpstr>
      <vt:lpstr>แสดงผังงานตามโครงสร้างพื้นฐานทั้ง 3 แบบ</vt:lpstr>
      <vt:lpstr>เริ่มต้นเขียนโปรแกรม</vt:lpstr>
      <vt:lpstr>เริ่มต้นเขียนโปรแกรมทำอย่างไร</vt:lpstr>
      <vt:lpstr>เริ่มต้นเขียนโปรแกรมทำอย่างไร</vt:lpstr>
      <vt:lpstr>หลักการเขียนโปรแกรมเบื้องต้น</vt:lpstr>
      <vt:lpstr>หลักการเขียนโปรแกรมเบื้องต้น</vt:lpstr>
      <vt:lpstr>ขั้นตอนที่ 1  ขั้นตอนการวิเคราะห์งานหรือการวิเคราะห์ปัญหา</vt:lpstr>
      <vt:lpstr>ขั้นตอนที่ 2   การออกแบบโปรแกรม (Design a Program)</vt:lpstr>
      <vt:lpstr>อัลกอริทึม (Algorithm)</vt:lpstr>
      <vt:lpstr>ผังงาน (Flowchart)</vt:lpstr>
      <vt:lpstr>รหัสเทียมหรือรหัสจำลอง (Pseudo-code)</vt:lpstr>
      <vt:lpstr>แผนภูมิโครงสร้าง (Structure Chart)</vt:lpstr>
      <vt:lpstr>Module</vt:lpstr>
      <vt:lpstr>ตัวอย่าง</vt:lpstr>
      <vt:lpstr>ผลลัพธ์ที่ได้จากขั้นตอนนี้</vt:lpstr>
      <vt:lpstr>การออกแบบมอดูลโปรแกรม</vt:lpstr>
      <vt:lpstr>ขั้นตอนที่ 3   การเขียนโปรแกรม (Coding)</vt:lpstr>
      <vt:lpstr>ข้อพิจารณาในการเขียนโปรแกรม</vt:lpstr>
      <vt:lpstr>การเขียนโปรแกรมคอมพิวเตอร์  (Computer Programming)</vt:lpstr>
      <vt:lpstr>ขั้นตอนที่ 4   การตรวจสอบข้อผิดพลาดของโปรแกรม  (Testing and Debugging)</vt:lpstr>
      <vt:lpstr>ตรวจสอบด้วยตนเอง (Self-Checking)</vt:lpstr>
      <vt:lpstr>ตรวจสอบด้วยการแปลภาษา (Translating)</vt:lpstr>
      <vt:lpstr>ขั้นตอนที่ 5   การทดสอบความถูกต้องของโปรแกรม  (Testing and Validating) </vt:lpstr>
      <vt:lpstr>ขั้นตอนที่ 5   การทดสอบความถูกต้องของโปรแกรม  (Testing and Validating)</vt:lpstr>
      <vt:lpstr>การทดสอบโปรแกรม</vt:lpstr>
      <vt:lpstr>ขั้นตอนที่ 6   การทำเอกสารประกอบโปรแกรม(Documentation) </vt:lpstr>
      <vt:lpstr>การทำเอกสารประกอบโปรแกรม </vt:lpstr>
      <vt:lpstr>เอกสารประกอบโปรแกรมสำหรับผู้ใช้  (User Documentation)</vt:lpstr>
      <vt:lpstr>เอกสารประกอบโปรแกรมสำหรับผู้เขียนโปรแกรม (Technical Documentation) </vt:lpstr>
      <vt:lpstr>เอกสารประกอบโปรแกรม</vt:lpstr>
      <vt:lpstr>ขั้นตอนที่ 7   การบำรุงรักษาโปรแกรม (Program Maintenance)</vt:lpstr>
      <vt:lpstr>ขั้นตอนที่ 7 (ต่อ)  การบำรุงรักษาโปรแกรม (Program Maintenance)</vt:lpstr>
      <vt:lpstr>คุณสมบัติของนักเขียนโปรแกรมที่ดี</vt:lpstr>
      <vt:lpstr>ลักษณะของโปรแกรมที่ดี</vt:lpstr>
      <vt:lpstr>ตัวอย่างการวิเคราะห์งานและการเขียนโปรแกรม</vt:lpstr>
      <vt:lpstr>ตัวอย่างการวิเคราะห์งานและการเขียนโปรแกรม</vt:lpstr>
      <vt:lpstr>ตัวอย่างการวิเคราะห์งานและการเขียนโปรแกรม (ต่อ)</vt:lpstr>
      <vt:lpstr>ตัวอย่างการวิเคราะห์งานและการเขียนโปรแกรม (ต่อ)</vt:lpstr>
      <vt:lpstr>2.3  นำมาเขียนผังงาน ได้ดังนี้</vt:lpstr>
      <vt:lpstr>การเขียนโปรแกรม</vt:lpstr>
      <vt:lpstr>ทดสอบ คอมไพล์และรันโปรแกรม</vt:lpstr>
      <vt:lpstr>สรุป</vt:lpstr>
      <vt:lpstr>สรุป (ต่อ)</vt:lpstr>
      <vt:lpstr>สรุป (ต่อ)</vt:lpstr>
      <vt:lpstr>สรุป (ต่อ)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2 หลักการเขียนโปรแกรม  (Programming Principle) </dc:title>
  <dc:creator>Windows User</dc:creator>
  <cp:lastModifiedBy>WIN7</cp:lastModifiedBy>
  <cp:revision>18</cp:revision>
  <cp:lastPrinted>2015-12-09T06:59:34Z</cp:lastPrinted>
  <dcterms:created xsi:type="dcterms:W3CDTF">2014-10-11T05:59:29Z</dcterms:created>
  <dcterms:modified xsi:type="dcterms:W3CDTF">2015-12-11T07:59:00Z</dcterms:modified>
</cp:coreProperties>
</file>