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2BB108-061E-49B6-8166-5204F6AB4F30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B3DB0E-92DC-4CCB-9B31-737AAC6939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0901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แทน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C8CF1ED-49D4-48BB-92FD-44088AC3050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19" name="ตัวแทน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ตัวแทน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73B7C51-B095-473F-947A-C64DB3AE535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8CF1ED-49D4-48BB-92FD-44088AC3050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3B7C51-B095-473F-947A-C64DB3AE535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8CF1ED-49D4-48BB-92FD-44088AC3050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3B7C51-B095-473F-947A-C64DB3AE535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8CF1ED-49D4-48BB-92FD-44088AC3050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3B7C51-B095-473F-947A-C64DB3AE5350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8CF1ED-49D4-48BB-92FD-44088AC3050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3B7C51-B095-473F-947A-C64DB3AE5350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8CF1ED-49D4-48BB-92FD-44088AC3050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3B7C51-B095-473F-947A-C64DB3AE5350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8CF1ED-49D4-48BB-92FD-44088AC3050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3B7C51-B095-473F-947A-C64DB3AE5350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8CF1ED-49D4-48BB-92FD-44088AC3050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3B7C51-B095-473F-947A-C64DB3AE5350}" type="slidenum">
              <a:rPr lang="th-TH" smtClean="0"/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8CF1ED-49D4-48BB-92FD-44088AC3050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3B7C51-B095-473F-947A-C64DB3AE5350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C8CF1ED-49D4-48BB-92FD-44088AC3050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3B7C51-B095-473F-947A-C64DB3AE5350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C8CF1ED-49D4-48BB-92FD-44088AC3050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73B7C51-B095-473F-947A-C64DB3AE5350}" type="slidenum">
              <a:rPr lang="th-TH" smtClean="0"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แทน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แทน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แทน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C8CF1ED-49D4-48BB-92FD-44088AC3050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22" name="ตัวแทน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73B7C51-B095-473F-947A-C64DB3AE5350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หน่วยที่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8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อาร์เรย์และโครงสร้าง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088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ประมวลผลข้อมูลที่เป็นกระบวนการหลักอย่างหนึ่งในโปรแกรมต่าง ๆ ที่เกี่ยวข้องกับการจัดการข้อมูล ก็คือการจัดเรียงข้อมูล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(Sorting)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ข้อมูลที่จะนำมาจัดเรียงจะถูกจัดเก็บในแบบของตัวแปรอาร์เรย์ หรือตัวแปรโครงสร้างแบบอาร์เรย์ ส่วนวิธีการจัดเรียงข้อมูลนั้น มีมากมายหลายวิธี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ได้แก่ แบบ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bubble, cocktail, exchange, selection, insertion, shell, merge, heap, quick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เป็นต้น ถึงแม้ว่าวิธีการจัดเรียงข้อมูลที่เร็วที่สุด ซึ่งมีความซับซ้อน ทำความเข้าใจได้ยาก ก็อาจไม่เหมาะกับงานที่มีข้อมูลน้อย ๆ เพราะการบำรุงรักษาโปรแกรม ต้องสามารถกระทำได้ อาจไม่ใช่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บุคคล                คน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เดียวกับผู้เขียนโปรแกรมคนแรกของงานชิ้นนั้น ดังนั้นอาจเลือกใช้วิธีที่คนส่วนใหญ่ควรจะรู้จักและสามารถพัฒนาหรือปรับปรุงโปรแกรมในภายหลังได้ แต่เป็นวิธีการที่มีเสถียรภาพและความถูกต้องแม่นยำในการประมวลผล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การจัดเรียงข้อมูล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(Sorting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14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การจัดเรียงข้อมูลแบบ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Exchange Sort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 bwMode="auto">
          <a:xfrm>
            <a:off x="467544" y="1340768"/>
            <a:ext cx="8280919" cy="4968551"/>
            <a:chOff x="2325" y="2606"/>
            <a:chExt cx="7555" cy="4982"/>
          </a:xfrm>
        </p:grpSpPr>
        <p:sp>
          <p:nvSpPr>
            <p:cNvPr id="5" name="Oval 229"/>
            <p:cNvSpPr>
              <a:spLocks noChangeArrowheads="1"/>
            </p:cNvSpPr>
            <p:nvPr/>
          </p:nvSpPr>
          <p:spPr bwMode="auto">
            <a:xfrm>
              <a:off x="5117" y="5743"/>
              <a:ext cx="418" cy="41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sp>
          <p:nvSpPr>
            <p:cNvPr id="6" name="AutoShape 230"/>
            <p:cNvSpPr>
              <a:spLocks noChangeArrowheads="1"/>
            </p:cNvSpPr>
            <p:nvPr/>
          </p:nvSpPr>
          <p:spPr bwMode="auto">
            <a:xfrm>
              <a:off x="2325" y="3491"/>
              <a:ext cx="1909" cy="972"/>
            </a:xfrm>
            <a:prstGeom prst="flowChartPreparat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sp>
          <p:nvSpPr>
            <p:cNvPr id="7" name="AutoShape 231"/>
            <p:cNvSpPr>
              <a:spLocks noChangeArrowheads="1"/>
            </p:cNvSpPr>
            <p:nvPr/>
          </p:nvSpPr>
          <p:spPr bwMode="auto">
            <a:xfrm>
              <a:off x="6454" y="5253"/>
              <a:ext cx="1691" cy="988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sp>
          <p:nvSpPr>
            <p:cNvPr id="8" name="Rectangle 232"/>
            <p:cNvSpPr>
              <a:spLocks noChangeArrowheads="1"/>
            </p:cNvSpPr>
            <p:nvPr/>
          </p:nvSpPr>
          <p:spPr bwMode="auto">
            <a:xfrm>
              <a:off x="8167" y="6161"/>
              <a:ext cx="1674" cy="3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sp>
          <p:nvSpPr>
            <p:cNvPr id="9" name="Text Box 233"/>
            <p:cNvSpPr txBox="1">
              <a:spLocks noChangeArrowheads="1"/>
            </p:cNvSpPr>
            <p:nvPr/>
          </p:nvSpPr>
          <p:spPr bwMode="auto">
            <a:xfrm>
              <a:off x="2455" y="3517"/>
              <a:ext cx="1674" cy="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i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0     </a:t>
              </a:r>
              <a:r>
                <a:rPr lang="en-US" sz="1600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  </a:t>
              </a: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n-2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+1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cxnSp>
          <p:nvCxnSpPr>
            <p:cNvPr id="10" name="AutoShape 234"/>
            <p:cNvCxnSpPr>
              <a:cxnSpLocks noChangeShapeType="1"/>
            </p:cNvCxnSpPr>
            <p:nvPr/>
          </p:nvCxnSpPr>
          <p:spPr bwMode="auto">
            <a:xfrm>
              <a:off x="3294" y="3098"/>
              <a:ext cx="0" cy="3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AutoShape 235"/>
            <p:cNvCxnSpPr>
              <a:cxnSpLocks noChangeShapeType="1"/>
            </p:cNvCxnSpPr>
            <p:nvPr/>
          </p:nvCxnSpPr>
          <p:spPr bwMode="auto">
            <a:xfrm>
              <a:off x="5330" y="3975"/>
              <a:ext cx="1" cy="40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AutoShape 236"/>
            <p:cNvCxnSpPr>
              <a:cxnSpLocks noChangeShapeType="1"/>
            </p:cNvCxnSpPr>
            <p:nvPr/>
          </p:nvCxnSpPr>
          <p:spPr bwMode="auto">
            <a:xfrm>
              <a:off x="3292" y="4468"/>
              <a:ext cx="1" cy="3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AutoShape 237"/>
            <p:cNvSpPr>
              <a:spLocks noChangeArrowheads="1"/>
            </p:cNvSpPr>
            <p:nvPr/>
          </p:nvSpPr>
          <p:spPr bwMode="auto">
            <a:xfrm>
              <a:off x="4410" y="4378"/>
              <a:ext cx="1909" cy="972"/>
            </a:xfrm>
            <a:prstGeom prst="flowChartPreparat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cxnSp>
          <p:nvCxnSpPr>
            <p:cNvPr id="14" name="AutoShape 238"/>
            <p:cNvCxnSpPr>
              <a:cxnSpLocks noChangeShapeType="1"/>
            </p:cNvCxnSpPr>
            <p:nvPr/>
          </p:nvCxnSpPr>
          <p:spPr bwMode="auto">
            <a:xfrm>
              <a:off x="4234" y="3975"/>
              <a:ext cx="1106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239"/>
            <p:cNvCxnSpPr>
              <a:cxnSpLocks noChangeShapeType="1"/>
            </p:cNvCxnSpPr>
            <p:nvPr/>
          </p:nvCxnSpPr>
          <p:spPr bwMode="auto">
            <a:xfrm flipH="1" flipV="1">
              <a:off x="4035" y="4230"/>
              <a:ext cx="199" cy="2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AutoShape 240"/>
            <p:cNvCxnSpPr>
              <a:cxnSpLocks noChangeShapeType="1"/>
            </p:cNvCxnSpPr>
            <p:nvPr/>
          </p:nvCxnSpPr>
          <p:spPr bwMode="auto">
            <a:xfrm>
              <a:off x="4234" y="4463"/>
              <a:ext cx="1" cy="149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AutoShape 241"/>
            <p:cNvCxnSpPr>
              <a:cxnSpLocks noChangeShapeType="1"/>
            </p:cNvCxnSpPr>
            <p:nvPr/>
          </p:nvCxnSpPr>
          <p:spPr bwMode="auto">
            <a:xfrm>
              <a:off x="5340" y="5350"/>
              <a:ext cx="1" cy="3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AutoShape 242"/>
            <p:cNvCxnSpPr>
              <a:cxnSpLocks noChangeShapeType="1"/>
            </p:cNvCxnSpPr>
            <p:nvPr/>
          </p:nvCxnSpPr>
          <p:spPr bwMode="auto">
            <a:xfrm flipH="1">
              <a:off x="4234" y="5955"/>
              <a:ext cx="883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 Box 243"/>
            <p:cNvSpPr txBox="1">
              <a:spLocks noChangeArrowheads="1"/>
            </p:cNvSpPr>
            <p:nvPr/>
          </p:nvSpPr>
          <p:spPr bwMode="auto">
            <a:xfrm>
              <a:off x="4510" y="4378"/>
              <a:ext cx="1674" cy="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j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i+1      n-1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+1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cxnSp>
          <p:nvCxnSpPr>
            <p:cNvPr id="20" name="AutoShape 244"/>
            <p:cNvCxnSpPr>
              <a:cxnSpLocks noChangeShapeType="1"/>
            </p:cNvCxnSpPr>
            <p:nvPr/>
          </p:nvCxnSpPr>
          <p:spPr bwMode="auto">
            <a:xfrm>
              <a:off x="6329" y="4870"/>
              <a:ext cx="992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AutoShape 245"/>
            <p:cNvCxnSpPr>
              <a:cxnSpLocks noChangeShapeType="1"/>
            </p:cNvCxnSpPr>
            <p:nvPr/>
          </p:nvCxnSpPr>
          <p:spPr bwMode="auto">
            <a:xfrm>
              <a:off x="7311" y="4861"/>
              <a:ext cx="1" cy="3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AutoShape 246"/>
            <p:cNvCxnSpPr>
              <a:cxnSpLocks noChangeShapeType="1"/>
            </p:cNvCxnSpPr>
            <p:nvPr/>
          </p:nvCxnSpPr>
          <p:spPr bwMode="auto">
            <a:xfrm>
              <a:off x="6319" y="7365"/>
              <a:ext cx="77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AutoShape 247"/>
            <p:cNvCxnSpPr>
              <a:cxnSpLocks noChangeShapeType="1"/>
            </p:cNvCxnSpPr>
            <p:nvPr/>
          </p:nvCxnSpPr>
          <p:spPr bwMode="auto">
            <a:xfrm>
              <a:off x="8109" y="5743"/>
              <a:ext cx="895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AutoShape 248"/>
            <p:cNvCxnSpPr>
              <a:cxnSpLocks noChangeShapeType="1"/>
            </p:cNvCxnSpPr>
            <p:nvPr/>
          </p:nvCxnSpPr>
          <p:spPr bwMode="auto">
            <a:xfrm>
              <a:off x="9003" y="5743"/>
              <a:ext cx="1" cy="3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Text Box 249"/>
            <p:cNvSpPr txBox="1">
              <a:spLocks noChangeArrowheads="1"/>
            </p:cNvSpPr>
            <p:nvPr/>
          </p:nvSpPr>
          <p:spPr bwMode="auto">
            <a:xfrm>
              <a:off x="8109" y="6136"/>
              <a:ext cx="1771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x[</a:t>
              </a:r>
              <a:r>
                <a:rPr lang="en-US" sz="1600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i</a:t>
              </a: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]&lt;-&gt;x[j]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  <p:cxnSp>
          <p:nvCxnSpPr>
            <p:cNvPr id="26" name="AutoShape 250"/>
            <p:cNvCxnSpPr>
              <a:cxnSpLocks noChangeShapeType="1"/>
            </p:cNvCxnSpPr>
            <p:nvPr/>
          </p:nvCxnSpPr>
          <p:spPr bwMode="auto">
            <a:xfrm>
              <a:off x="9018" y="6554"/>
              <a:ext cx="0" cy="33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AutoShape 251"/>
            <p:cNvCxnSpPr>
              <a:cxnSpLocks noChangeShapeType="1"/>
            </p:cNvCxnSpPr>
            <p:nvPr/>
          </p:nvCxnSpPr>
          <p:spPr bwMode="auto">
            <a:xfrm>
              <a:off x="7313" y="6241"/>
              <a:ext cx="0" cy="92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AutoShape 252"/>
            <p:cNvCxnSpPr>
              <a:cxnSpLocks noChangeShapeType="1"/>
            </p:cNvCxnSpPr>
            <p:nvPr/>
          </p:nvCxnSpPr>
          <p:spPr bwMode="auto">
            <a:xfrm flipH="1">
              <a:off x="7312" y="6885"/>
              <a:ext cx="169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9" name="Oval 253"/>
            <p:cNvSpPr>
              <a:spLocks noChangeArrowheads="1"/>
            </p:cNvSpPr>
            <p:nvPr/>
          </p:nvSpPr>
          <p:spPr bwMode="auto">
            <a:xfrm>
              <a:off x="7090" y="7170"/>
              <a:ext cx="418" cy="41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cxnSp>
          <p:nvCxnSpPr>
            <p:cNvPr id="30" name="AutoShape 254"/>
            <p:cNvCxnSpPr>
              <a:cxnSpLocks noChangeShapeType="1"/>
            </p:cNvCxnSpPr>
            <p:nvPr/>
          </p:nvCxnSpPr>
          <p:spPr bwMode="auto">
            <a:xfrm flipH="1" flipV="1">
              <a:off x="6118" y="5105"/>
              <a:ext cx="199" cy="2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AutoShape 255"/>
            <p:cNvCxnSpPr>
              <a:cxnSpLocks noChangeShapeType="1"/>
            </p:cNvCxnSpPr>
            <p:nvPr/>
          </p:nvCxnSpPr>
          <p:spPr bwMode="auto">
            <a:xfrm>
              <a:off x="6317" y="5338"/>
              <a:ext cx="0" cy="202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Text Box 256"/>
            <p:cNvSpPr txBox="1">
              <a:spLocks noChangeArrowheads="1"/>
            </p:cNvSpPr>
            <p:nvPr/>
          </p:nvSpPr>
          <p:spPr bwMode="auto">
            <a:xfrm>
              <a:off x="6428" y="5517"/>
              <a:ext cx="1771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x[</a:t>
              </a:r>
              <a:r>
                <a:rPr lang="en-US" sz="1600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i</a:t>
              </a: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]&gt;x[j]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33" name="AutoShape 257"/>
            <p:cNvSpPr>
              <a:spLocks noChangeArrowheads="1"/>
            </p:cNvSpPr>
            <p:nvPr/>
          </p:nvSpPr>
          <p:spPr bwMode="auto">
            <a:xfrm>
              <a:off x="2553" y="4846"/>
              <a:ext cx="1482" cy="492"/>
            </a:xfrm>
            <a:prstGeom prst="flowChartTerminator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sp>
          <p:nvSpPr>
            <p:cNvPr id="34" name="AutoShape 258"/>
            <p:cNvSpPr>
              <a:spLocks noChangeArrowheads="1"/>
            </p:cNvSpPr>
            <p:nvPr/>
          </p:nvSpPr>
          <p:spPr bwMode="auto">
            <a:xfrm>
              <a:off x="2553" y="2606"/>
              <a:ext cx="1482" cy="492"/>
            </a:xfrm>
            <a:prstGeom prst="flowChartTerminator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sp>
          <p:nvSpPr>
            <p:cNvPr id="35" name="Text Box 259"/>
            <p:cNvSpPr txBox="1">
              <a:spLocks noChangeArrowheads="1"/>
            </p:cNvSpPr>
            <p:nvPr/>
          </p:nvSpPr>
          <p:spPr bwMode="auto">
            <a:xfrm>
              <a:off x="2544" y="2651"/>
              <a:ext cx="1506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Exchange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36" name="Text Box 260"/>
            <p:cNvSpPr txBox="1">
              <a:spLocks noChangeArrowheads="1"/>
            </p:cNvSpPr>
            <p:nvPr/>
          </p:nvSpPr>
          <p:spPr bwMode="auto">
            <a:xfrm>
              <a:off x="2628" y="4890"/>
              <a:ext cx="1300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Return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37" name="Text Box 261"/>
            <p:cNvSpPr txBox="1">
              <a:spLocks noChangeArrowheads="1"/>
            </p:cNvSpPr>
            <p:nvPr/>
          </p:nvSpPr>
          <p:spPr bwMode="auto">
            <a:xfrm>
              <a:off x="7105" y="7165"/>
              <a:ext cx="416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j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38" name="Text Box 262"/>
            <p:cNvSpPr txBox="1">
              <a:spLocks noChangeArrowheads="1"/>
            </p:cNvSpPr>
            <p:nvPr/>
          </p:nvSpPr>
          <p:spPr bwMode="auto">
            <a:xfrm>
              <a:off x="5143" y="5743"/>
              <a:ext cx="416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i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39" name="Text Box 263"/>
            <p:cNvSpPr txBox="1">
              <a:spLocks noChangeArrowheads="1"/>
            </p:cNvSpPr>
            <p:nvPr/>
          </p:nvSpPr>
          <p:spPr bwMode="auto">
            <a:xfrm>
              <a:off x="8022" y="5412"/>
              <a:ext cx="778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Yes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40" name="Text Box 264"/>
            <p:cNvSpPr txBox="1">
              <a:spLocks noChangeArrowheads="1"/>
            </p:cNvSpPr>
            <p:nvPr/>
          </p:nvSpPr>
          <p:spPr bwMode="auto">
            <a:xfrm>
              <a:off x="7255" y="6161"/>
              <a:ext cx="571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No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373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16624"/>
          </a:xfrm>
          <a:solidFill>
            <a:srgbClr val="CCECFF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x[1000],n;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exchange Sort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exchange()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i,j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for (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=0;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&lt;=n-2;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++)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for (j=i+1; j&lt;=n-1; j++)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if (x[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]&gt;x[j])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	swap(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i,j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swap(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a,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b)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if (a != b)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t=x[a]; x[a]=x[b]; x[b]=t;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Exchange Sort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5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การจัดเรียงข้อมูลแบบ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Bubble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Sort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 bwMode="auto">
          <a:xfrm>
            <a:off x="1587412" y="1212663"/>
            <a:ext cx="6640700" cy="5416176"/>
            <a:chOff x="2730" y="2233"/>
            <a:chExt cx="6624" cy="7305"/>
          </a:xfrm>
        </p:grpSpPr>
        <p:cxnSp>
          <p:nvCxnSpPr>
            <p:cNvPr id="5" name="AutoShape 175"/>
            <p:cNvCxnSpPr>
              <a:cxnSpLocks noChangeShapeType="1"/>
            </p:cNvCxnSpPr>
            <p:nvPr/>
          </p:nvCxnSpPr>
          <p:spPr bwMode="auto">
            <a:xfrm>
              <a:off x="4196" y="2626"/>
              <a:ext cx="0" cy="632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AutoShape 176"/>
            <p:cNvSpPr>
              <a:spLocks noChangeArrowheads="1"/>
            </p:cNvSpPr>
            <p:nvPr/>
          </p:nvSpPr>
          <p:spPr bwMode="auto">
            <a:xfrm>
              <a:off x="3442" y="2233"/>
              <a:ext cx="1508" cy="393"/>
            </a:xfrm>
            <a:prstGeom prst="flowChartTerminator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sp>
          <p:nvSpPr>
            <p:cNvPr id="7" name="Oval 177"/>
            <p:cNvSpPr>
              <a:spLocks noChangeArrowheads="1"/>
            </p:cNvSpPr>
            <p:nvPr/>
          </p:nvSpPr>
          <p:spPr bwMode="auto">
            <a:xfrm>
              <a:off x="3979" y="3790"/>
              <a:ext cx="418" cy="41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sp>
          <p:nvSpPr>
            <p:cNvPr id="8" name="Rectangle 178"/>
            <p:cNvSpPr>
              <a:spLocks noChangeArrowheads="1"/>
            </p:cNvSpPr>
            <p:nvPr/>
          </p:nvSpPr>
          <p:spPr bwMode="auto">
            <a:xfrm>
              <a:off x="7310" y="7158"/>
              <a:ext cx="1825" cy="51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sp>
          <p:nvSpPr>
            <p:cNvPr id="9" name="Text Box 179"/>
            <p:cNvSpPr txBox="1">
              <a:spLocks noChangeArrowheads="1"/>
            </p:cNvSpPr>
            <p:nvPr/>
          </p:nvSpPr>
          <p:spPr bwMode="auto">
            <a:xfrm>
              <a:off x="6140" y="7269"/>
              <a:ext cx="694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No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10" name="Text Box 180"/>
            <p:cNvSpPr txBox="1">
              <a:spLocks noChangeArrowheads="1"/>
            </p:cNvSpPr>
            <p:nvPr/>
          </p:nvSpPr>
          <p:spPr bwMode="auto">
            <a:xfrm>
              <a:off x="3586" y="2233"/>
              <a:ext cx="1197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Bubble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grpSp>
          <p:nvGrpSpPr>
            <p:cNvPr id="11" name="Group 181"/>
            <p:cNvGrpSpPr>
              <a:grpSpLocks/>
            </p:cNvGrpSpPr>
            <p:nvPr/>
          </p:nvGrpSpPr>
          <p:grpSpPr bwMode="auto">
            <a:xfrm>
              <a:off x="3242" y="5333"/>
              <a:ext cx="1909" cy="1005"/>
              <a:chOff x="2244" y="5441"/>
              <a:chExt cx="1909" cy="972"/>
            </a:xfrm>
          </p:grpSpPr>
          <p:sp>
            <p:nvSpPr>
              <p:cNvPr id="56" name="AutoShape 182"/>
              <p:cNvSpPr>
                <a:spLocks noChangeArrowheads="1"/>
              </p:cNvSpPr>
              <p:nvPr/>
            </p:nvSpPr>
            <p:spPr bwMode="auto">
              <a:xfrm>
                <a:off x="2244" y="5441"/>
                <a:ext cx="1909" cy="972"/>
              </a:xfrm>
              <a:prstGeom prst="flowChartPreparation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/>
              </a:p>
            </p:txBody>
          </p:sp>
          <p:sp>
            <p:nvSpPr>
              <p:cNvPr id="57" name="Text Box 183"/>
              <p:cNvSpPr txBox="1">
                <a:spLocks noChangeArrowheads="1"/>
              </p:cNvSpPr>
              <p:nvPr/>
            </p:nvSpPr>
            <p:spPr bwMode="auto">
              <a:xfrm>
                <a:off x="2344" y="5492"/>
                <a:ext cx="1674" cy="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100" dirty="0" err="1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ourier New"/>
                    <a:ea typeface="Calibri"/>
                    <a:cs typeface="Angsana New"/>
                  </a:rPr>
                  <a:t>i</a:t>
                </a:r>
                <a:endPara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Calibri"/>
                  <a:cs typeface="Angsana New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1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ourier New"/>
                    <a:ea typeface="Calibri"/>
                    <a:cs typeface="Angsana New"/>
                  </a:rPr>
                  <a:t>0        m-2</a:t>
                </a:r>
                <a:endPara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Calibri"/>
                  <a:cs typeface="Angsana New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1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ourier New"/>
                    <a:ea typeface="Calibri"/>
                    <a:cs typeface="Angsana New"/>
                  </a:rPr>
                  <a:t>+1</a:t>
                </a:r>
                <a:endPara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Calibri"/>
                  <a:cs typeface="Angsana New"/>
                </a:endParaRPr>
              </a:p>
            </p:txBody>
          </p:sp>
        </p:grpSp>
        <p:sp>
          <p:nvSpPr>
            <p:cNvPr id="12" name="Text Box 184"/>
            <p:cNvSpPr txBox="1">
              <a:spLocks noChangeArrowheads="1"/>
            </p:cNvSpPr>
            <p:nvPr/>
          </p:nvSpPr>
          <p:spPr bwMode="auto">
            <a:xfrm>
              <a:off x="3911" y="3808"/>
              <a:ext cx="560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indent="88900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do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  <p:grpSp>
          <p:nvGrpSpPr>
            <p:cNvPr id="13" name="Group 185"/>
            <p:cNvGrpSpPr>
              <a:grpSpLocks/>
            </p:cNvGrpSpPr>
            <p:nvPr/>
          </p:nvGrpSpPr>
          <p:grpSpPr bwMode="auto">
            <a:xfrm>
              <a:off x="5392" y="6295"/>
              <a:ext cx="1783" cy="988"/>
              <a:chOff x="4394" y="6370"/>
              <a:chExt cx="1783" cy="988"/>
            </a:xfrm>
          </p:grpSpPr>
          <p:sp>
            <p:nvSpPr>
              <p:cNvPr id="54" name="AutoShape 186"/>
              <p:cNvSpPr>
                <a:spLocks noChangeArrowheads="1"/>
              </p:cNvSpPr>
              <p:nvPr/>
            </p:nvSpPr>
            <p:spPr bwMode="auto">
              <a:xfrm>
                <a:off x="4418" y="6370"/>
                <a:ext cx="1691" cy="988"/>
              </a:xfrm>
              <a:prstGeom prst="flowChartDecision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/>
              </a:p>
            </p:txBody>
          </p:sp>
          <p:sp>
            <p:nvSpPr>
              <p:cNvPr id="55" name="Text Box 187"/>
              <p:cNvSpPr txBox="1">
                <a:spLocks noChangeArrowheads="1"/>
              </p:cNvSpPr>
              <p:nvPr/>
            </p:nvSpPr>
            <p:spPr bwMode="auto">
              <a:xfrm>
                <a:off x="4394" y="6659"/>
                <a:ext cx="1783" cy="4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0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ourier New"/>
                    <a:ea typeface="Calibri"/>
                    <a:cs typeface="Cordia New"/>
                  </a:rPr>
                  <a:t>x[</a:t>
                </a:r>
                <a:r>
                  <a:rPr lang="en-US" sz="1000" dirty="0" err="1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ourier New"/>
                    <a:ea typeface="Calibri"/>
                    <a:cs typeface="Cordia New"/>
                  </a:rPr>
                  <a:t>i</a:t>
                </a:r>
                <a:r>
                  <a:rPr lang="en-US" sz="10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ourier New"/>
                    <a:ea typeface="Calibri"/>
                    <a:cs typeface="Cordia New"/>
                  </a:rPr>
                  <a:t>]&gt;x[i+1]</a:t>
                </a:r>
                <a:endPara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  <p:cxnSp>
          <p:nvCxnSpPr>
            <p:cNvPr id="14" name="AutoShape 188"/>
            <p:cNvCxnSpPr>
              <a:cxnSpLocks noChangeShapeType="1"/>
            </p:cNvCxnSpPr>
            <p:nvPr/>
          </p:nvCxnSpPr>
          <p:spPr bwMode="auto">
            <a:xfrm>
              <a:off x="5151" y="5868"/>
              <a:ext cx="112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189"/>
            <p:cNvCxnSpPr>
              <a:cxnSpLocks noChangeShapeType="1"/>
            </p:cNvCxnSpPr>
            <p:nvPr/>
          </p:nvCxnSpPr>
          <p:spPr bwMode="auto">
            <a:xfrm flipH="1" flipV="1">
              <a:off x="4950" y="6086"/>
              <a:ext cx="235" cy="21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AutoShape 190"/>
            <p:cNvCxnSpPr>
              <a:cxnSpLocks noChangeShapeType="1"/>
            </p:cNvCxnSpPr>
            <p:nvPr/>
          </p:nvCxnSpPr>
          <p:spPr bwMode="auto">
            <a:xfrm>
              <a:off x="5185" y="6295"/>
              <a:ext cx="0" cy="302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AutoShape 191"/>
            <p:cNvCxnSpPr>
              <a:cxnSpLocks noChangeShapeType="1"/>
            </p:cNvCxnSpPr>
            <p:nvPr/>
          </p:nvCxnSpPr>
          <p:spPr bwMode="auto">
            <a:xfrm>
              <a:off x="6272" y="5864"/>
              <a:ext cx="1" cy="44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AutoShape 192"/>
            <p:cNvCxnSpPr>
              <a:cxnSpLocks noChangeShapeType="1"/>
            </p:cNvCxnSpPr>
            <p:nvPr/>
          </p:nvCxnSpPr>
          <p:spPr bwMode="auto">
            <a:xfrm>
              <a:off x="7107" y="6790"/>
              <a:ext cx="112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AutoShape 193"/>
            <p:cNvCxnSpPr>
              <a:cxnSpLocks noChangeShapeType="1"/>
            </p:cNvCxnSpPr>
            <p:nvPr/>
          </p:nvCxnSpPr>
          <p:spPr bwMode="auto">
            <a:xfrm>
              <a:off x="8228" y="6790"/>
              <a:ext cx="0" cy="36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Text Box 194"/>
            <p:cNvSpPr txBox="1">
              <a:spLocks noChangeArrowheads="1"/>
            </p:cNvSpPr>
            <p:nvPr/>
          </p:nvSpPr>
          <p:spPr bwMode="auto">
            <a:xfrm>
              <a:off x="7169" y="7199"/>
              <a:ext cx="2185" cy="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/>
              <a:r>
                <a:rPr lang="en-US" sz="10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Times New Roman"/>
                </a:rPr>
                <a:t>x[</a:t>
              </a:r>
              <a:r>
                <a:rPr lang="en-US" sz="1000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Times New Roman"/>
                </a:rPr>
                <a:t>i</a:t>
              </a:r>
              <a:r>
                <a:rPr lang="en-US" sz="10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Times New Roman"/>
                </a:rPr>
                <a:t>]&lt;-&gt;x[i+1]</a:t>
              </a:r>
              <a:endParaRPr lang="en-US" sz="14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Times New Roman"/>
              </a:endParaRPr>
            </a:p>
          </p:txBody>
        </p:sp>
        <p:cxnSp>
          <p:nvCxnSpPr>
            <p:cNvPr id="21" name="AutoShape 195"/>
            <p:cNvCxnSpPr>
              <a:cxnSpLocks noChangeShapeType="1"/>
            </p:cNvCxnSpPr>
            <p:nvPr/>
          </p:nvCxnSpPr>
          <p:spPr bwMode="auto">
            <a:xfrm>
              <a:off x="8228" y="7687"/>
              <a:ext cx="0" cy="36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AutoShape 196"/>
            <p:cNvCxnSpPr>
              <a:cxnSpLocks noChangeShapeType="1"/>
            </p:cNvCxnSpPr>
            <p:nvPr/>
          </p:nvCxnSpPr>
          <p:spPr bwMode="auto">
            <a:xfrm>
              <a:off x="6272" y="7283"/>
              <a:ext cx="0" cy="18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AutoShape 197"/>
            <p:cNvCxnSpPr>
              <a:cxnSpLocks noChangeShapeType="1"/>
            </p:cNvCxnSpPr>
            <p:nvPr/>
          </p:nvCxnSpPr>
          <p:spPr bwMode="auto">
            <a:xfrm flipH="1">
              <a:off x="6272" y="8767"/>
              <a:ext cx="1943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AutoShape 198"/>
            <p:cNvCxnSpPr>
              <a:cxnSpLocks noChangeShapeType="1"/>
            </p:cNvCxnSpPr>
            <p:nvPr/>
          </p:nvCxnSpPr>
          <p:spPr bwMode="auto">
            <a:xfrm flipV="1">
              <a:off x="8228" y="8448"/>
              <a:ext cx="0" cy="31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Oval 199"/>
            <p:cNvSpPr>
              <a:spLocks noChangeArrowheads="1"/>
            </p:cNvSpPr>
            <p:nvPr/>
          </p:nvSpPr>
          <p:spPr bwMode="auto">
            <a:xfrm>
              <a:off x="6055" y="9118"/>
              <a:ext cx="418" cy="41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cxnSp>
          <p:nvCxnSpPr>
            <p:cNvPr id="26" name="AutoShape 200"/>
            <p:cNvCxnSpPr>
              <a:cxnSpLocks noChangeShapeType="1"/>
            </p:cNvCxnSpPr>
            <p:nvPr/>
          </p:nvCxnSpPr>
          <p:spPr bwMode="auto">
            <a:xfrm flipH="1">
              <a:off x="5185" y="9318"/>
              <a:ext cx="87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27" name="Group 201"/>
            <p:cNvGrpSpPr>
              <a:grpSpLocks/>
            </p:cNvGrpSpPr>
            <p:nvPr/>
          </p:nvGrpSpPr>
          <p:grpSpPr bwMode="auto">
            <a:xfrm>
              <a:off x="3360" y="6738"/>
              <a:ext cx="1622" cy="393"/>
              <a:chOff x="2361" y="4647"/>
              <a:chExt cx="1674" cy="393"/>
            </a:xfrm>
          </p:grpSpPr>
          <p:sp>
            <p:nvSpPr>
              <p:cNvPr id="52" name="Rectangle 202"/>
              <p:cNvSpPr>
                <a:spLocks noChangeArrowheads="1"/>
              </p:cNvSpPr>
              <p:nvPr/>
            </p:nvSpPr>
            <p:spPr bwMode="auto">
              <a:xfrm>
                <a:off x="2361" y="4647"/>
                <a:ext cx="1674" cy="39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/>
              </a:p>
            </p:txBody>
          </p:sp>
          <p:sp>
            <p:nvSpPr>
              <p:cNvPr id="53" name="Text Box 203"/>
              <p:cNvSpPr txBox="1">
                <a:spLocks noChangeArrowheads="1"/>
              </p:cNvSpPr>
              <p:nvPr/>
            </p:nvSpPr>
            <p:spPr bwMode="auto">
              <a:xfrm>
                <a:off x="2588" y="4647"/>
                <a:ext cx="1197" cy="3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1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ourier New"/>
                    <a:ea typeface="Calibri"/>
                    <a:cs typeface="Angsana New"/>
                  </a:rPr>
                  <a:t>m=m-1</a:t>
                </a:r>
                <a:endPara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Calibri"/>
                  <a:cs typeface="Angsana New"/>
                </a:endParaRPr>
              </a:p>
            </p:txBody>
          </p:sp>
        </p:grpSp>
        <p:grpSp>
          <p:nvGrpSpPr>
            <p:cNvPr id="28" name="Group 204"/>
            <p:cNvGrpSpPr>
              <a:grpSpLocks/>
            </p:cNvGrpSpPr>
            <p:nvPr/>
          </p:nvGrpSpPr>
          <p:grpSpPr bwMode="auto">
            <a:xfrm>
              <a:off x="3333" y="7494"/>
              <a:ext cx="1783" cy="988"/>
              <a:chOff x="4394" y="6370"/>
              <a:chExt cx="1783" cy="988"/>
            </a:xfrm>
          </p:grpSpPr>
          <p:sp>
            <p:nvSpPr>
              <p:cNvPr id="50" name="AutoShape 205"/>
              <p:cNvSpPr>
                <a:spLocks noChangeArrowheads="1"/>
              </p:cNvSpPr>
              <p:nvPr/>
            </p:nvSpPr>
            <p:spPr bwMode="auto">
              <a:xfrm>
                <a:off x="4418" y="6370"/>
                <a:ext cx="1691" cy="988"/>
              </a:xfrm>
              <a:prstGeom prst="flowChartDecision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/>
              </a:p>
            </p:txBody>
          </p:sp>
          <p:sp>
            <p:nvSpPr>
              <p:cNvPr id="51" name="Text Box 206"/>
              <p:cNvSpPr txBox="1">
                <a:spLocks noChangeArrowheads="1"/>
              </p:cNvSpPr>
              <p:nvPr/>
            </p:nvSpPr>
            <p:spPr bwMode="auto">
              <a:xfrm>
                <a:off x="4394" y="6659"/>
                <a:ext cx="1783" cy="4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1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ourier New"/>
                    <a:ea typeface="Calibri"/>
                    <a:cs typeface="Cordia New"/>
                  </a:rPr>
                  <a:t>f=1?</a:t>
                </a:r>
                <a:endPara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  <p:cxnSp>
          <p:nvCxnSpPr>
            <p:cNvPr id="29" name="AutoShape 207"/>
            <p:cNvCxnSpPr>
              <a:cxnSpLocks noChangeShapeType="1"/>
            </p:cNvCxnSpPr>
            <p:nvPr/>
          </p:nvCxnSpPr>
          <p:spPr bwMode="auto">
            <a:xfrm>
              <a:off x="4196" y="2626"/>
              <a:ext cx="0" cy="36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AutoShape 208"/>
            <p:cNvCxnSpPr>
              <a:cxnSpLocks noChangeShapeType="1"/>
            </p:cNvCxnSpPr>
            <p:nvPr/>
          </p:nvCxnSpPr>
          <p:spPr bwMode="auto">
            <a:xfrm>
              <a:off x="4196" y="3423"/>
              <a:ext cx="0" cy="36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AutoShape 209"/>
            <p:cNvCxnSpPr>
              <a:cxnSpLocks noChangeShapeType="1"/>
            </p:cNvCxnSpPr>
            <p:nvPr/>
          </p:nvCxnSpPr>
          <p:spPr bwMode="auto">
            <a:xfrm>
              <a:off x="4196" y="4208"/>
              <a:ext cx="0" cy="36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" name="AutoShape 210"/>
            <p:cNvCxnSpPr>
              <a:cxnSpLocks noChangeShapeType="1"/>
            </p:cNvCxnSpPr>
            <p:nvPr/>
          </p:nvCxnSpPr>
          <p:spPr bwMode="auto">
            <a:xfrm>
              <a:off x="4196" y="4965"/>
              <a:ext cx="0" cy="36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" name="AutoShape 211"/>
            <p:cNvSpPr>
              <a:spLocks noChangeArrowheads="1"/>
            </p:cNvSpPr>
            <p:nvPr/>
          </p:nvSpPr>
          <p:spPr bwMode="auto">
            <a:xfrm>
              <a:off x="3436" y="8949"/>
              <a:ext cx="1508" cy="393"/>
            </a:xfrm>
            <a:prstGeom prst="flowChartTerminator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sp>
          <p:nvSpPr>
            <p:cNvPr id="34" name="Text Box 212"/>
            <p:cNvSpPr txBox="1">
              <a:spLocks noChangeArrowheads="1"/>
            </p:cNvSpPr>
            <p:nvPr/>
          </p:nvSpPr>
          <p:spPr bwMode="auto">
            <a:xfrm>
              <a:off x="3580" y="8949"/>
              <a:ext cx="1197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 err="1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Returan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cxnSp>
          <p:nvCxnSpPr>
            <p:cNvPr id="35" name="AutoShape 213"/>
            <p:cNvCxnSpPr>
              <a:cxnSpLocks noChangeShapeType="1"/>
            </p:cNvCxnSpPr>
            <p:nvPr/>
          </p:nvCxnSpPr>
          <p:spPr bwMode="auto">
            <a:xfrm flipH="1">
              <a:off x="2730" y="7978"/>
              <a:ext cx="630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AutoShape 214"/>
            <p:cNvCxnSpPr>
              <a:cxnSpLocks noChangeShapeType="1"/>
            </p:cNvCxnSpPr>
            <p:nvPr/>
          </p:nvCxnSpPr>
          <p:spPr bwMode="auto">
            <a:xfrm flipV="1">
              <a:off x="2730" y="4026"/>
              <a:ext cx="0" cy="39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AutoShape 215"/>
            <p:cNvCxnSpPr>
              <a:cxnSpLocks noChangeShapeType="1"/>
            </p:cNvCxnSpPr>
            <p:nvPr/>
          </p:nvCxnSpPr>
          <p:spPr bwMode="auto">
            <a:xfrm>
              <a:off x="2730" y="4026"/>
              <a:ext cx="1249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8" name="Text Box 216"/>
            <p:cNvSpPr txBox="1">
              <a:spLocks noChangeArrowheads="1"/>
            </p:cNvSpPr>
            <p:nvPr/>
          </p:nvSpPr>
          <p:spPr bwMode="auto">
            <a:xfrm>
              <a:off x="2730" y="7664"/>
              <a:ext cx="694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Yes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39" name="Text Box 217"/>
            <p:cNvSpPr txBox="1">
              <a:spLocks noChangeArrowheads="1"/>
            </p:cNvSpPr>
            <p:nvPr/>
          </p:nvSpPr>
          <p:spPr bwMode="auto">
            <a:xfrm>
              <a:off x="7056" y="6483"/>
              <a:ext cx="694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Yes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40" name="Text Box 218"/>
            <p:cNvSpPr txBox="1">
              <a:spLocks noChangeArrowheads="1"/>
            </p:cNvSpPr>
            <p:nvPr/>
          </p:nvSpPr>
          <p:spPr bwMode="auto">
            <a:xfrm>
              <a:off x="4064" y="8448"/>
              <a:ext cx="694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No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cxnSp>
          <p:nvCxnSpPr>
            <p:cNvPr id="41" name="AutoShape 219"/>
            <p:cNvCxnSpPr>
              <a:cxnSpLocks noChangeShapeType="1"/>
            </p:cNvCxnSpPr>
            <p:nvPr/>
          </p:nvCxnSpPr>
          <p:spPr bwMode="auto">
            <a:xfrm>
              <a:off x="4196" y="6338"/>
              <a:ext cx="0" cy="4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AutoShape 220"/>
            <p:cNvCxnSpPr>
              <a:cxnSpLocks noChangeShapeType="1"/>
            </p:cNvCxnSpPr>
            <p:nvPr/>
          </p:nvCxnSpPr>
          <p:spPr bwMode="auto">
            <a:xfrm>
              <a:off x="4196" y="7158"/>
              <a:ext cx="0" cy="35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3" name="Text Box 221"/>
            <p:cNvSpPr txBox="1">
              <a:spLocks noChangeArrowheads="1"/>
            </p:cNvSpPr>
            <p:nvPr/>
          </p:nvSpPr>
          <p:spPr bwMode="auto">
            <a:xfrm>
              <a:off x="6038" y="9135"/>
              <a:ext cx="435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indent="71438" algn="ctr">
                <a:spcAft>
                  <a:spcPts val="0"/>
                </a:spcAft>
              </a:pPr>
              <a:r>
                <a:rPr lang="en-US" sz="1100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i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44" name="Rectangle 222"/>
            <p:cNvSpPr>
              <a:spLocks noChangeArrowheads="1"/>
            </p:cNvSpPr>
            <p:nvPr/>
          </p:nvSpPr>
          <p:spPr bwMode="auto">
            <a:xfrm>
              <a:off x="7496" y="8055"/>
              <a:ext cx="1452" cy="3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sp>
          <p:nvSpPr>
            <p:cNvPr id="45" name="Text Box 223"/>
            <p:cNvSpPr txBox="1">
              <a:spLocks noChangeArrowheads="1"/>
            </p:cNvSpPr>
            <p:nvPr/>
          </p:nvSpPr>
          <p:spPr bwMode="auto">
            <a:xfrm>
              <a:off x="7557" y="8055"/>
              <a:ext cx="1305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f=</a:t>
              </a: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1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46" name="Rectangle 224"/>
            <p:cNvSpPr>
              <a:spLocks noChangeArrowheads="1"/>
            </p:cNvSpPr>
            <p:nvPr/>
          </p:nvSpPr>
          <p:spPr bwMode="auto">
            <a:xfrm>
              <a:off x="3426" y="4572"/>
              <a:ext cx="1556" cy="3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sp>
          <p:nvSpPr>
            <p:cNvPr id="47" name="Text Box 225"/>
            <p:cNvSpPr txBox="1">
              <a:spLocks noChangeArrowheads="1"/>
            </p:cNvSpPr>
            <p:nvPr/>
          </p:nvSpPr>
          <p:spPr bwMode="auto">
            <a:xfrm>
              <a:off x="3539" y="4572"/>
              <a:ext cx="1305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f=0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48" name="Rectangle 226"/>
            <p:cNvSpPr>
              <a:spLocks noChangeArrowheads="1"/>
            </p:cNvSpPr>
            <p:nvPr/>
          </p:nvSpPr>
          <p:spPr bwMode="auto">
            <a:xfrm>
              <a:off x="3390" y="3030"/>
              <a:ext cx="1592" cy="3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sp>
          <p:nvSpPr>
            <p:cNvPr id="49" name="Text Box 227"/>
            <p:cNvSpPr txBox="1">
              <a:spLocks noChangeArrowheads="1"/>
            </p:cNvSpPr>
            <p:nvPr/>
          </p:nvSpPr>
          <p:spPr bwMode="auto">
            <a:xfrm>
              <a:off x="3521" y="3030"/>
              <a:ext cx="1305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m=n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893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46856" y="1556792"/>
            <a:ext cx="8229600" cy="5040560"/>
          </a:xfrm>
          <a:solidFill>
            <a:srgbClr val="CCECFF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x[1000],n;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Bubble Sort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bubble()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f,i,m,n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 = n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 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f=0;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for (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=0;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&lt;=m-2;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++)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if (x[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 &gt; x[i+1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]) 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	swap(i,i+1); f=1;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}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m--;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 while (f==1);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Bubble Sort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43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การจัดเรียงข้อมูลแบบ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Insertion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Sort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 bwMode="auto">
          <a:xfrm>
            <a:off x="695132" y="1554595"/>
            <a:ext cx="7920878" cy="4608512"/>
            <a:chOff x="2231" y="2606"/>
            <a:chExt cx="7195" cy="5114"/>
          </a:xfrm>
        </p:grpSpPr>
        <p:sp>
          <p:nvSpPr>
            <p:cNvPr id="5" name="Oval 317"/>
            <p:cNvSpPr>
              <a:spLocks noChangeArrowheads="1"/>
            </p:cNvSpPr>
            <p:nvPr/>
          </p:nvSpPr>
          <p:spPr bwMode="auto">
            <a:xfrm>
              <a:off x="5023" y="7302"/>
              <a:ext cx="418" cy="41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sp>
          <p:nvSpPr>
            <p:cNvPr id="6" name="AutoShape 318"/>
            <p:cNvSpPr>
              <a:spLocks noChangeArrowheads="1"/>
            </p:cNvSpPr>
            <p:nvPr/>
          </p:nvSpPr>
          <p:spPr bwMode="auto">
            <a:xfrm>
              <a:off x="2231" y="3491"/>
              <a:ext cx="1909" cy="972"/>
            </a:xfrm>
            <a:prstGeom prst="flowChartPreparat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sp>
          <p:nvSpPr>
            <p:cNvPr id="7" name="Rectangle 319"/>
            <p:cNvSpPr>
              <a:spLocks noChangeArrowheads="1"/>
            </p:cNvSpPr>
            <p:nvPr/>
          </p:nvSpPr>
          <p:spPr bwMode="auto">
            <a:xfrm>
              <a:off x="4406" y="4378"/>
              <a:ext cx="1674" cy="3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sp>
          <p:nvSpPr>
            <p:cNvPr id="8" name="Text Box 320"/>
            <p:cNvSpPr txBox="1">
              <a:spLocks noChangeArrowheads="1"/>
            </p:cNvSpPr>
            <p:nvPr/>
          </p:nvSpPr>
          <p:spPr bwMode="auto">
            <a:xfrm>
              <a:off x="2361" y="3517"/>
              <a:ext cx="1674" cy="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i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1        &lt;n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+1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cxnSp>
          <p:nvCxnSpPr>
            <p:cNvPr id="9" name="AutoShape 321"/>
            <p:cNvCxnSpPr>
              <a:cxnSpLocks noChangeShapeType="1"/>
            </p:cNvCxnSpPr>
            <p:nvPr/>
          </p:nvCxnSpPr>
          <p:spPr bwMode="auto">
            <a:xfrm>
              <a:off x="3200" y="3098"/>
              <a:ext cx="0" cy="3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AutoShape 322"/>
            <p:cNvCxnSpPr>
              <a:cxnSpLocks noChangeShapeType="1"/>
            </p:cNvCxnSpPr>
            <p:nvPr/>
          </p:nvCxnSpPr>
          <p:spPr bwMode="auto">
            <a:xfrm>
              <a:off x="5247" y="3985"/>
              <a:ext cx="1" cy="3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AutoShape 323"/>
            <p:cNvCxnSpPr>
              <a:cxnSpLocks noChangeShapeType="1"/>
            </p:cNvCxnSpPr>
            <p:nvPr/>
          </p:nvCxnSpPr>
          <p:spPr bwMode="auto">
            <a:xfrm>
              <a:off x="3198" y="4468"/>
              <a:ext cx="1" cy="3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AutoShape 324"/>
            <p:cNvCxnSpPr>
              <a:cxnSpLocks noChangeShapeType="1"/>
            </p:cNvCxnSpPr>
            <p:nvPr/>
          </p:nvCxnSpPr>
          <p:spPr bwMode="auto">
            <a:xfrm>
              <a:off x="4140" y="3975"/>
              <a:ext cx="1106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AutoShape 325"/>
            <p:cNvCxnSpPr>
              <a:cxnSpLocks noChangeShapeType="1"/>
            </p:cNvCxnSpPr>
            <p:nvPr/>
          </p:nvCxnSpPr>
          <p:spPr bwMode="auto">
            <a:xfrm flipH="1" flipV="1">
              <a:off x="3941" y="4230"/>
              <a:ext cx="199" cy="2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AutoShape 326"/>
            <p:cNvCxnSpPr>
              <a:cxnSpLocks noChangeShapeType="1"/>
            </p:cNvCxnSpPr>
            <p:nvPr/>
          </p:nvCxnSpPr>
          <p:spPr bwMode="auto">
            <a:xfrm>
              <a:off x="4140" y="4463"/>
              <a:ext cx="0" cy="305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AutoShape 327"/>
            <p:cNvCxnSpPr>
              <a:cxnSpLocks noChangeShapeType="1"/>
            </p:cNvCxnSpPr>
            <p:nvPr/>
          </p:nvCxnSpPr>
          <p:spPr bwMode="auto">
            <a:xfrm flipH="1">
              <a:off x="4140" y="7517"/>
              <a:ext cx="883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AutoShape 328"/>
            <p:cNvCxnSpPr>
              <a:cxnSpLocks noChangeShapeType="1"/>
            </p:cNvCxnSpPr>
            <p:nvPr/>
          </p:nvCxnSpPr>
          <p:spPr bwMode="auto">
            <a:xfrm>
              <a:off x="6285" y="7084"/>
              <a:ext cx="802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Oval 329"/>
            <p:cNvSpPr>
              <a:spLocks noChangeArrowheads="1"/>
            </p:cNvSpPr>
            <p:nvPr/>
          </p:nvSpPr>
          <p:spPr bwMode="auto">
            <a:xfrm>
              <a:off x="7060" y="6874"/>
              <a:ext cx="418" cy="41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cxnSp>
          <p:nvCxnSpPr>
            <p:cNvPr id="18" name="AutoShape 330"/>
            <p:cNvCxnSpPr>
              <a:cxnSpLocks noChangeShapeType="1"/>
            </p:cNvCxnSpPr>
            <p:nvPr/>
          </p:nvCxnSpPr>
          <p:spPr bwMode="auto">
            <a:xfrm flipH="1" flipV="1">
              <a:off x="6003" y="5888"/>
              <a:ext cx="282" cy="2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AutoShape 331"/>
            <p:cNvCxnSpPr>
              <a:cxnSpLocks noChangeShapeType="1"/>
            </p:cNvCxnSpPr>
            <p:nvPr/>
          </p:nvCxnSpPr>
          <p:spPr bwMode="auto">
            <a:xfrm>
              <a:off x="6285" y="6121"/>
              <a:ext cx="0" cy="96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AutoShape 332"/>
            <p:cNvSpPr>
              <a:spLocks noChangeArrowheads="1"/>
            </p:cNvSpPr>
            <p:nvPr/>
          </p:nvSpPr>
          <p:spPr bwMode="auto">
            <a:xfrm>
              <a:off x="2459" y="4846"/>
              <a:ext cx="1482" cy="492"/>
            </a:xfrm>
            <a:prstGeom prst="flowChartTerminator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sp>
          <p:nvSpPr>
            <p:cNvPr id="21" name="AutoShape 333"/>
            <p:cNvSpPr>
              <a:spLocks noChangeArrowheads="1"/>
            </p:cNvSpPr>
            <p:nvPr/>
          </p:nvSpPr>
          <p:spPr bwMode="auto">
            <a:xfrm>
              <a:off x="2459" y="2606"/>
              <a:ext cx="1482" cy="492"/>
            </a:xfrm>
            <a:prstGeom prst="flowChartTerminator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sp>
          <p:nvSpPr>
            <p:cNvPr id="22" name="Text Box 334"/>
            <p:cNvSpPr txBox="1">
              <a:spLocks noChangeArrowheads="1"/>
            </p:cNvSpPr>
            <p:nvPr/>
          </p:nvSpPr>
          <p:spPr bwMode="auto">
            <a:xfrm>
              <a:off x="2450" y="2651"/>
              <a:ext cx="1506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Insertion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23" name="Text Box 335"/>
            <p:cNvSpPr txBox="1">
              <a:spLocks noChangeArrowheads="1"/>
            </p:cNvSpPr>
            <p:nvPr/>
          </p:nvSpPr>
          <p:spPr bwMode="auto">
            <a:xfrm>
              <a:off x="2534" y="4890"/>
              <a:ext cx="1300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Return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24" name="Text Box 336"/>
            <p:cNvSpPr txBox="1">
              <a:spLocks noChangeArrowheads="1"/>
            </p:cNvSpPr>
            <p:nvPr/>
          </p:nvSpPr>
          <p:spPr bwMode="auto">
            <a:xfrm>
              <a:off x="7060" y="6874"/>
              <a:ext cx="416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j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25" name="Text Box 337"/>
            <p:cNvSpPr txBox="1">
              <a:spLocks noChangeArrowheads="1"/>
            </p:cNvSpPr>
            <p:nvPr/>
          </p:nvSpPr>
          <p:spPr bwMode="auto">
            <a:xfrm>
              <a:off x="5027" y="7292"/>
              <a:ext cx="416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i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sp>
          <p:nvSpPr>
            <p:cNvPr id="26" name="Text Box 338"/>
            <p:cNvSpPr txBox="1">
              <a:spLocks noChangeArrowheads="1"/>
            </p:cNvSpPr>
            <p:nvPr/>
          </p:nvSpPr>
          <p:spPr bwMode="auto">
            <a:xfrm>
              <a:off x="4406" y="4378"/>
              <a:ext cx="1674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t = x[</a:t>
              </a:r>
              <a:r>
                <a:rPr lang="en-US" sz="1200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i</a:t>
              </a:r>
              <a:r>
                <a:rPr lang="en-US" sz="12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]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27" name="AutoShape 339"/>
            <p:cNvSpPr>
              <a:spLocks noChangeArrowheads="1"/>
            </p:cNvSpPr>
            <p:nvPr/>
          </p:nvSpPr>
          <p:spPr bwMode="auto">
            <a:xfrm>
              <a:off x="4293" y="5164"/>
              <a:ext cx="1909" cy="957"/>
            </a:xfrm>
            <a:prstGeom prst="flowChartPreparat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sp>
          <p:nvSpPr>
            <p:cNvPr id="28" name="Text Box 340"/>
            <p:cNvSpPr txBox="1">
              <a:spLocks noChangeArrowheads="1"/>
            </p:cNvSpPr>
            <p:nvPr/>
          </p:nvSpPr>
          <p:spPr bwMode="auto">
            <a:xfrm>
              <a:off x="4406" y="5179"/>
              <a:ext cx="1797" cy="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j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i</a:t>
              </a: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      Cond_  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-1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cxnSp>
          <p:nvCxnSpPr>
            <p:cNvPr id="29" name="AutoShape 341"/>
            <p:cNvCxnSpPr>
              <a:cxnSpLocks noChangeShapeType="1"/>
            </p:cNvCxnSpPr>
            <p:nvPr/>
          </p:nvCxnSpPr>
          <p:spPr bwMode="auto">
            <a:xfrm>
              <a:off x="6187" y="5640"/>
              <a:ext cx="109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AutoShape 342"/>
            <p:cNvCxnSpPr>
              <a:cxnSpLocks noChangeShapeType="1"/>
            </p:cNvCxnSpPr>
            <p:nvPr/>
          </p:nvCxnSpPr>
          <p:spPr bwMode="auto">
            <a:xfrm>
              <a:off x="7281" y="5647"/>
              <a:ext cx="1" cy="3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AutoShape 343"/>
            <p:cNvCxnSpPr>
              <a:cxnSpLocks noChangeShapeType="1"/>
            </p:cNvCxnSpPr>
            <p:nvPr/>
          </p:nvCxnSpPr>
          <p:spPr bwMode="auto">
            <a:xfrm>
              <a:off x="7276" y="6404"/>
              <a:ext cx="5" cy="4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Rectangle 344"/>
            <p:cNvSpPr>
              <a:spLocks noChangeArrowheads="1"/>
            </p:cNvSpPr>
            <p:nvPr/>
          </p:nvSpPr>
          <p:spPr bwMode="auto">
            <a:xfrm>
              <a:off x="6448" y="6056"/>
              <a:ext cx="1674" cy="3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cxnSp>
          <p:nvCxnSpPr>
            <p:cNvPr id="33" name="AutoShape 345"/>
            <p:cNvCxnSpPr>
              <a:cxnSpLocks noChangeShapeType="1"/>
            </p:cNvCxnSpPr>
            <p:nvPr/>
          </p:nvCxnSpPr>
          <p:spPr bwMode="auto">
            <a:xfrm>
              <a:off x="5252" y="4771"/>
              <a:ext cx="1" cy="3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4" name="Text Box 346"/>
            <p:cNvSpPr txBox="1">
              <a:spLocks noChangeArrowheads="1"/>
            </p:cNvSpPr>
            <p:nvPr/>
          </p:nvSpPr>
          <p:spPr bwMode="auto">
            <a:xfrm>
              <a:off x="6448" y="6040"/>
              <a:ext cx="1721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x[j]=x[j-1]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35" name="Text Box 347"/>
            <p:cNvSpPr txBox="1">
              <a:spLocks noChangeArrowheads="1"/>
            </p:cNvSpPr>
            <p:nvPr/>
          </p:nvSpPr>
          <p:spPr bwMode="auto">
            <a:xfrm>
              <a:off x="6943" y="4890"/>
              <a:ext cx="2483" cy="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Cond_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  <a:p>
              <a:pPr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Angsana New"/>
                </a:rPr>
                <a:t> j&gt;0 and x[j-1]&gt;t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Calibri"/>
                <a:cs typeface="Angsana New"/>
              </a:endParaRPr>
            </a:p>
          </p:txBody>
        </p:sp>
        <p:cxnSp>
          <p:nvCxnSpPr>
            <p:cNvPr id="36" name="AutoShape 348"/>
            <p:cNvCxnSpPr>
              <a:cxnSpLocks noChangeShapeType="1"/>
            </p:cNvCxnSpPr>
            <p:nvPr/>
          </p:nvCxnSpPr>
          <p:spPr bwMode="auto">
            <a:xfrm flipV="1">
              <a:off x="6203" y="5179"/>
              <a:ext cx="628" cy="281"/>
            </a:xfrm>
            <a:prstGeom prst="straightConnector1">
              <a:avLst/>
            </a:prstGeom>
            <a:noFill/>
            <a:ln w="9525">
              <a:solidFill>
                <a:srgbClr val="00CC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AutoShape 349"/>
            <p:cNvCxnSpPr>
              <a:cxnSpLocks noChangeShapeType="1"/>
            </p:cNvCxnSpPr>
            <p:nvPr/>
          </p:nvCxnSpPr>
          <p:spPr bwMode="auto">
            <a:xfrm>
              <a:off x="5253" y="6121"/>
              <a:ext cx="1" cy="3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8" name="Rectangle 350"/>
            <p:cNvSpPr>
              <a:spLocks noChangeArrowheads="1"/>
            </p:cNvSpPr>
            <p:nvPr/>
          </p:nvSpPr>
          <p:spPr bwMode="auto">
            <a:xfrm>
              <a:off x="4406" y="6514"/>
              <a:ext cx="1674" cy="3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000"/>
            </a:p>
          </p:txBody>
        </p:sp>
        <p:sp>
          <p:nvSpPr>
            <p:cNvPr id="39" name="Text Box 351"/>
            <p:cNvSpPr txBox="1">
              <a:spLocks noChangeArrowheads="1"/>
            </p:cNvSpPr>
            <p:nvPr/>
          </p:nvSpPr>
          <p:spPr bwMode="auto">
            <a:xfrm>
              <a:off x="4406" y="6510"/>
              <a:ext cx="1674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x[j] = t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  <p:cxnSp>
          <p:nvCxnSpPr>
            <p:cNvPr id="40" name="AutoShape 352"/>
            <p:cNvCxnSpPr>
              <a:cxnSpLocks noChangeShapeType="1"/>
            </p:cNvCxnSpPr>
            <p:nvPr/>
          </p:nvCxnSpPr>
          <p:spPr bwMode="auto">
            <a:xfrm>
              <a:off x="5254" y="6907"/>
              <a:ext cx="1" cy="3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38507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แทนเนื้อหา 8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  <a:solidFill>
            <a:srgbClr val="CCECFF"/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 x[1000],n;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 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// insertion Sort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void insertion()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	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, j, t;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	for (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 = 1;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 &lt; n;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++) 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	{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		t = x[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];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		for (j =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; j &gt; 0 &amp;&amp; x[j-1] &gt; t; j--)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		{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			x[j] = x[j-1];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		}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		x[j] = t;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Courier New" pitchFamily="49" charset="0"/>
                <a:cs typeface="Courier New" pitchFamily="49" charset="0"/>
              </a:rPr>
              <a:t>	}</a:t>
            </a:r>
            <a:endParaRPr lang="en-US" sz="44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ea typeface="Calibri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}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Insertion Sort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18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โครงสร้าง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หรือสตรัก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เจอร์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เป็นข้อมูลโครงสร้างที่ประกอบด้วยสมาชิก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(Member)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หลายตัว โดยแต่ละตัวอาจมีชนิดของข้อมูลแตกต่างกัน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ตัวแปรโครงสร้าง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46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การเขียนโปรแกรมใช้งานตัวแปรโครงสร้าง จะต้องมีการนิยามโครงสร้างและประกาศตัวแปรโครงสร้างก่อน จึงจะสามารถใช้ตัวแปรโครงสร้างนั้นได้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400" b="1" dirty="0">
                <a:solidFill>
                  <a:schemeClr val="accent4">
                    <a:lumMod val="75000"/>
                  </a:schemeClr>
                </a:solidFill>
              </a:rPr>
              <a:t>	รูปแบบการประกาศโครงสร้าง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&lt;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structure_name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 {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type var1;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type var2;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type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varN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 [&lt;var1_structure&gt;][,&lt;var2_structure&gt;,...];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การประกาศ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โครงสร้าง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1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struc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person {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char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id[13];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char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fname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[30];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age;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char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address[40];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char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tel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[10];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cust1, cust2,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emps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[30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];</a:t>
            </a:r>
          </a:p>
          <a:p>
            <a:pPr marL="0" indent="0" algn="thaiDist">
              <a:buNone/>
            </a:pP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</a:p>
          <a:p>
            <a:pPr marL="0" indent="0" algn="thaiDist">
              <a:buNone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โครงสร้าง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ข้างต้นนี้ ประกอบด้วยสมาชิก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(Member) 5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สมาชิก ได้แก่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id,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fname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, age, address,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tel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หลังจากนิยามโครงสร้างแล้ว ยังได้ประกาศตัวแปรโครงสร้าง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ตัวเป็นแบบทั่วไป คือ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cust1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cust2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ส่วน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emps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เป็นตัวแปรโครงสร้างที่เป็นตัวแปรชุดหรือตัวแปรอาร์เรย์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มิติ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ตัวอย่างโครงสร้าง</a:t>
            </a:r>
          </a:p>
        </p:txBody>
      </p:sp>
    </p:spTree>
    <p:extLst>
      <p:ext uri="{BB962C8B-B14F-4D97-AF65-F5344CB8AC3E}">
        <p14:creationId xmlns:p14="http://schemas.microsoft.com/office/powerpoint/2010/main" val="50560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ตัวแปรอาร์เรย์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ตัวแปรโครงสร้าง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สาระการ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24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600200"/>
            <a:ext cx="8496944" cy="452596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หลังจาก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ได้มีการนิยามโครงสร้างไว้แล้ว เราสามารถประกาศตัวแปรโครงสร้างได้ดังนี้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	รูปแบบการประกาศตัวแปรโครงสร้าง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struc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structure_name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var_struct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[,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var_struct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,...];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เช่น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struc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person cust3, cust4;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หรือประกาศเป็นตัวแปรชุด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struc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person boss[5];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การประกาศตัวแปรโครงสร้าง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87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struc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date {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dd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mm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yy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employee {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char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id_code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[13];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char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emp_name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[30];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date birthday;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emp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[20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];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ตัวแปรโครงสร้างเป็นสมาชิกหนึ่งในตัวแปรโครงสร้าง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39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เข้าถึงทำได้โดยการอ้างถึงชื่อตัวแปรโครงสร้างคั่นด้วยจุด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(.)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แล้ว</a:t>
            </a:r>
            <a:r>
              <a:rPr lang="th-TH">
                <a:solidFill>
                  <a:schemeClr val="accent4">
                    <a:lumMod val="75000"/>
                  </a:schemeClr>
                </a:solidFill>
              </a:rPr>
              <a:t>ตาม</a:t>
            </a:r>
            <a:r>
              <a:rPr lang="th-TH" smtClean="0">
                <a:solidFill>
                  <a:schemeClr val="accent4">
                    <a:lumMod val="75000"/>
                  </a:schemeClr>
                </a:solidFill>
              </a:rPr>
              <a:t>ด้วย</a:t>
            </a:r>
          </a:p>
          <a:p>
            <a:pPr marL="0" indent="0">
              <a:buNone/>
            </a:pPr>
            <a:r>
              <a:rPr lang="th-TH" smtClean="0">
                <a:solidFill>
                  <a:schemeClr val="accent4">
                    <a:lumMod val="75000"/>
                  </a:schemeClr>
                </a:solidFill>
              </a:rPr>
              <a:t>ชื่อ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สมาชิกที่ต้องการ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รูปแบบ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var_struct.member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การกำหนดค่าให้กับสมาชิก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emp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[0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].salary = 56000.00f;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การรับค่าจากแป้นพิมพ์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31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scanf</a:t>
            </a:r>
            <a:r>
              <a:rPr lang="en-US" sz="31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("%f",&amp;</a:t>
            </a:r>
            <a:r>
              <a:rPr lang="en-US" sz="31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emp</a:t>
            </a:r>
            <a:r>
              <a:rPr lang="en-US" sz="31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[0].salary);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การแสดงผลทางจอภาพ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6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printf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("Salary = %10.2f",emp[0].salary);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การเข้าถึง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สมาชิกของ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ตัวแปรแบบโครงสร้าง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56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 fontScale="77500" lnSpcReduction="20000"/>
          </a:bodyPr>
          <a:lstStyle/>
          <a:p>
            <a:pPr marL="0" indent="0" algn="thaiDist">
              <a:buNone/>
            </a:pPr>
            <a:r>
              <a:rPr lang="th-TH" sz="4400" dirty="0" smtClean="0">
                <a:solidFill>
                  <a:schemeClr val="accent4">
                    <a:lumMod val="75000"/>
                  </a:schemeClr>
                </a:solidFill>
              </a:rPr>
              <a:t>	บิต</a:t>
            </a:r>
            <a:r>
              <a:rPr lang="th-TH" sz="4400" dirty="0">
                <a:solidFill>
                  <a:schemeClr val="accent4">
                    <a:lumMod val="75000"/>
                  </a:schemeClr>
                </a:solidFill>
              </a:rPr>
              <a:t>ฟิลด์เป็นตัวแปรโครงสร้างประเภทหนึ่ง ซึ่งสามารถกำหนดขนาดหน่วยความจำเป็นจำนวนบิตให้กับสมาชิกแต่ละตัว ทำให้ประหยัดหน่วยความจำที่สุด</a:t>
            </a:r>
            <a:endParaRPr lang="en-US" sz="4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4400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endParaRPr lang="en-US" sz="4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44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Type </a:t>
            </a:r>
            <a:r>
              <a:rPr lang="en-US" sz="29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var_name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: size </a:t>
            </a:r>
            <a:endParaRPr lang="en-US" sz="4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44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Size</a:t>
            </a: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900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4400" dirty="0" smtClean="0">
                <a:solidFill>
                  <a:schemeClr val="accent4">
                    <a:lumMod val="75000"/>
                  </a:schemeClr>
                </a:solidFill>
              </a:rPr>
              <a:t>มี</a:t>
            </a:r>
            <a:r>
              <a:rPr lang="th-TH" sz="4400" dirty="0">
                <a:solidFill>
                  <a:schemeClr val="accent4">
                    <a:lumMod val="75000"/>
                  </a:schemeClr>
                </a:solidFill>
              </a:rPr>
              <a:t>หน่วยเป็นบิต</a:t>
            </a:r>
            <a:endParaRPr lang="en-US" sz="4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4400" dirty="0">
                <a:solidFill>
                  <a:schemeClr val="accent4">
                    <a:lumMod val="75000"/>
                  </a:schemeClr>
                </a:solidFill>
              </a:rPr>
              <a:t>ตัวอย่างโครงสร้างแบบบิตฟิลด์หรับเก็บลักษณะของไพ่ </a:t>
            </a:r>
            <a:r>
              <a:rPr lang="en-US" sz="4400" dirty="0">
                <a:solidFill>
                  <a:schemeClr val="accent4">
                    <a:lumMod val="75000"/>
                  </a:schemeClr>
                </a:solidFill>
              </a:rPr>
              <a:t>(Card) </a:t>
            </a:r>
            <a:r>
              <a:rPr lang="th-TH" sz="4400" dirty="0">
                <a:solidFill>
                  <a:schemeClr val="accent4">
                    <a:lumMod val="75000"/>
                  </a:schemeClr>
                </a:solidFill>
              </a:rPr>
              <a:t>สามารถกำหนดได้ดังนี้</a:t>
            </a:r>
            <a:endParaRPr lang="en-US" sz="4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bitcard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{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unsigned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face : 4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 //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2^4 = 16,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(ไพ่มี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13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หน้า)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unsigned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suit : 2;  // 2^2 = 4,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(ไพ่มี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แบบ)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unsigned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color : 1; // 2^1 = 2,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(ไพ่มี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สี)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บิตฟิลด์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(Bit Field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57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ข้อมูลโครงสร้างอีกแบบหนึ่ง แต่มีข้อแตกต่างกันกับตัวแปรโครงสร้าง คือสมาชิกแต่ละตัวของตัวแปรโครงสร้างจะใช้หน่วยความจำคนละตัวกัน ส่วนยูเนียนสมาชิกแต่ละตัวจะใช้หน่วยความจำร่วมกัน การนิยามและการใช้งานคล้ายกับตัวแปรโครงสร้าง เพียงเปลี่ยนคีย์เวิร์ดจาก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struct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มาเป็น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union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เท่านั้น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ยูเนียน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(Unions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28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ภาษาซี เราสามารถสร้างตัวแปรประเภทใหม่ขึ้นมาเก็บข้อมูลแบบเรียงลำดับได้ ข้อมูลประเภทนี้เรียกว่า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enumeration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   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enum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new_type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{data set}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[,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,...];</a:t>
            </a:r>
          </a:p>
          <a:p>
            <a:pPr marL="0" indent="0">
              <a:buNone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เช่น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   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enum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months {Jan, Feb, Mar, Apr, May, </a:t>
            </a:r>
            <a:endParaRPr lang="en-US" sz="2400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  Jun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 Jul, Aug, Sep, Oct, Nov, Dec};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ข้อมูลชนิด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Enumerations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80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บอกความหมายของตัวแปรอาร์เรย์ได้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ประกาศตัวแปรอาร์เรย์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มิติได้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ประกาศตัวแปรอาร์เรย์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มิติได้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เขียนโปรแกรมเข้าถึงตัวแปรอาร์เรย์ได้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บอกความหมายของตัวแปรโครงสร้างได้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ประกาศตัวแปรโครงสร้างได้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กำหนดค่าเริ่มต้นให้กับตัวแปรโครงสร้างได้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เขียนโปรแกรมเข้าถึงตัวแปรโครงสร้างได้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ป้อนและทดสอบโปรแกรมตามตัวอย่าง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สมรรถนะการเรียนรู้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98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แผนผัง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ความคิด </a:t>
            </a:r>
            <a:r>
              <a:rPr lang="en-US" sz="2700" b="1" dirty="0">
                <a:solidFill>
                  <a:schemeClr val="accent4">
                    <a:lumMod val="75000"/>
                  </a:schemeClr>
                </a:solidFill>
              </a:rPr>
              <a:t>(Mind Mapping)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ของหน่วยการ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467544" y="1412776"/>
            <a:ext cx="8280920" cy="4968552"/>
            <a:chOff x="0" y="0"/>
            <a:chExt cx="4653271" cy="3063420"/>
          </a:xfrm>
        </p:grpSpPr>
        <p:cxnSp>
          <p:nvCxnSpPr>
            <p:cNvPr id="5" name="ตัวเชื่อมต่อตรง 4"/>
            <p:cNvCxnSpPr/>
            <p:nvPr/>
          </p:nvCxnSpPr>
          <p:spPr>
            <a:xfrm>
              <a:off x="1425403" y="1999090"/>
              <a:ext cx="17018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ตัวเชื่อมต่อตรง 5"/>
            <p:cNvCxnSpPr>
              <a:stCxn id="28" idx="2"/>
              <a:endCxn id="27" idx="0"/>
            </p:cNvCxnSpPr>
            <p:nvPr/>
          </p:nvCxnSpPr>
          <p:spPr>
            <a:xfrm>
              <a:off x="2226090" y="2148152"/>
              <a:ext cx="5" cy="58665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ตัวเชื่อมต่อตรง 6"/>
            <p:cNvCxnSpPr/>
            <p:nvPr/>
          </p:nvCxnSpPr>
          <p:spPr>
            <a:xfrm>
              <a:off x="143302" y="1439837"/>
              <a:ext cx="0" cy="147891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สี่เหลี่ยมผืนผ้ามุมมน 7"/>
            <p:cNvSpPr/>
            <p:nvPr/>
          </p:nvSpPr>
          <p:spPr>
            <a:xfrm>
              <a:off x="1617260" y="0"/>
              <a:ext cx="1425575" cy="838835"/>
            </a:xfrm>
            <a:prstGeom prst="roundRect">
              <a:avLst/>
            </a:prstGeom>
            <a:ln w="28575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th-TH" sz="32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อาร์เรย์และโครงสร้าง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9" name="สี่เหลี่ยมผืนผ้ามุมมน 8"/>
            <p:cNvSpPr/>
            <p:nvPr/>
          </p:nvSpPr>
          <p:spPr>
            <a:xfrm>
              <a:off x="0" y="1187355"/>
              <a:ext cx="1425575" cy="41465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ตัวแปรอาร์เรย์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0" name="สี่เหลี่ยมผืนผ้ามุมมน 9"/>
            <p:cNvSpPr/>
            <p:nvPr/>
          </p:nvSpPr>
          <p:spPr>
            <a:xfrm>
              <a:off x="3227696" y="1187355"/>
              <a:ext cx="1425575" cy="43497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ตัวแปรโครงสร้าง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11" name="ตัวเชื่อมต่อตรง 10"/>
            <p:cNvCxnSpPr/>
            <p:nvPr/>
          </p:nvCxnSpPr>
          <p:spPr>
            <a:xfrm>
              <a:off x="150125" y="1992572"/>
              <a:ext cx="17018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ตัวเชื่อมต่อตรง 11"/>
            <p:cNvCxnSpPr/>
            <p:nvPr/>
          </p:nvCxnSpPr>
          <p:spPr>
            <a:xfrm>
              <a:off x="150125" y="2449772"/>
              <a:ext cx="17018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ตัวเชื่อมต่อตรง 12"/>
            <p:cNvCxnSpPr/>
            <p:nvPr/>
          </p:nvCxnSpPr>
          <p:spPr>
            <a:xfrm>
              <a:off x="150125" y="2906972"/>
              <a:ext cx="17018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สี่เหลี่ยมผืนผ้ามุมมน 13"/>
            <p:cNvSpPr/>
            <p:nvPr/>
          </p:nvSpPr>
          <p:spPr>
            <a:xfrm>
              <a:off x="252484" y="1815151"/>
              <a:ext cx="1180465" cy="32702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4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อาร์เรย์</a:t>
              </a: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 </a:t>
              </a:r>
              <a:r>
                <a:rPr lang="en-US" sz="20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PSK"/>
                  <a:ea typeface="Calibri"/>
                  <a:cs typeface="Cordia New"/>
                </a:rPr>
                <a:t>1</a:t>
              </a:r>
              <a:r>
                <a:rPr lang="en-US" sz="18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PSK"/>
                  <a:ea typeface="Calibri"/>
                  <a:cs typeface="Cordia New"/>
                </a:rPr>
                <a:t> </a:t>
              </a:r>
              <a:r>
                <a:rPr lang="th-TH" sz="24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มิติ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5" name="สี่เหลี่ยมผืนผ้ามุมมน 14"/>
            <p:cNvSpPr/>
            <p:nvPr/>
          </p:nvSpPr>
          <p:spPr>
            <a:xfrm>
              <a:off x="259308" y="2265527"/>
              <a:ext cx="1180465" cy="32702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4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อาร์เรย์</a:t>
              </a: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 </a:t>
              </a:r>
              <a:r>
                <a:rPr lang="en-US" sz="20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PSK"/>
                  <a:ea typeface="Calibri"/>
                  <a:cs typeface="Cordia New"/>
                </a:rPr>
                <a:t>2</a:t>
              </a:r>
              <a:r>
                <a:rPr lang="en-US" sz="18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PSK"/>
                  <a:ea typeface="Calibri"/>
                  <a:cs typeface="Cordia New"/>
                </a:rPr>
                <a:t> </a:t>
              </a:r>
              <a:r>
                <a:rPr lang="th-TH" sz="24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มิติ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6" name="สี่เหลี่ยมผืนผ้ามุมมน 15"/>
            <p:cNvSpPr/>
            <p:nvPr/>
          </p:nvSpPr>
          <p:spPr>
            <a:xfrm>
              <a:off x="252484" y="2722727"/>
              <a:ext cx="1180465" cy="32702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4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อาร์เรย์หลายมิติ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7" name="สี่เหลี่ยมผืนผ้ามุมมน 16"/>
            <p:cNvSpPr/>
            <p:nvPr/>
          </p:nvSpPr>
          <p:spPr>
            <a:xfrm>
              <a:off x="3227696" y="1733265"/>
              <a:ext cx="1425575" cy="38163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บิตฟิลด์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8" name="สี่เหลี่ยมผืนผ้ามุมมน 17"/>
            <p:cNvSpPr/>
            <p:nvPr/>
          </p:nvSpPr>
          <p:spPr>
            <a:xfrm>
              <a:off x="3227696" y="2204113"/>
              <a:ext cx="1425575" cy="38163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ยูเนียน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9" name="สี่เหลี่ยมผืนผ้ามุมมน 18"/>
            <p:cNvSpPr/>
            <p:nvPr/>
          </p:nvSpPr>
          <p:spPr>
            <a:xfrm>
              <a:off x="3227696" y="2681785"/>
              <a:ext cx="1425575" cy="381635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PSK"/>
                  <a:ea typeface="Calibri"/>
                  <a:cs typeface="Cordia New"/>
                </a:rPr>
                <a:t>Enumerations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20" name="ตัวเชื่อมต่อตรง 19"/>
            <p:cNvCxnSpPr/>
            <p:nvPr/>
          </p:nvCxnSpPr>
          <p:spPr>
            <a:xfrm>
              <a:off x="2974837" y="1419155"/>
              <a:ext cx="0" cy="148746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ตัวเชื่อมต่อตรง 20"/>
            <p:cNvCxnSpPr/>
            <p:nvPr/>
          </p:nvCxnSpPr>
          <p:spPr>
            <a:xfrm>
              <a:off x="2968297" y="2906617"/>
              <a:ext cx="259415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ตัวเชื่อมต่อตรง 21"/>
            <p:cNvCxnSpPr/>
            <p:nvPr/>
          </p:nvCxnSpPr>
          <p:spPr>
            <a:xfrm>
              <a:off x="2974037" y="2414931"/>
              <a:ext cx="25834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ตัวเชื่อมต่อตรง 22"/>
            <p:cNvCxnSpPr/>
            <p:nvPr/>
          </p:nvCxnSpPr>
          <p:spPr>
            <a:xfrm>
              <a:off x="2974437" y="1937402"/>
              <a:ext cx="25794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ตัวเชื่อมต่อตรง 23"/>
            <p:cNvCxnSpPr/>
            <p:nvPr/>
          </p:nvCxnSpPr>
          <p:spPr>
            <a:xfrm>
              <a:off x="1426191" y="1419367"/>
              <a:ext cx="1807845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ตัวเชื่อมต่อตรง 24"/>
            <p:cNvCxnSpPr/>
            <p:nvPr/>
          </p:nvCxnSpPr>
          <p:spPr>
            <a:xfrm>
              <a:off x="2346722" y="838797"/>
              <a:ext cx="0" cy="58035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สี่เหลี่ยมผืนผ้ามุมมน 25"/>
            <p:cNvSpPr/>
            <p:nvPr/>
          </p:nvSpPr>
          <p:spPr>
            <a:xfrm>
              <a:off x="1595198" y="2277605"/>
              <a:ext cx="1261784" cy="327025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4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คำนวณสถิติพื้นฐาน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27" name="สี่เหลี่ยมผืนผ้ามุมมน 26"/>
            <p:cNvSpPr/>
            <p:nvPr/>
          </p:nvSpPr>
          <p:spPr>
            <a:xfrm>
              <a:off x="1594999" y="2734805"/>
              <a:ext cx="1262192" cy="327025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4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การจัดเรียงข้อมูล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28" name="สี่เหลี่ยมผืนผ้ามุมมน 27"/>
            <p:cNvSpPr/>
            <p:nvPr/>
          </p:nvSpPr>
          <p:spPr>
            <a:xfrm>
              <a:off x="1595567" y="1821127"/>
              <a:ext cx="1261046" cy="327025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4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ตัวอย่างโปรแกรม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196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ตัว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แปรชุด หรือ อาร์เรย์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(Array)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เป็นโครงสร้างข้อมูลพื้นฐานและใช้งานมากที่สุด ทำหน้าที่ในการจองเนื้อที่ในหน่วยความจำ โดยใช้ชื่อตัวแปรเดียว อ้างถึงข้อมูลโดยใช้ตัวชี้หรือดัชนี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(Index) 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ในภาษาซี ค่าของตัวชี้ของตัวแปรชุดตัวแรกจะมีค่าเป็น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ตัวต่อไปจะมีค่าเป็น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1,2,…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จนถึง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n-1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อาร์เรย์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(Array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73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ใช้ในการจัดเก็บข้อมูลโดยตัวชี้ตำแหน่งอ้างอิงแถว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(Row)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รูปแบบการประกาศตัวแปรอาร์เรย์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มิติ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	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type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var_name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[row];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  1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. 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int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[5];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การประกาศตัวแปรอาร์เรย์ชื่อ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จองไว้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5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แถว 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[0]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[1]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[2]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[3]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[4]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.  char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fname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[30][40];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การประกาศตัวแปรข้อความ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(String)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ที่มีความยาว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29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อักขระแบบอาร์เรย์ชื่อ</a:t>
            </a:r>
            <a:r>
              <a:rPr lang="th-TH" sz="2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accent4">
                    <a:lumMod val="75000"/>
                  </a:schemeClr>
                </a:solidFill>
              </a:rPr>
              <a:t>fname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sz="2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จอง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ไว้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40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แถว  ซึ่งมีลักษณะเป็นอาร์เรย์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มิติของตัวแปรอักขระที่มี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30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คอลัมน์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40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แถว นั่นเอง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อาร์เรย์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มิติ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(One Dimension Array)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33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ใช้ในการจัดเก็บข้อมูลในลักษณะตาราง โดยตัวชี้ตำแหน่งอ้างอิงแถว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(Row)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และคอลัมน์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(Column)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รูปแบบการประกาศตัวแปรอาร์เรย์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มิติ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	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type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var_name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[row][column];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. 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int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[5][3];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การประกาศตัวแปรอาร์เรย์ชื่อ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จองไว้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5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แถว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คอลัมน์ 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[0][0],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[0][1],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[0][2]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[1][0],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[1][1],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[1][2]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[2][0],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[2][1],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[2][2]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[3][0],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[3][1],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[3][2]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[4][0],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[4][1],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arr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[4][2]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อาร์เรย์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มิติ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(Two Dimension Array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61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มี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ลักษณะการประกาศในทำนองเดียวกัน แต่เพิ่มความลึก หรือเรียกว่าจำนวนแผ่น แต่ในเบื้องต้นนี้จะกล่าวเพียงอาร์เรย์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มิติ ส่วนอาร์เรย์หลายมิติ โปรแกรมโดยทั่วไปมักไม่ค่อยมีใช้กัน จะมีก็จะเกี่ยวข้องกับการประมวลผลภาพหรือด้านกราฟิก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มิติ 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มิติ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รูปแบบการประกาศตัวแปรอาร์เรย์ หลาย มิติ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type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var_name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[row][column][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dept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]…[…];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อาร์เรย์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มิติ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(Three Dimension Array)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95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การเขียนโปรแกรมรับค่าข้อมูลจากแป้นพิมพ์หรืออ่านมาจากแฟ้มข้อมูล เพื่อนำมาเก็บไว้ในตัวแปรอาร์เรย์ มี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กรณีคือ กรณีที่ทราบจำนวนข้อมูล ในการเขียนโปรแกรมจะใช้ โครงสร้างของคำสั่งวนรอบหรือลูป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(Loop)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ไม่ว่าจะเป็นคำสั่ง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do-while, while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หรือคำสั่ง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for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ส่วนอีกกรณีคือไม่ทราบจำนวนที่แน่นอนของจำนวนข้อมูล จะใช้เทคนิคการอ่านข้อมูลเข้ามาที่ละตัวเพื่อมาเปรียบเทียบกับข้อมูลที่กำหนดขึ้น ซึ่งข้อมูลที่กำหนดขึ้นนี้ จะเป็นข้อมูลที่ไม่มีอยู่ในข้อมูลชุดนั้น เช่น ถ้าอ่านคะแนนที่มีค่าระหว่าง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0-100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เข้ามา เราอาจกำหนดข้อมูลที่ใช้เปรียบเทียบเป็น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999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-999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ซึ่งจะเป็นการตรวจเพื่อให้สิ้นสุดการรับข้อมูล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การหาค่าสูงสุด ค่าต่ำสุด ค่าผลรวมและค่าเฉลี่ยของชุด</a:t>
            </a: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ข้อมูล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38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40</TotalTime>
  <Words>388</Words>
  <Application>Microsoft Office PowerPoint</Application>
  <PresentationFormat>นำเสนอทางหน้าจอ (4:3)</PresentationFormat>
  <Paragraphs>236</Paragraphs>
  <Slides>25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25</vt:i4>
      </vt:variant>
    </vt:vector>
  </HeadingPairs>
  <TitlesOfParts>
    <vt:vector size="26" baseType="lpstr">
      <vt:lpstr>รวมกลุ่ม</vt:lpstr>
      <vt:lpstr>หน่วยที่ 8 อาร์เรย์และโครงสร้าง</vt:lpstr>
      <vt:lpstr>สาระการเรียนรู้</vt:lpstr>
      <vt:lpstr>สมรรถนะการเรียนรู้</vt:lpstr>
      <vt:lpstr>แผนผังความคิด (Mind Mapping) ของหน่วยการเรียนรู้</vt:lpstr>
      <vt:lpstr>อาร์เรย์ (Array)</vt:lpstr>
      <vt:lpstr>อาร์เรย์ 1 มิติ (One Dimension Array)</vt:lpstr>
      <vt:lpstr>อาร์เรย์ 2 มิติ (Two Dimension Array)</vt:lpstr>
      <vt:lpstr>อาร์เรย์ 3 มิติ (Three Dimension Array)</vt:lpstr>
      <vt:lpstr>การหาค่าสูงสุด ค่าต่ำสุด ค่าผลรวมและค่าเฉลี่ยของชุดข้อมูล</vt:lpstr>
      <vt:lpstr>การจัดเรียงข้อมูล (Sorting)</vt:lpstr>
      <vt:lpstr>การจัดเรียงข้อมูลแบบ Exchange Sort</vt:lpstr>
      <vt:lpstr>Exchange Sort </vt:lpstr>
      <vt:lpstr>การจัดเรียงข้อมูลแบบ Bubble Sort</vt:lpstr>
      <vt:lpstr>Bubble Sort</vt:lpstr>
      <vt:lpstr>การจัดเรียงข้อมูลแบบ Insertion Sort</vt:lpstr>
      <vt:lpstr>Insertion Sort</vt:lpstr>
      <vt:lpstr>ตัวแปรโครงสร้าง</vt:lpstr>
      <vt:lpstr>การประกาศโครงสร้าง</vt:lpstr>
      <vt:lpstr>ตัวอย่างโครงสร้าง</vt:lpstr>
      <vt:lpstr>การประกาศตัวแปรโครงสร้าง</vt:lpstr>
      <vt:lpstr>ตัวแปรโครงสร้างเป็นสมาชิกหนึ่งในตัวแปรโครงสร้าง</vt:lpstr>
      <vt:lpstr>การเข้าถึงสมาชิกของตัวแปรแบบโครงสร้าง</vt:lpstr>
      <vt:lpstr>บิตฟิลด์ (Bit Field)</vt:lpstr>
      <vt:lpstr>ยูเนียน (Unions)</vt:lpstr>
      <vt:lpstr>ข้อมูลชนิด Enumerations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8 อาร์เรย์และโครงสร้าง</dc:title>
  <dc:creator>Windows User</dc:creator>
  <cp:lastModifiedBy>WIN7</cp:lastModifiedBy>
  <cp:revision>15</cp:revision>
  <cp:lastPrinted>2015-12-09T07:54:52Z</cp:lastPrinted>
  <dcterms:created xsi:type="dcterms:W3CDTF">2014-10-12T09:53:40Z</dcterms:created>
  <dcterms:modified xsi:type="dcterms:W3CDTF">2015-12-11T08:15:27Z</dcterms:modified>
</cp:coreProperties>
</file>