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DC48B-F37D-4039-B1BB-08FE0CFB6589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D1EAB-7B9A-4539-8415-70F4A10E0E0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2729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ามเหลี่ยมมุมฉาก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รูปแบบอิสระ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รูปแบบอิสระ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รูปแบบอิสระ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ตัวเชื่อมต่อตรง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ตัวแทน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139AD6C-7B06-4312-AABD-FADF7585A1FE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19" name="ตัวแทน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7" name="ตัวแทน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14EEC70-9809-446D-A359-ABCEB2CE636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39AD6C-7B06-4312-AABD-FADF7585A1FE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4EEC70-9809-446D-A359-ABCEB2CE636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39AD6C-7B06-4312-AABD-FADF7585A1FE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4EEC70-9809-446D-A359-ABCEB2CE636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39AD6C-7B06-4312-AABD-FADF7585A1FE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4EEC70-9809-446D-A359-ABCEB2CE6368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39AD6C-7B06-4312-AABD-FADF7585A1FE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4EEC70-9809-446D-A359-ABCEB2CE6368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เครื่องหมายบั้ง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39AD6C-7B06-4312-AABD-FADF7585A1FE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4EEC70-9809-446D-A359-ABCEB2CE6368}" type="slidenum">
              <a:rPr lang="th-TH" smtClean="0"/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39AD6C-7B06-4312-AABD-FADF7585A1FE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4EEC70-9809-446D-A359-ABCEB2CE6368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39AD6C-7B06-4312-AABD-FADF7585A1FE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4EEC70-9809-446D-A359-ABCEB2CE6368}" type="slidenum">
              <a:rPr lang="th-TH" smtClean="0"/>
              <a:t>‹#›</a:t>
            </a:fld>
            <a:endParaRPr lang="th-TH"/>
          </a:p>
        </p:txBody>
      </p:sp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39AD6C-7B06-4312-AABD-FADF7585A1FE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4EEC70-9809-446D-A359-ABCEB2CE636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139AD6C-7B06-4312-AABD-FADF7585A1FE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4EEC70-9809-446D-A359-ABCEB2CE6368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139AD6C-7B06-4312-AABD-FADF7585A1FE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14EEC70-9809-446D-A359-ABCEB2CE6368}" type="slidenum">
              <a:rPr lang="th-TH" smtClean="0"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สามเหลี่ยมมุมฉาก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เครื่องหมายบั้ง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สามเหลี่ยมมุมฉาก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ตัวแทน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แทนข้อความ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แทนวันที่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139AD6C-7B06-4312-AABD-FADF7585A1FE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22" name="ตัวแทน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ตัวแทน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14EEC70-9809-446D-A359-ABCEB2CE6368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หน่วยที่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7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	กระบวนการเขียนโปรแกรมเชิงโครงสร้าง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9568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ตัวแทนเนื้อหา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10000"/>
              </a:bodyPr>
              <a:lstStyle/>
              <a:p>
                <a:pPr lvl="0"/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𝑓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=(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2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𝑎𝑏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lvl="0"/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𝑓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2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−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2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𝑎𝑏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lvl="0"/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𝑓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3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3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𝑏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3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lvl="0"/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𝑓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4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−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3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𝑏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3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lvl="0"/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𝑓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5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4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𝑏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6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4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lvl="0"/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𝑓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6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−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4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𝑏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6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−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4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lvl="0"/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𝑓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7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=(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𝑎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−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𝑏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)(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𝑎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𝑏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lvl="0"/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𝑓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8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=(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𝑎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𝑏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)(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−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𝑎𝑏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lvl="0"/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𝑓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9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=(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𝑎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−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𝑏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)(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𝑎𝑏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lvl="0"/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𝑓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10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=(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𝑎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−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𝑏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)(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𝑏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𝑎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lvl="0"/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𝑓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11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5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5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=(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𝑎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𝑏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)(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𝑏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−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𝑎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endParaRPr lang="th-TH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" name="ตัวแทนเนื้อหา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b="-135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สูตรตัวประกอบและการกระจาย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95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f1 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=  a*a + 2*a*b + b*b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f2   =  a*a - 2*a*b + b*b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f3   =  a*a*a + 3*a*a*b + 3*a*b*b + b*b*b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f4   =  a*a*a - 3*a*a*b + 3*a*b*b - b*b*b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f5   =  a*a*a*a + 4*a*a*a*b + 6*a*a*b*b + 4*a*b*b*b + b*b*b*b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f6   =  a*a*a*a - 4*a*a*a*b + 6*a*a*b*b - 4*a*b*b*b + b*b*b*b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f7   =  (a-b) * (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a+b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f8   =  (a-b) * (a*a + a*b + b*b)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f9   =  (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a+b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 * (a*a - a*b + b*b)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f10 =  (a-b) * (a*a*a + a*a*b + a*b*b + b*b*b)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f11 =  (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a+b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 * (a*a*a*a – a*a*a*b + a*a*b*b –a*b*b*b + b*b*b*b)</a:t>
            </a:r>
          </a:p>
          <a:p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จากสูตรทางพีชคณิต</a:t>
            </a:r>
            <a:b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สามารถนำมาเขียนนิพจน์ทางคอมพิวเตอร์ได้ดังนี้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45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สูตรการหาความยาว พื้นที่ และ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ปริมาตร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7" name="สี่เหลี่ยมผืนผ้า 26"/>
          <p:cNvSpPr/>
          <p:nvPr/>
        </p:nvSpPr>
        <p:spPr>
          <a:xfrm>
            <a:off x="418894" y="1334809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สามเหลี่ยม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(Triangle)</a:t>
            </a:r>
          </a:p>
          <a:p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กำหนดให้	</a:t>
            </a:r>
            <a:r>
              <a:rPr lang="en-US" sz="2400" i="1" dirty="0">
                <a:solidFill>
                  <a:schemeClr val="accent4">
                    <a:lumMod val="75000"/>
                  </a:schemeClr>
                </a:solidFill>
              </a:rPr>
              <a:t>K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=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พื้นที่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2400" i="1" dirty="0">
                <a:solidFill>
                  <a:schemeClr val="accent4">
                    <a:lumMod val="75000"/>
                  </a:schemeClr>
                </a:solidFill>
              </a:rPr>
              <a:t>r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=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รัศมีวงกลมแนบใน,	</a:t>
            </a:r>
            <a:r>
              <a:rPr lang="en-US" sz="2400" i="1" dirty="0">
                <a:solidFill>
                  <a:schemeClr val="accent4">
                    <a:lumMod val="75000"/>
                  </a:schemeClr>
                </a:solidFill>
              </a:rPr>
              <a:t>R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=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รัศมีวงกลมล้อมรอบ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สามเหลี่ยมมุมฉาก</a:t>
            </a:r>
          </a:p>
        </p:txBody>
      </p:sp>
      <p:sp>
        <p:nvSpPr>
          <p:cNvPr id="28" name="Rectangle 5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grpSp>
        <p:nvGrpSpPr>
          <p:cNvPr id="29" name="กลุ่ม 28"/>
          <p:cNvGrpSpPr/>
          <p:nvPr/>
        </p:nvGrpSpPr>
        <p:grpSpPr>
          <a:xfrm>
            <a:off x="682290" y="3270576"/>
            <a:ext cx="3886148" cy="2433899"/>
            <a:chOff x="-64078" y="0"/>
            <a:chExt cx="2827934" cy="1522492"/>
          </a:xfrm>
        </p:grpSpPr>
        <p:grpSp>
          <p:nvGrpSpPr>
            <p:cNvPr id="30" name="กลุ่ม 29"/>
            <p:cNvGrpSpPr/>
            <p:nvPr/>
          </p:nvGrpSpPr>
          <p:grpSpPr>
            <a:xfrm>
              <a:off x="-64078" y="0"/>
              <a:ext cx="2827934" cy="1362125"/>
              <a:chOff x="-64078" y="0"/>
              <a:chExt cx="2827934" cy="1362125"/>
            </a:xfrm>
          </p:grpSpPr>
          <p:grpSp>
            <p:nvGrpSpPr>
              <p:cNvPr id="32" name="กลุ่ม 31"/>
              <p:cNvGrpSpPr/>
              <p:nvPr/>
            </p:nvGrpSpPr>
            <p:grpSpPr>
              <a:xfrm>
                <a:off x="214686" y="238539"/>
                <a:ext cx="2271395" cy="905842"/>
                <a:chOff x="0" y="0"/>
                <a:chExt cx="2271750" cy="906454"/>
              </a:xfrm>
            </p:grpSpPr>
            <p:grpSp>
              <p:nvGrpSpPr>
                <p:cNvPr id="42" name="กลุ่ม 41"/>
                <p:cNvGrpSpPr/>
                <p:nvPr/>
              </p:nvGrpSpPr>
              <p:grpSpPr>
                <a:xfrm>
                  <a:off x="0" y="0"/>
                  <a:ext cx="2271750" cy="906454"/>
                  <a:chOff x="0" y="0"/>
                  <a:chExt cx="2271750" cy="906454"/>
                </a:xfrm>
              </p:grpSpPr>
              <p:cxnSp>
                <p:nvCxnSpPr>
                  <p:cNvPr id="44" name="ตัวเชื่อมต่อตรง 43"/>
                  <p:cNvCxnSpPr/>
                  <p:nvPr/>
                </p:nvCxnSpPr>
                <p:spPr>
                  <a:xfrm flipV="1">
                    <a:off x="0" y="0"/>
                    <a:ext cx="436880" cy="897890"/>
                  </a:xfrm>
                  <a:prstGeom prst="line">
                    <a:avLst/>
                  </a:prstGeom>
                  <a:ln w="952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ตัวเชื่อมต่อตรง 44"/>
                  <p:cNvCxnSpPr/>
                  <p:nvPr/>
                </p:nvCxnSpPr>
                <p:spPr>
                  <a:xfrm>
                    <a:off x="437321" y="0"/>
                    <a:ext cx="1834429" cy="898497"/>
                  </a:xfrm>
                  <a:prstGeom prst="line">
                    <a:avLst/>
                  </a:prstGeom>
                  <a:ln w="952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ตัวเชื่อมต่อตรง 45"/>
                  <p:cNvCxnSpPr/>
                  <p:nvPr/>
                </p:nvCxnSpPr>
                <p:spPr>
                  <a:xfrm>
                    <a:off x="0" y="906454"/>
                    <a:ext cx="2270760" cy="0"/>
                  </a:xfrm>
                  <a:prstGeom prst="line">
                    <a:avLst/>
                  </a:prstGeom>
                  <a:ln w="952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3" name="ตัวเชื่อมต่อตรง 42"/>
                <p:cNvCxnSpPr/>
                <p:nvPr/>
              </p:nvCxnSpPr>
              <p:spPr>
                <a:xfrm flipV="1">
                  <a:off x="445273" y="0"/>
                  <a:ext cx="0" cy="897890"/>
                </a:xfrm>
                <a:prstGeom prst="line">
                  <a:avLst/>
                </a:prstGeom>
                <a:ln w="9525">
                  <a:solidFill>
                    <a:srgbClr val="0000FF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1430941" y="398695"/>
                <a:ext cx="278129" cy="288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2400" dirty="0">
                    <a:solidFill>
                      <a:srgbClr val="FF0000"/>
                    </a:solidFill>
                    <a:effectLst/>
                    <a:latin typeface="Cambria Math"/>
                    <a:ea typeface="Calibri"/>
                    <a:cs typeface="Cordia New"/>
                  </a:rPr>
                  <a:t>a</a:t>
                </a:r>
                <a:endParaRPr lang="en-US" sz="2400" dirty="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34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174944" y="508841"/>
                <a:ext cx="278129" cy="288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2400" dirty="0">
                    <a:solidFill>
                      <a:srgbClr val="FF0000"/>
                    </a:solidFill>
                    <a:effectLst/>
                    <a:latin typeface="Cambria Math"/>
                    <a:ea typeface="Calibri"/>
                    <a:cs typeface="Cordia New"/>
                  </a:rPr>
                  <a:t>b</a:t>
                </a:r>
                <a:endParaRPr lang="en-US" sz="2400" dirty="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35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1057307" y="1073337"/>
                <a:ext cx="278129" cy="288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indent="12700">
                  <a:spcAft>
                    <a:spcPts val="0"/>
                  </a:spcAft>
                </a:pPr>
                <a:r>
                  <a:rPr lang="en-US" sz="2400" dirty="0">
                    <a:solidFill>
                      <a:srgbClr val="FF0000"/>
                    </a:solidFill>
                    <a:effectLst/>
                    <a:latin typeface="Cambria Math"/>
                    <a:ea typeface="Calibri"/>
                    <a:cs typeface="Cordia New"/>
                  </a:rPr>
                  <a:t>c</a:t>
                </a:r>
                <a:endParaRPr lang="en-US" sz="2400" dirty="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36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-64078" y="1020483"/>
                <a:ext cx="278764" cy="288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Cambria Math"/>
                    <a:ea typeface="Calibri"/>
                    <a:cs typeface="Cordia New"/>
                  </a:rPr>
                  <a:t>A</a:t>
                </a:r>
                <a:endParaRPr lang="en-US" sz="2400" dirty="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37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2485092" y="999987"/>
                <a:ext cx="278764" cy="288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Cambria Math"/>
                    <a:ea typeface="Calibri"/>
                    <a:cs typeface="Cordia New"/>
                  </a:rPr>
                  <a:t>B</a:t>
                </a:r>
                <a:endParaRPr lang="en-US" sz="2400" dirty="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38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524684" y="0"/>
                <a:ext cx="278129" cy="227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indent="226695">
                  <a:spcAft>
                    <a:spcPts val="0"/>
                  </a:spcAft>
                </a:pPr>
                <a:r>
                  <a:rPr lang="en-US" sz="2400">
                    <a:effectLst/>
                    <a:latin typeface="Cambria Math"/>
                    <a:ea typeface="Calibri"/>
                    <a:cs typeface="Cordia New"/>
                  </a:rPr>
                  <a:t>C</a:t>
                </a:r>
                <a:endParaRPr lang="en-US" sz="240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39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317991" y="930174"/>
                <a:ext cx="278129" cy="2310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1800" dirty="0">
                    <a:solidFill>
                      <a:srgbClr val="0000FF"/>
                    </a:solidFill>
                    <a:effectLst/>
                    <a:latin typeface="Cambria Math"/>
                    <a:ea typeface="Calibri"/>
                    <a:cs typeface="Cordia New"/>
                  </a:rPr>
                  <a:t>m</a:t>
                </a:r>
                <a:endParaRPr lang="en-US" sz="2400" dirty="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40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1296063" y="930303"/>
                <a:ext cx="278296" cy="1818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indent="226695">
                  <a:spcAft>
                    <a:spcPts val="0"/>
                  </a:spcAft>
                </a:pPr>
                <a:r>
                  <a:rPr lang="en-US" sz="1800">
                    <a:solidFill>
                      <a:srgbClr val="0000FF"/>
                    </a:solidFill>
                    <a:effectLst/>
                    <a:latin typeface="Cambria Math"/>
                    <a:ea typeface="Calibri"/>
                    <a:cs typeface="Cordia New"/>
                  </a:rPr>
                  <a:t>n</a:t>
                </a:r>
                <a:endParaRPr lang="en-US" sz="240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41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596348" y="612251"/>
                <a:ext cx="278296" cy="2310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indent="26988">
                  <a:spcAft>
                    <a:spcPts val="0"/>
                  </a:spcAft>
                </a:pPr>
                <a:r>
                  <a:rPr lang="en-US" sz="1800" dirty="0">
                    <a:solidFill>
                      <a:srgbClr val="0000FF"/>
                    </a:solidFill>
                    <a:effectLst/>
                    <a:latin typeface="Cambria Math"/>
                    <a:ea typeface="Calibri"/>
                    <a:cs typeface="Cordia New"/>
                  </a:rPr>
                  <a:t>h</a:t>
                </a:r>
                <a:endParaRPr lang="en-US" sz="2400" dirty="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</p:grpSp>
        <p:sp>
          <p:nvSpPr>
            <p:cNvPr id="31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397565" y="1272209"/>
              <a:ext cx="2087527" cy="250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600" dirty="0">
                  <a:solidFill>
                    <a:srgbClr val="0000FF"/>
                  </a:solidFill>
                  <a:effectLst/>
                  <a:latin typeface="Calibri"/>
                  <a:ea typeface="Calibri"/>
                  <a:cs typeface="TH Sarabun New"/>
                </a:rPr>
                <a:t>รูปที่ </a:t>
              </a:r>
              <a:r>
                <a:rPr lang="en-US" sz="1600" dirty="0">
                  <a:solidFill>
                    <a:srgbClr val="0000FF"/>
                  </a:solidFill>
                  <a:effectLst/>
                  <a:latin typeface="TH Sarabun New"/>
                  <a:ea typeface="Calibri"/>
                  <a:cs typeface="Cordia New"/>
                </a:rPr>
                <a:t>7.1  </a:t>
              </a:r>
              <a:r>
                <a:rPr lang="th-TH" sz="2000" dirty="0">
                  <a:solidFill>
                    <a:srgbClr val="0000FF"/>
                  </a:solidFill>
                  <a:effectLst/>
                  <a:latin typeface="TH Sarabun New"/>
                  <a:ea typeface="Calibri"/>
                  <a:cs typeface="Cordia New"/>
                </a:rPr>
                <a:t>รูปสามเหลี่ยมมุมฉาก</a:t>
              </a:r>
              <a:endParaRPr lang="en-US" sz="1600" dirty="0">
                <a:effectLst/>
                <a:latin typeface="Calibri"/>
                <a:ea typeface="Calibri"/>
                <a:cs typeface="Cordia New"/>
              </a:endParaRPr>
            </a:p>
          </p:txBody>
        </p:sp>
      </p:grpSp>
      <p:sp>
        <p:nvSpPr>
          <p:cNvPr id="47" name="Rectangle 65"/>
          <p:cNvSpPr>
            <a:spLocks noChangeArrowheads="1"/>
          </p:cNvSpPr>
          <p:nvPr/>
        </p:nvSpPr>
        <p:spPr bwMode="auto">
          <a:xfrm>
            <a:off x="91440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5136832" y="4734023"/>
                <a:ext cx="1019344" cy="5865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ambria Math"/>
                          <a:ea typeface="Times New Roman"/>
                          <a:cs typeface="TH Sarabun New"/>
                        </a:rPr>
                        <m:t>𝑚</m:t>
                      </m:r>
                      <m:r>
                        <a:rPr lang="en-US" sz="1600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ambria Math"/>
                          <a:ea typeface="Times New Roman"/>
                          <a:cs typeface="TH Sarabun New"/>
                        </a:rPr>
                        <m:t>=</m:t>
                      </m:r>
                      <m:f>
                        <m:fPr>
                          <m:ctrlPr>
                            <a:rPr lang="en-US" sz="1600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  <a:latin typeface="Cambria Math"/>
                              <a:ea typeface="Times New Roman"/>
                              <a:cs typeface="TH Sarabun New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60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/>
                                  <a:ea typeface="Times New Roman"/>
                                  <a:cs typeface="TH Sarabun New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/>
                                  <a:ea typeface="Times New Roman"/>
                                  <a:cs typeface="TH Sarabun New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160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/>
                                  <a:ea typeface="Times New Roman"/>
                                  <a:cs typeface="TH Sarabun New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1600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  <a:latin typeface="Cambria Math"/>
                              <a:ea typeface="Times New Roman"/>
                              <a:cs typeface="TH Sarabun New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US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</mc:Choice>
        <mc:Fallback xmlns="">
          <p:sp>
            <p:nvSpPr>
              <p:cNvPr id="48" name="กล่องข้อความ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36832" y="4734023"/>
                <a:ext cx="1019344" cy="58650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6588224" y="4734397"/>
                <a:ext cx="1282010" cy="5865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ambria Math"/>
                          <a:ea typeface="Times New Roman"/>
                          <a:cs typeface="TH Sarabun New"/>
                        </a:rPr>
                        <m:t>𝑛</m:t>
                      </m:r>
                      <m:r>
                        <a:rPr lang="en-US" sz="1600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ambria Math"/>
                          <a:ea typeface="Times New Roman"/>
                          <a:cs typeface="TH Sarabun New"/>
                        </a:rPr>
                        <m:t>=</m:t>
                      </m:r>
                      <m:f>
                        <m:fPr>
                          <m:ctrlPr>
                            <a:rPr lang="en-US" sz="1600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  <a:latin typeface="Cambria Math"/>
                              <a:ea typeface="Times New Roman"/>
                              <a:cs typeface="TH Sarabun New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60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/>
                                  <a:ea typeface="Times New Roman"/>
                                  <a:cs typeface="TH Sarabun New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/>
                                  <a:ea typeface="Times New Roman"/>
                                  <a:cs typeface="TH Sarabun New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160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effectLst/>
                                  <a:latin typeface="Cambria Math"/>
                                  <a:ea typeface="Times New Roman"/>
                                  <a:cs typeface="TH Sarabun New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1600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  <a:latin typeface="Cambria Math"/>
                              <a:ea typeface="Times New Roman"/>
                              <a:cs typeface="TH Sarabun New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US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</mc:Choice>
        <mc:Fallback xmlns="">
          <p:sp>
            <p:nvSpPr>
              <p:cNvPr id="49" name="กล่องข้อความ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88224" y="4734397"/>
                <a:ext cx="1282010" cy="58650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Rectangle 68"/>
          <p:cNvSpPr>
            <a:spLocks noChangeArrowheads="1"/>
          </p:cNvSpPr>
          <p:nvPr/>
        </p:nvSpPr>
        <p:spPr bwMode="auto">
          <a:xfrm>
            <a:off x="4376899" y="2480662"/>
            <a:ext cx="4042613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Calibri" pitchFamily="34" charset="0"/>
                <a:cs typeface="Cordia New" pitchFamily="34" charset="-34"/>
              </a:rPr>
              <a:t>มีสูตรที่เกี่ยวข้อง ดังนี้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Calibri" pitchFamily="34" charset="0"/>
                <a:cs typeface="Cordia New" pitchFamily="34" charset="-34"/>
              </a:rPr>
              <a:t> มุม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Calibri" pitchFamily="34" charset="0"/>
                <a:cs typeface="Cordia New" pitchFamily="34" charset="-34"/>
              </a:rPr>
              <a:t>		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Calibri" pitchFamily="34" charset="0"/>
                <a:cs typeface="Cordia New" pitchFamily="34" charset="-34"/>
              </a:rPr>
              <a:t>A + B = C = 90 </a:t>
            </a: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Calibri" pitchFamily="34" charset="0"/>
                <a:cs typeface="Cordia New" pitchFamily="34" charset="-34"/>
              </a:rPr>
              <a:t>องศา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Calibri" pitchFamily="34" charset="0"/>
                <a:cs typeface="Cordia New" pitchFamily="34" charset="-34"/>
              </a:rPr>
              <a:t> พื้นที่</a:t>
            </a:r>
            <a:r>
              <a:rPr kumimoji="0" lang="th-TH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Calibri" pitchFamily="34" charset="0"/>
                <a:cs typeface="Cordia New" pitchFamily="34" charset="-34"/>
              </a:rPr>
              <a:t>	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Calibri" pitchFamily="34" charset="0"/>
                <a:cs typeface="Cordia New" pitchFamily="34" charset="-34"/>
              </a:rPr>
              <a:t>	</a:t>
            </a: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mbria Math" pitchFamily="18" charset="0"/>
                <a:ea typeface="Calibri" pitchFamily="34" charset="0"/>
                <a:cs typeface="TH Sarabun New" charset="0"/>
              </a:rPr>
              <a:t>K=12ab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Calibri" pitchFamily="34" charset="0"/>
                <a:cs typeface="Cordia New" pitchFamily="34" charset="-34"/>
              </a:rPr>
              <a:t> รัศมีแนบใน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</a:rPr>
              <a:t>	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mbria Math" pitchFamily="18" charset="0"/>
                <a:ea typeface="Calibri" pitchFamily="34" charset="0"/>
                <a:cs typeface="TH Sarabun New" charset="0"/>
              </a:rPr>
              <a:t>r=</a:t>
            </a:r>
            <a:r>
              <a:rPr kumimoji="0" lang="en-US" sz="2000" b="0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mbria Math" pitchFamily="18" charset="0"/>
                <a:ea typeface="Calibri" pitchFamily="34" charset="0"/>
                <a:cs typeface="TH Sarabun New" charset="0"/>
              </a:rPr>
              <a:t>aba+b+c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Calibri" pitchFamily="34" charset="0"/>
                <a:cs typeface="Cordia New" pitchFamily="34" charset="-34"/>
              </a:rPr>
              <a:t> ด้าน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Calibri" pitchFamily="34" charset="0"/>
                <a:cs typeface="Cordia New" pitchFamily="34" charset="-34"/>
              </a:rPr>
              <a:t>		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mbria Math" pitchFamily="18" charset="0"/>
                <a:ea typeface="Calibri" pitchFamily="34" charset="0"/>
                <a:cs typeface="TH Sarabun New" charset="0"/>
              </a:rPr>
              <a:t>c2 = a2+ b2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51" name="Rectangle 71"/>
          <p:cNvSpPr>
            <a:spLocks noChangeArrowheads="1"/>
          </p:cNvSpPr>
          <p:nvPr/>
        </p:nvSpPr>
        <p:spPr bwMode="auto">
          <a:xfrm>
            <a:off x="4756865" y="5522441"/>
            <a:ext cx="328268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Calibri" pitchFamily="34" charset="0"/>
                <a:cs typeface="Cordia New" pitchFamily="34" charset="-34"/>
              </a:rPr>
              <a:t>รัศมีวงกลมล้อมรอบ</a:t>
            </a:r>
            <a:r>
              <a:rPr kumimoji="0" lang="th-TH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Calibri" pitchFamily="34" charset="0"/>
                <a:cs typeface="Cordia New" pitchFamily="34" charset="-34"/>
              </a:rPr>
              <a:t>	</a:t>
            </a: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mbria Math" pitchFamily="18" charset="0"/>
                <a:ea typeface="Calibri" pitchFamily="34" charset="0"/>
                <a:cs typeface="TH Sarabun New" charset="0"/>
              </a:rPr>
              <a:t>R=0.5c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Calibri" pitchFamily="34" charset="0"/>
                <a:cs typeface="Cordia New" pitchFamily="34" charset="-34"/>
              </a:rPr>
              <a:t>ความยาว</a:t>
            </a:r>
            <a:r>
              <a:rPr kumimoji="0" lang="th-TH" sz="2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Calibri" pitchFamily="34" charset="0"/>
                <a:cs typeface="Cordia New" pitchFamily="34" charset="-34"/>
              </a:rPr>
              <a:t>		</a:t>
            </a: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mbria Math" pitchFamily="18" charset="0"/>
                <a:ea typeface="Calibri" pitchFamily="34" charset="0"/>
                <a:cs typeface="TH Sarabun New" charset="0"/>
              </a:rPr>
              <a:t>h=</a:t>
            </a:r>
            <a:r>
              <a:rPr kumimoji="0" lang="en-US" sz="1800" b="0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ambria Math" pitchFamily="18" charset="0"/>
                <a:ea typeface="Calibri" pitchFamily="34" charset="0"/>
                <a:cs typeface="TH Sarabun New" charset="0"/>
              </a:rPr>
              <a:t>abc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6070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6855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จาก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รูปสามเหลี่ยมมุมฉาก ถ้าทราบค่า 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</a:rPr>
              <a:t>a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 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</a:rPr>
              <a:t>b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จง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หาค่าพื้นที่ รัศมีแนบใน รัศมีวงกลมล้อมรอบ ความยาวของ 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</a:rPr>
              <a:t>c, h, m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 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</a:rPr>
              <a:t>n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อินพุต 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คือ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ตัวแปร 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</a:rPr>
              <a:t>a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 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</a:rPr>
              <a:t>b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 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เลขทศนิยมชนิด 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</a:rPr>
              <a:t>double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เอาต์พุต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คือ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ตัวแปร 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</a:rPr>
              <a:t>c, K, r, R, h, m, n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เลขทศนิยมชนิด 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</a:rPr>
              <a:t>double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นิพจน์	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i="1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i="1" dirty="0" smtClean="0">
                <a:solidFill>
                  <a:schemeClr val="accent4">
                    <a:lumMod val="75000"/>
                  </a:schemeClr>
                </a:solidFill>
              </a:rPr>
              <a:t>c 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</a:rPr>
              <a:t>= </a:t>
            </a:r>
            <a:r>
              <a:rPr lang="en-US" i="1" dirty="0" err="1">
                <a:solidFill>
                  <a:schemeClr val="accent4">
                    <a:lumMod val="75000"/>
                  </a:schemeClr>
                </a:solidFill>
              </a:rPr>
              <a:t>sqrt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</a:rPr>
              <a:t>(a*a + b*b)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i="1" dirty="0" smtClean="0">
                <a:solidFill>
                  <a:schemeClr val="accent4">
                    <a:lumMod val="75000"/>
                  </a:schemeClr>
                </a:solidFill>
              </a:rPr>
              <a:t>	K 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</a:rPr>
              <a:t>= 0.5 * a * b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i="1" dirty="0" smtClean="0">
                <a:solidFill>
                  <a:schemeClr val="accent4">
                    <a:lumMod val="75000"/>
                  </a:schemeClr>
                </a:solidFill>
              </a:rPr>
              <a:t>	r 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</a:rPr>
              <a:t>= (a*b)/(</a:t>
            </a:r>
            <a:r>
              <a:rPr lang="en-US" i="1" dirty="0" err="1">
                <a:solidFill>
                  <a:schemeClr val="accent4">
                    <a:lumMod val="75000"/>
                  </a:schemeClr>
                </a:solidFill>
              </a:rPr>
              <a:t>a+b+c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i="1" dirty="0" smtClean="0">
                <a:solidFill>
                  <a:schemeClr val="accent4">
                    <a:lumMod val="75000"/>
                  </a:schemeClr>
                </a:solidFill>
              </a:rPr>
              <a:t>	R 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</a:rPr>
              <a:t>= 0.5*c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i="1" dirty="0" smtClean="0">
                <a:solidFill>
                  <a:schemeClr val="accent4">
                    <a:lumMod val="75000"/>
                  </a:schemeClr>
                </a:solidFill>
              </a:rPr>
              <a:t>	h 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</a:rPr>
              <a:t>= a*b/c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i="1" dirty="0" smtClean="0">
                <a:solidFill>
                  <a:schemeClr val="accent4">
                    <a:lumMod val="75000"/>
                  </a:schemeClr>
                </a:solidFill>
              </a:rPr>
              <a:t>	m 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</a:rPr>
              <a:t>= b*b/c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i="1" dirty="0" smtClean="0">
                <a:solidFill>
                  <a:schemeClr val="accent4">
                    <a:lumMod val="75000"/>
                  </a:schemeClr>
                </a:solidFill>
              </a:rPr>
              <a:t>	n </a:t>
            </a:r>
            <a:r>
              <a:rPr lang="en-US" i="1" dirty="0">
                <a:solidFill>
                  <a:schemeClr val="accent4">
                    <a:lumMod val="75000"/>
                  </a:schemeClr>
                </a:solidFill>
              </a:rPr>
              <a:t>= a*a/c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ตัวอย่างโจทย์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530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โครงสร้าง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การทำงานแบบตัดสินใจทางเลือกตามเงื่อนไข หรือแบบเงื่อนไขกรณี หรือแบบการเลือกกระทำตามเงื่อนไข เป็นโครงสร้างที่ให้โปรแกรมสามารถตัดสินใจ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(Decision)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เลือกทางเลือกตามเงื่อนไข ซึ่งมี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ลักษณะใหญ่ ๆ  คือ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1074738" lvl="0" indent="-514350">
              <a:buFont typeface="+mj-lt"/>
              <a:buAutoNum type="arabicPeriod"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การตัดสินใจเลือกทำกับไม่ต้องทำ หรือ เลือกทำกับ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ข้าม</a:t>
            </a:r>
          </a:p>
          <a:p>
            <a:pPr marL="1074738" indent="-514350">
              <a:buFont typeface="+mj-lt"/>
              <a:buAutoNum type="arabicPeriod"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การตัดสินใจเลือกทำอย่างใดอย่างหนึ่ง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การเขียนโปรแกรมโครงสร้างการ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ทำงาน</a:t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แบบ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ตัดสินใจทางเลือกตามเงื่อนไข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77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40768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เมื่อ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เงื่อนไขเป็นจริงจะทำงานในส่วนของกลุ่มประโยคคำสั่ง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(Statements)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หากเป็นเท็จจะข้ามกลุ่มประโยคคำสั่ง ไปทำงานในคำสั่งถัดไป คือข้ามกลุ่มประโยคคำสั่งที่อยู่ในขอบเขต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{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}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การตัดสินใจเลือกทำกับไม่ต้องทำ หรือ เลือกทำกับ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ข้าม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/>
          <p:nvPr/>
        </p:nvGrpSpPr>
        <p:grpSpPr>
          <a:xfrm>
            <a:off x="717819" y="3249991"/>
            <a:ext cx="4324210" cy="2429642"/>
            <a:chOff x="0" y="27081"/>
            <a:chExt cx="2750516" cy="1206636"/>
          </a:xfrm>
        </p:grpSpPr>
        <p:cxnSp>
          <p:nvCxnSpPr>
            <p:cNvPr id="5" name="ลูกศรเชื่อมต่อแบบตรง 4"/>
            <p:cNvCxnSpPr/>
            <p:nvPr/>
          </p:nvCxnSpPr>
          <p:spPr>
            <a:xfrm>
              <a:off x="612042" y="27081"/>
              <a:ext cx="0" cy="163115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" name="แผนผังลำดับงาน: กระบวนการ 5"/>
            <p:cNvSpPr/>
            <p:nvPr/>
          </p:nvSpPr>
          <p:spPr>
            <a:xfrm>
              <a:off x="1499616" y="277978"/>
              <a:ext cx="998649" cy="319766"/>
            </a:xfrm>
            <a:prstGeom prst="flowChartProcess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2000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 New"/>
                  <a:ea typeface="Calibri"/>
                  <a:cs typeface="Cordia New"/>
                </a:rPr>
                <a:t>Statements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7" name="แผนผังลำดับงาน: ตัวเชื่อมต่อ 6"/>
            <p:cNvSpPr/>
            <p:nvPr/>
          </p:nvSpPr>
          <p:spPr>
            <a:xfrm>
              <a:off x="503446" y="866972"/>
              <a:ext cx="235780" cy="203677"/>
            </a:xfrm>
            <a:prstGeom prst="flowChartConnector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th-TH" sz="4400"/>
            </a:p>
          </p:txBody>
        </p:sp>
        <p:cxnSp>
          <p:nvCxnSpPr>
            <p:cNvPr id="8" name="ลูกศรเชื่อมต่อแบบตรง 7"/>
            <p:cNvCxnSpPr>
              <a:endCxn id="7" idx="6"/>
            </p:cNvCxnSpPr>
            <p:nvPr/>
          </p:nvCxnSpPr>
          <p:spPr>
            <a:xfrm flipH="1" flipV="1">
              <a:off x="739226" y="968811"/>
              <a:ext cx="2007073" cy="11426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ตัวเชื่อมต่อตรง 8"/>
            <p:cNvCxnSpPr/>
            <p:nvPr/>
          </p:nvCxnSpPr>
          <p:spPr>
            <a:xfrm flipV="1">
              <a:off x="2750515" y="446228"/>
              <a:ext cx="1" cy="534009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0" name="กลุ่ม 9"/>
            <p:cNvGrpSpPr/>
            <p:nvPr/>
          </p:nvGrpSpPr>
          <p:grpSpPr>
            <a:xfrm>
              <a:off x="0" y="182880"/>
              <a:ext cx="1498932" cy="696186"/>
              <a:chOff x="0" y="7326"/>
              <a:chExt cx="1498932" cy="697194"/>
            </a:xfrm>
          </p:grpSpPr>
          <p:cxnSp>
            <p:nvCxnSpPr>
              <p:cNvPr id="14" name="ลูกศรเชื่อมต่อแบบตรง 13"/>
              <p:cNvCxnSpPr/>
              <p:nvPr/>
            </p:nvCxnSpPr>
            <p:spPr>
              <a:xfrm>
                <a:off x="614476" y="541325"/>
                <a:ext cx="0" cy="163195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แผนผังลําดับงาน: การตัดสินใจ 14"/>
              <p:cNvSpPr/>
              <p:nvPr/>
            </p:nvSpPr>
            <p:spPr>
              <a:xfrm>
                <a:off x="0" y="7326"/>
                <a:ext cx="1227455" cy="538480"/>
              </a:xfrm>
              <a:prstGeom prst="flowChartDecision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4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TH Sarabun New"/>
                    <a:ea typeface="Calibri"/>
                    <a:cs typeface="Cordia New"/>
                  </a:rPr>
                  <a:t>Condition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cxnSp>
            <p:nvCxnSpPr>
              <p:cNvPr id="16" name="ตัวเชื่อมต่อตรง 15"/>
              <p:cNvCxnSpPr/>
              <p:nvPr/>
            </p:nvCxnSpPr>
            <p:spPr>
              <a:xfrm>
                <a:off x="1207008" y="277022"/>
                <a:ext cx="281482" cy="76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1136982" y="102562"/>
                <a:ext cx="361950" cy="1968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14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TH Sarabun New"/>
                    <a:ea typeface="Calibri"/>
                    <a:cs typeface="Cordia New"/>
                  </a:rPr>
                  <a:t>Yes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18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651045" y="534512"/>
                <a:ext cx="555951" cy="1620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1400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TH Sarabun New"/>
                    <a:ea typeface="Calibri"/>
                    <a:cs typeface="Cordia New"/>
                  </a:rPr>
                  <a:t>No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</p:grpSp>
        <p:cxnSp>
          <p:nvCxnSpPr>
            <p:cNvPr id="11" name="ลูกศรเชื่อมต่อแบบตรง 10"/>
            <p:cNvCxnSpPr/>
            <p:nvPr/>
          </p:nvCxnSpPr>
          <p:spPr>
            <a:xfrm>
              <a:off x="621336" y="1070649"/>
              <a:ext cx="0" cy="163068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ลูกศรเชื่อมต่อแบบตรง 11"/>
            <p:cNvCxnSpPr/>
            <p:nvPr/>
          </p:nvCxnSpPr>
          <p:spPr>
            <a:xfrm>
              <a:off x="1307515" y="452262"/>
              <a:ext cx="191417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ตัวเชื่อมต่อตรง 12"/>
            <p:cNvCxnSpPr/>
            <p:nvPr/>
          </p:nvCxnSpPr>
          <p:spPr>
            <a:xfrm>
              <a:off x="2494483" y="446228"/>
              <a:ext cx="25463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2" name="กล่องข้อความ 2"/>
          <p:cNvSpPr txBox="1">
            <a:spLocks noChangeArrowheads="1"/>
          </p:cNvSpPr>
          <p:nvPr/>
        </p:nvSpPr>
        <p:spPr bwMode="auto">
          <a:xfrm>
            <a:off x="5436096" y="3548385"/>
            <a:ext cx="3024336" cy="150810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indent="226695">
              <a:spcAft>
                <a:spcPts val="0"/>
              </a:spcAft>
            </a:pPr>
            <a:r>
              <a:rPr lang="th-TH" sz="20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TH Sarabun New"/>
              </a:rPr>
              <a:t>รูปแบบคำสั่ง</a:t>
            </a:r>
            <a:endParaRPr lang="en-US" sz="1600" dirty="0">
              <a:solidFill>
                <a:schemeClr val="accent4">
                  <a:lumMod val="75000"/>
                </a:schemeClr>
              </a:solidFill>
              <a:effectLst/>
              <a:latin typeface="Calibri"/>
              <a:ea typeface="Calibri"/>
              <a:cs typeface="Cordia New"/>
            </a:endParaRPr>
          </a:p>
          <a:p>
            <a:pPr indent="226695">
              <a:spcAft>
                <a:spcPts val="0"/>
              </a:spcAft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effectLst/>
                <a:latin typeface="TH Sarabun New"/>
                <a:ea typeface="Calibri"/>
                <a:cs typeface="Cordia New"/>
              </a:rPr>
              <a:t>if  (condition) {</a:t>
            </a:r>
            <a:endParaRPr lang="en-US" sz="1800" dirty="0">
              <a:solidFill>
                <a:schemeClr val="accent4">
                  <a:lumMod val="75000"/>
                </a:schemeClr>
              </a:solidFill>
              <a:effectLst/>
              <a:latin typeface="Calibri"/>
              <a:ea typeface="Calibri"/>
              <a:cs typeface="Cordia New"/>
            </a:endParaRPr>
          </a:p>
          <a:p>
            <a:pPr indent="226695">
              <a:spcAft>
                <a:spcPts val="0"/>
              </a:spcAft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effectLst/>
                <a:latin typeface="TH Sarabun New"/>
                <a:ea typeface="Calibri"/>
                <a:cs typeface="Cordia New"/>
              </a:rPr>
              <a:t>	statements;</a:t>
            </a:r>
            <a:endParaRPr lang="en-US" sz="1800" dirty="0">
              <a:solidFill>
                <a:schemeClr val="accent4">
                  <a:lumMod val="75000"/>
                </a:schemeClr>
              </a:solidFill>
              <a:effectLst/>
              <a:latin typeface="Calibri"/>
              <a:ea typeface="Calibri"/>
              <a:cs typeface="Cordia New"/>
            </a:endParaRPr>
          </a:p>
          <a:p>
            <a:pPr indent="226695">
              <a:spcAft>
                <a:spcPts val="0"/>
              </a:spcAft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effectLst/>
                <a:latin typeface="TH Sarabun New"/>
                <a:ea typeface="Calibri"/>
                <a:cs typeface="Cordia New"/>
              </a:rPr>
              <a:t>}</a:t>
            </a:r>
            <a:endParaRPr lang="en-US" sz="1800" dirty="0">
              <a:solidFill>
                <a:schemeClr val="accent4">
                  <a:lumMod val="75000"/>
                </a:schemeClr>
              </a:solidFill>
              <a:effectLst/>
              <a:latin typeface="Calibri"/>
              <a:ea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6709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1684784"/>
          </a:xfrm>
        </p:spPr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เมื่อ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เงื่อนไขเป็นจริงจะเลือกทำงานในส่วนของกลุ่มประโยคคำสั่งที่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1 (Statements 1)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หากเป็นเท็จจะเลือกทำงานในส่วนของกลุ่มประโยคคำสั่งที่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2 (Statements 2)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คือ เลือกทำอย่างใดอย่าง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หนึ่ง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การตัดสินใจเลือกทำอย่างใดอย่างหนึ่ง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/>
          <p:nvPr/>
        </p:nvGrpSpPr>
        <p:grpSpPr>
          <a:xfrm>
            <a:off x="755576" y="3163729"/>
            <a:ext cx="3528392" cy="2965195"/>
            <a:chOff x="0" y="8709"/>
            <a:chExt cx="2757830" cy="1751105"/>
          </a:xfrm>
        </p:grpSpPr>
        <p:cxnSp>
          <p:nvCxnSpPr>
            <p:cNvPr id="5" name="ลูกศรเชื่อมต่อแบบตรง 4"/>
            <p:cNvCxnSpPr/>
            <p:nvPr/>
          </p:nvCxnSpPr>
          <p:spPr>
            <a:xfrm>
              <a:off x="618781" y="8709"/>
              <a:ext cx="0" cy="16256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6" name="กลุ่ม 5"/>
            <p:cNvGrpSpPr/>
            <p:nvPr/>
          </p:nvGrpSpPr>
          <p:grpSpPr>
            <a:xfrm>
              <a:off x="0" y="165100"/>
              <a:ext cx="2757830" cy="1594714"/>
              <a:chOff x="0" y="7315"/>
              <a:chExt cx="2757830" cy="1594714"/>
            </a:xfrm>
          </p:grpSpPr>
          <p:sp>
            <p:nvSpPr>
              <p:cNvPr id="7" name="แผนผังลำดับงาน: กระบวนการ 6"/>
              <p:cNvSpPr/>
              <p:nvPr/>
            </p:nvSpPr>
            <p:spPr>
              <a:xfrm>
                <a:off x="1506931" y="109728"/>
                <a:ext cx="1114870" cy="319405"/>
              </a:xfrm>
              <a:prstGeom prst="flowChartProcess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600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TH Sarabun New"/>
                    <a:ea typeface="Calibri"/>
                    <a:cs typeface="Cordia New"/>
                  </a:rPr>
                  <a:t>Statements</a:t>
                </a:r>
              </a:p>
              <a:p>
                <a:pPr algn="ctr">
                  <a:spcAft>
                    <a:spcPts val="0"/>
                  </a:spcAft>
                </a:pPr>
                <a:r>
                  <a:rPr lang="en-US" sz="1400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TH Sarabun New"/>
                    <a:ea typeface="Calibri"/>
                    <a:cs typeface="Cordia New"/>
                  </a:rPr>
                  <a:t>1</a:t>
                </a:r>
                <a:endParaRPr lang="en-US" sz="14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cxnSp>
            <p:nvCxnSpPr>
              <p:cNvPr id="8" name="ตัวเชื่อมต่อตรง 7"/>
              <p:cNvCxnSpPr/>
              <p:nvPr/>
            </p:nvCxnSpPr>
            <p:spPr>
              <a:xfrm flipV="1">
                <a:off x="2750515" y="263348"/>
                <a:ext cx="1398" cy="1053387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9" name="กลุ่ม 8"/>
              <p:cNvGrpSpPr/>
              <p:nvPr/>
            </p:nvGrpSpPr>
            <p:grpSpPr>
              <a:xfrm>
                <a:off x="0" y="7315"/>
                <a:ext cx="1488490" cy="696186"/>
                <a:chOff x="0" y="7326"/>
                <a:chExt cx="1488490" cy="697194"/>
              </a:xfrm>
            </p:grpSpPr>
            <p:cxnSp>
              <p:nvCxnSpPr>
                <p:cNvPr id="17" name="ลูกศรเชื่อมต่อแบบตรง 16"/>
                <p:cNvCxnSpPr/>
                <p:nvPr/>
              </p:nvCxnSpPr>
              <p:spPr>
                <a:xfrm>
                  <a:off x="614476" y="541325"/>
                  <a:ext cx="0" cy="163195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8" name="แผนผังลําดับงาน: การตัดสินใจ 17"/>
                <p:cNvSpPr/>
                <p:nvPr/>
              </p:nvSpPr>
              <p:spPr>
                <a:xfrm>
                  <a:off x="0" y="7326"/>
                  <a:ext cx="1227455" cy="538480"/>
                </a:xfrm>
                <a:prstGeom prst="flowChartDecision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1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latin typeface="TH Sarabun New"/>
                      <a:ea typeface="Calibri"/>
                      <a:cs typeface="Cordia New"/>
                    </a:rPr>
                    <a:t>Condition</a:t>
                  </a:r>
                  <a:endParaRPr lang="en-US" sz="1400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Cordia New"/>
                  </a:endParaRPr>
                </a:p>
              </p:txBody>
            </p:sp>
            <p:sp>
              <p:nvSpPr>
                <p:cNvPr id="20" name="กล่องข้อความ 2"/>
                <p:cNvSpPr txBox="1">
                  <a:spLocks noChangeArrowheads="1"/>
                </p:cNvSpPr>
                <p:nvPr/>
              </p:nvSpPr>
              <p:spPr bwMode="auto">
                <a:xfrm>
                  <a:off x="1126540" y="65837"/>
                  <a:ext cx="361950" cy="1552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latin typeface="TH Sarabun New"/>
                      <a:ea typeface="Calibri"/>
                      <a:cs typeface="Cordia New"/>
                    </a:rPr>
                    <a:t>Yes</a:t>
                  </a:r>
                  <a:endParaRPr lang="en-US" sz="14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endParaRPr>
                </a:p>
              </p:txBody>
            </p:sp>
            <p:sp>
              <p:nvSpPr>
                <p:cNvPr id="21" name="กล่องข้อความ 2"/>
                <p:cNvSpPr txBox="1">
                  <a:spLocks noChangeArrowheads="1"/>
                </p:cNvSpPr>
                <p:nvPr/>
              </p:nvSpPr>
              <p:spPr bwMode="auto">
                <a:xfrm>
                  <a:off x="651045" y="522508"/>
                  <a:ext cx="555951" cy="1552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dirty="0" smtClean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latin typeface="TH Sarabun New"/>
                      <a:ea typeface="Calibri"/>
                      <a:cs typeface="Cordia New"/>
                    </a:rPr>
                    <a:t>No</a:t>
                  </a:r>
                  <a:endParaRPr lang="en-US" sz="14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endParaRPr>
                </a:p>
              </p:txBody>
            </p:sp>
          </p:grpSp>
          <p:cxnSp>
            <p:nvCxnSpPr>
              <p:cNvPr id="10" name="ลูกศรเชื่อมต่อแบบตรง 9"/>
              <p:cNvCxnSpPr/>
              <p:nvPr/>
            </p:nvCxnSpPr>
            <p:spPr>
              <a:xfrm>
                <a:off x="1184351" y="276165"/>
                <a:ext cx="322580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ตัวเชื่อมต่อตรง 10"/>
              <p:cNvCxnSpPr>
                <a:stCxn id="7" idx="3"/>
              </p:cNvCxnSpPr>
              <p:nvPr/>
            </p:nvCxnSpPr>
            <p:spPr>
              <a:xfrm flipV="1">
                <a:off x="2621802" y="263348"/>
                <a:ext cx="128713" cy="6083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2" name="แผนผังลำดับงาน: กระบวนการ 11"/>
              <p:cNvSpPr/>
              <p:nvPr/>
            </p:nvSpPr>
            <p:spPr>
              <a:xfrm>
                <a:off x="87782" y="702260"/>
                <a:ext cx="998220" cy="319405"/>
              </a:xfrm>
              <a:prstGeom prst="flowChartProcess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6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TH Sarabun New"/>
                    <a:ea typeface="Calibri"/>
                    <a:cs typeface="Cordia New"/>
                  </a:rPr>
                  <a:t>Statements</a:t>
                </a:r>
                <a:r>
                  <a:rPr lang="en-US" sz="14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TH Sarabun New"/>
                    <a:ea typeface="Calibri"/>
                    <a:cs typeface="Cordia New"/>
                  </a:rPr>
                  <a:t>2</a:t>
                </a:r>
                <a:endParaRPr lang="en-US" sz="14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cxnSp>
            <p:nvCxnSpPr>
              <p:cNvPr id="13" name="ลูกศรเชื่อมต่อแบบตรง 12"/>
              <p:cNvCxnSpPr/>
              <p:nvPr/>
            </p:nvCxnSpPr>
            <p:spPr>
              <a:xfrm flipH="1">
                <a:off x="694944" y="1316736"/>
                <a:ext cx="2062886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ลูกศรเชื่อมต่อแบบตรง 13"/>
              <p:cNvCxnSpPr/>
              <p:nvPr/>
            </p:nvCxnSpPr>
            <p:spPr>
              <a:xfrm>
                <a:off x="592531" y="1031444"/>
                <a:ext cx="0" cy="18288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แผนผังลำดับงาน: ตัวเชื่อมต่อ 14"/>
              <p:cNvSpPr/>
              <p:nvPr/>
            </p:nvSpPr>
            <p:spPr>
              <a:xfrm>
                <a:off x="490118" y="1214324"/>
                <a:ext cx="194310" cy="203200"/>
              </a:xfrm>
              <a:prstGeom prst="flowChartConnector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th-TH" sz="3600"/>
              </a:p>
            </p:txBody>
          </p:sp>
          <p:cxnSp>
            <p:nvCxnSpPr>
              <p:cNvPr id="16" name="ลูกศรเชื่อมต่อแบบตรง 15"/>
              <p:cNvCxnSpPr/>
              <p:nvPr/>
            </p:nvCxnSpPr>
            <p:spPr>
              <a:xfrm>
                <a:off x="585216" y="1419149"/>
                <a:ext cx="0" cy="18288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กล่องข้อความ 2"/>
          <p:cNvSpPr txBox="1">
            <a:spLocks noChangeArrowheads="1"/>
          </p:cNvSpPr>
          <p:nvPr/>
        </p:nvSpPr>
        <p:spPr bwMode="auto">
          <a:xfrm>
            <a:off x="4860032" y="3428550"/>
            <a:ext cx="3384376" cy="224676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indent="226695">
              <a:spcAft>
                <a:spcPts val="0"/>
              </a:spcAft>
            </a:pPr>
            <a:r>
              <a:rPr lang="th-TH" sz="16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TH Sarabun New"/>
              </a:rPr>
              <a:t>รูปแบบคำสั่ง</a:t>
            </a:r>
            <a:endParaRPr lang="en-US" sz="1200" dirty="0">
              <a:solidFill>
                <a:schemeClr val="accent4">
                  <a:lumMod val="75000"/>
                </a:schemeClr>
              </a:solidFill>
              <a:effectLst/>
              <a:latin typeface="Calibri"/>
              <a:ea typeface="Calibri"/>
              <a:cs typeface="Cordia New"/>
            </a:endParaRPr>
          </a:p>
          <a:p>
            <a:pPr indent="226695">
              <a:spcAft>
                <a:spcPts val="0"/>
              </a:spcAft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TH Sarabun New"/>
                <a:ea typeface="Calibri"/>
                <a:cs typeface="Cordia New"/>
              </a:rPr>
              <a:t>if  (condition) {</a:t>
            </a:r>
            <a:endParaRPr lang="en-US" sz="1600" dirty="0">
              <a:solidFill>
                <a:schemeClr val="accent4">
                  <a:lumMod val="75000"/>
                </a:schemeClr>
              </a:solidFill>
              <a:effectLst/>
              <a:latin typeface="Calibri"/>
              <a:ea typeface="Calibri"/>
              <a:cs typeface="Cordia New"/>
            </a:endParaRPr>
          </a:p>
          <a:p>
            <a:pPr indent="226695">
              <a:spcAft>
                <a:spcPts val="0"/>
              </a:spcAft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TH Sarabun New"/>
                <a:ea typeface="Calibri"/>
                <a:cs typeface="Cordia New"/>
              </a:rPr>
              <a:t>	statements 1;</a:t>
            </a:r>
            <a:endParaRPr lang="en-US" sz="1600" dirty="0">
              <a:solidFill>
                <a:schemeClr val="accent4">
                  <a:lumMod val="75000"/>
                </a:schemeClr>
              </a:solidFill>
              <a:effectLst/>
              <a:latin typeface="Calibri"/>
              <a:ea typeface="Calibri"/>
              <a:cs typeface="Cordia New"/>
            </a:endParaRPr>
          </a:p>
          <a:p>
            <a:pPr indent="226695">
              <a:spcAft>
                <a:spcPts val="0"/>
              </a:spcAft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TH Sarabun New"/>
                <a:ea typeface="Calibri"/>
                <a:cs typeface="Cordia New"/>
              </a:rPr>
              <a:t>}</a:t>
            </a:r>
            <a:endParaRPr lang="en-US" sz="1600" dirty="0">
              <a:solidFill>
                <a:schemeClr val="accent4">
                  <a:lumMod val="75000"/>
                </a:schemeClr>
              </a:solidFill>
              <a:effectLst/>
              <a:latin typeface="Calibri"/>
              <a:ea typeface="Calibri"/>
              <a:cs typeface="Cordia New"/>
            </a:endParaRPr>
          </a:p>
          <a:p>
            <a:pPr indent="226695">
              <a:spcAft>
                <a:spcPts val="0"/>
              </a:spcAft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TH Sarabun New"/>
                <a:ea typeface="Calibri"/>
                <a:cs typeface="Cordia New"/>
              </a:rPr>
              <a:t>else {</a:t>
            </a:r>
            <a:endParaRPr lang="en-US" sz="1600" dirty="0">
              <a:solidFill>
                <a:schemeClr val="accent4">
                  <a:lumMod val="75000"/>
                </a:schemeClr>
              </a:solidFill>
              <a:effectLst/>
              <a:latin typeface="Calibri"/>
              <a:ea typeface="Calibri"/>
              <a:cs typeface="Cordia New"/>
            </a:endParaRPr>
          </a:p>
          <a:p>
            <a:pPr indent="226695">
              <a:spcAft>
                <a:spcPts val="0"/>
              </a:spcAft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TH Sarabun New"/>
                <a:ea typeface="Calibri"/>
                <a:cs typeface="Cordia New"/>
              </a:rPr>
              <a:t>	statements 2;</a:t>
            </a:r>
            <a:endParaRPr lang="en-US" sz="1600" dirty="0">
              <a:solidFill>
                <a:schemeClr val="accent4">
                  <a:lumMod val="75000"/>
                </a:schemeClr>
              </a:solidFill>
              <a:effectLst/>
              <a:latin typeface="Calibri"/>
              <a:ea typeface="Calibri"/>
              <a:cs typeface="Cordia New"/>
            </a:endParaRPr>
          </a:p>
          <a:p>
            <a:pPr indent="226695">
              <a:spcAft>
                <a:spcPts val="0"/>
              </a:spcAft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TH Sarabun New"/>
                <a:ea typeface="Calibri"/>
                <a:cs typeface="Cordia New"/>
              </a:rPr>
              <a:t>}</a:t>
            </a:r>
            <a:endParaRPr lang="en-US" sz="1600" dirty="0">
              <a:solidFill>
                <a:schemeClr val="accent4">
                  <a:lumMod val="75000"/>
                </a:schemeClr>
              </a:solidFill>
              <a:effectLst/>
              <a:latin typeface="Calibri"/>
              <a:ea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89315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th-TH" sz="4600" b="1" dirty="0">
                <a:solidFill>
                  <a:schemeClr val="accent4">
                    <a:lumMod val="75000"/>
                  </a:schemeClr>
                </a:solidFill>
              </a:rPr>
              <a:t>คำสั่ง   </a:t>
            </a:r>
            <a:r>
              <a:rPr lang="en-US" sz="4600" b="1" dirty="0">
                <a:solidFill>
                  <a:schemeClr val="accent4">
                    <a:lumMod val="75000"/>
                  </a:schemeClr>
                </a:solidFill>
              </a:rPr>
              <a:t>if </a:t>
            </a:r>
            <a:endParaRPr lang="en-US" sz="29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4600" dirty="0">
                <a:solidFill>
                  <a:schemeClr val="accent4">
                    <a:lumMod val="75000"/>
                  </a:schemeClr>
                </a:solidFill>
              </a:rPr>
              <a:t>เป็นคำสั่งตัดสินใจเลือกทำ หรือ ไม่ทำ (ข้าม)</a:t>
            </a:r>
            <a:r>
              <a:rPr lang="en-US" sz="4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9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4600" dirty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r>
              <a:rPr lang="en-US" sz="4600" dirty="0">
                <a:solidFill>
                  <a:schemeClr val="accent4">
                    <a:lumMod val="75000"/>
                  </a:schemeClr>
                </a:solidFill>
              </a:rPr>
              <a:t> 	</a:t>
            </a: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</a:rPr>
              <a:t>1 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if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(condition) </a:t>
            </a:r>
          </a:p>
          <a:p>
            <a:pPr marL="914400" lvl="2" indent="0">
              <a:buNone/>
            </a:pPr>
            <a:r>
              <a:rPr lang="en-US" sz="3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statement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</a:p>
          <a:p>
            <a:pPr marL="0" indent="0">
              <a:buNone/>
            </a:pPr>
            <a:r>
              <a:rPr lang="th-TH" sz="4600" dirty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	2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914400" lvl="2" indent="0">
              <a:buNone/>
            </a:pPr>
            <a:r>
              <a:rPr lang="en-US" sz="3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if (condition) {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statement1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statement2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…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statementN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} 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คำสั่งควบคุมการทำงานแบบทางเลือก</a:t>
            </a: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00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คำสั่งตัดสินใจเลือกทำอย่างใดอย่างหนึ่ง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รูปแบบที่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1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ใช้ในกรณีที่ประโยคคำสั่งที่จะเลือกทำมีเพียงประโยคคำสั่งเดียว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เพื่อเลือกทำคำสั่งใดคำสั่งหนึ่ง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if 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(condition) </a:t>
            </a:r>
          </a:p>
          <a:p>
            <a:pPr marL="0" indent="0">
              <a:buNone/>
            </a:pPr>
            <a:r>
              <a:rPr lang="en-US" sz="2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  </a:t>
            </a: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statement1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else </a:t>
            </a:r>
            <a:endParaRPr lang="en-US" sz="22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  </a:t>
            </a: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statement2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ถ้า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เงื่อนไขเป็นจริงจะเลือกทำคำสั่ง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  statement1 </a:t>
            </a:r>
            <a:endParaRPr lang="th-TH" sz="1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12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ถ้า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เงื่อนไขเป็นเท็จจะเลือกทำคำสั่ง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  statement2 </a:t>
            </a:r>
            <a:endParaRPr lang="en-US" sz="12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คำสั่ง  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if - else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6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th-TH" sz="4600" dirty="0">
                <a:solidFill>
                  <a:schemeClr val="accent4">
                    <a:lumMod val="75000"/>
                  </a:schemeClr>
                </a:solidFill>
              </a:rPr>
              <a:t>เป็นคำสั่งตัดสินใจเลือกทำอย่างใดอย่างหนึ่ง</a:t>
            </a:r>
            <a:r>
              <a:rPr lang="en-US" sz="4600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r>
              <a:rPr lang="th-TH" sz="4600" dirty="0" smtClean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r>
              <a:rPr lang="th-TH" sz="4600" dirty="0">
                <a:solidFill>
                  <a:schemeClr val="accent4">
                    <a:lumMod val="75000"/>
                  </a:schemeClr>
                </a:solidFill>
              </a:rPr>
              <a:t>ที่</a:t>
            </a:r>
            <a:r>
              <a:rPr lang="en-US" sz="4600" dirty="0">
                <a:solidFill>
                  <a:schemeClr val="accent4">
                    <a:lumMod val="75000"/>
                  </a:schemeClr>
                </a:solidFill>
              </a:rPr>
              <a:t> 2 </a:t>
            </a:r>
            <a:r>
              <a:rPr lang="th-TH" sz="4600" dirty="0">
                <a:solidFill>
                  <a:schemeClr val="accent4">
                    <a:lumMod val="75000"/>
                  </a:schemeClr>
                </a:solidFill>
              </a:rPr>
              <a:t>ใช้ในกรณีที่ประโยคคำสั่งที่จะเลือกทำมีตั้งแต่</a:t>
            </a:r>
            <a:r>
              <a:rPr lang="en-US" sz="4600" dirty="0">
                <a:solidFill>
                  <a:schemeClr val="accent4">
                    <a:lumMod val="75000"/>
                  </a:schemeClr>
                </a:solidFill>
              </a:rPr>
              <a:t> 1 </a:t>
            </a:r>
            <a:r>
              <a:rPr lang="th-TH" sz="4600" dirty="0">
                <a:solidFill>
                  <a:schemeClr val="accent4">
                    <a:lumMod val="75000"/>
                  </a:schemeClr>
                </a:solidFill>
              </a:rPr>
              <a:t>คำสั่งขึ้นไป</a:t>
            </a:r>
            <a:r>
              <a:rPr lang="en-US" sz="4600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sz="4600" dirty="0">
                <a:solidFill>
                  <a:schemeClr val="accent4">
                    <a:lumMod val="75000"/>
                  </a:schemeClr>
                </a:solidFill>
              </a:rPr>
              <a:t>เพื่อเลือกทำกลุ่มคำสั่งใดกลุ่มคำสั่งหนึ่ง</a:t>
            </a:r>
            <a:r>
              <a:rPr lang="en-US" sz="4600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if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(condition) { 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  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statements1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} 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else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{ 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  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statements2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} 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sz="4600" dirty="0" smtClean="0">
                <a:solidFill>
                  <a:schemeClr val="accent4">
                    <a:lumMod val="75000"/>
                  </a:schemeClr>
                </a:solidFill>
              </a:rPr>
              <a:t>	ถ้า</a:t>
            </a:r>
            <a:r>
              <a:rPr lang="th-TH" sz="4600" dirty="0">
                <a:solidFill>
                  <a:schemeClr val="accent4">
                    <a:lumMod val="75000"/>
                  </a:schemeClr>
                </a:solidFill>
              </a:rPr>
              <a:t>เงื่อนไขเป็นจริงจะเลือกทำกลุ่มคำสั่ง</a:t>
            </a:r>
            <a:r>
              <a:rPr lang="en-US" sz="4600" dirty="0">
                <a:solidFill>
                  <a:schemeClr val="accent4">
                    <a:lumMod val="75000"/>
                  </a:schemeClr>
                </a:solidFill>
              </a:rPr>
              <a:t>  statements1 </a:t>
            </a:r>
          </a:p>
          <a:p>
            <a:pPr marL="0" lvl="3" indent="0">
              <a:buNone/>
            </a:pPr>
            <a:r>
              <a:rPr lang="th-TH" sz="4600" dirty="0" smtClean="0">
                <a:solidFill>
                  <a:schemeClr val="accent4">
                    <a:lumMod val="75000"/>
                  </a:schemeClr>
                </a:solidFill>
              </a:rPr>
              <a:t>	ถ้า</a:t>
            </a:r>
            <a:r>
              <a:rPr lang="th-TH" sz="4600" dirty="0">
                <a:solidFill>
                  <a:schemeClr val="accent4">
                    <a:lumMod val="75000"/>
                  </a:schemeClr>
                </a:solidFill>
              </a:rPr>
              <a:t>เงื่อนไขเป็นเท็จจะเลือกทำกลุ่มคำสั่ง</a:t>
            </a:r>
            <a:r>
              <a:rPr lang="en-US" sz="4600" dirty="0">
                <a:solidFill>
                  <a:schemeClr val="accent4">
                    <a:lumMod val="75000"/>
                  </a:schemeClr>
                </a:solidFill>
              </a:rPr>
              <a:t>  statements2 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คำสั่ง  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if - else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11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lvl="0" indent="-742950">
              <a:buFont typeface="+mj-lt"/>
              <a:buAutoNum type="arabicPeriod"/>
            </a:pPr>
            <a:r>
              <a:rPr lang="th-TH" sz="28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การเขียนโปรแกรมโครงสร้างการทำงานแบบลำดับ</a:t>
            </a:r>
            <a:endParaRPr lang="en-US" sz="2800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742950" lvl="0" indent="-742950">
              <a:buFont typeface="+mj-lt"/>
              <a:buAutoNum type="arabicPeriod"/>
            </a:pPr>
            <a:r>
              <a:rPr lang="th-TH" sz="28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การเขียนโปรแกรมโครงสร้างการทำงานแบบตัดสินใจเลือกกระทำตามเงื่อนไข</a:t>
            </a:r>
            <a:endParaRPr lang="en-US" sz="2800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742950" lvl="0" indent="-742950">
              <a:buFont typeface="+mj-lt"/>
              <a:buAutoNum type="arabicPeriod"/>
            </a:pPr>
            <a:r>
              <a:rPr lang="th-TH" sz="28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การเขียนโปรแกรมโครงสร้างการทำงานแบบทำซ้ำ</a:t>
            </a:r>
            <a:endParaRPr lang="en-US" sz="2800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endParaRPr lang="th-TH" sz="2800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สาระการ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87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ใช้ในกรณีที่มีหลายทางเลือก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 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(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มากกว่า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2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ทาง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)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 </a:t>
            </a:r>
          </a:p>
          <a:p>
            <a:pPr marL="0" indent="0">
              <a:buNone/>
            </a:pP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if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(condition1) { 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   statements_1; 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 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else {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if (condition2) { 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      	</a:t>
            </a: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statements_2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    } 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    </a:t>
            </a: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else 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   if 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6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condition_N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 </a:t>
            </a: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16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statements_N</a:t>
            </a: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      </a:t>
            </a: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} </a:t>
            </a:r>
            <a:endParaRPr lang="en-US" sz="16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       </a:t>
            </a: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else 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 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       </a:t>
            </a: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statements-else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       </a:t>
            </a: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}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</a:t>
            </a:r>
          </a:p>
          <a:p>
            <a:pPr marL="0" indent="0">
              <a:buNone/>
            </a:pP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} </a:t>
            </a:r>
            <a:endParaRPr lang="en-US" sz="16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 </a:t>
            </a:r>
          </a:p>
          <a:p>
            <a:pPr marL="0" indent="0">
              <a:buNone/>
            </a:pPr>
            <a:endParaRPr lang="th-TH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คำสั่ง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if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ซ้อน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if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3851920" y="2060848"/>
            <a:ext cx="5112568" cy="175679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3" indent="0">
              <a:buFont typeface="Arial" pitchFamily="34" charset="0"/>
              <a:buNone/>
            </a:pPr>
            <a:r>
              <a:rPr lang="th-TH" sz="1600" dirty="0" smtClean="0">
                <a:solidFill>
                  <a:srgbClr val="7030A0"/>
                </a:solidFill>
              </a:rPr>
              <a:t>ถ้าเงื่อนไขที่</a:t>
            </a:r>
            <a:r>
              <a:rPr lang="en-US" sz="1600" dirty="0" smtClean="0">
                <a:solidFill>
                  <a:srgbClr val="7030A0"/>
                </a:solidFill>
              </a:rPr>
              <a:t> 1 (Condition1) </a:t>
            </a:r>
            <a:r>
              <a:rPr lang="th-TH" sz="1600" dirty="0" smtClean="0">
                <a:solidFill>
                  <a:srgbClr val="7030A0"/>
                </a:solidFill>
              </a:rPr>
              <a:t>เป็นจริงจะเลือกทำกลุ่มคำสั่ง</a:t>
            </a:r>
            <a:r>
              <a:rPr lang="en-US" sz="1600" dirty="0" smtClean="0">
                <a:solidFill>
                  <a:srgbClr val="7030A0"/>
                </a:solidFill>
              </a:rPr>
              <a:t>  statements_1 </a:t>
            </a:r>
          </a:p>
          <a:p>
            <a:pPr marL="0" lvl="3" indent="0">
              <a:buFont typeface="Arial" pitchFamily="34" charset="0"/>
              <a:buNone/>
            </a:pPr>
            <a:r>
              <a:rPr lang="th-TH" sz="1600" dirty="0" smtClean="0">
                <a:solidFill>
                  <a:srgbClr val="7030A0"/>
                </a:solidFill>
              </a:rPr>
              <a:t>ถ้าเงื่อนไขที่</a:t>
            </a:r>
            <a:r>
              <a:rPr lang="en-US" sz="1600" dirty="0" smtClean="0">
                <a:solidFill>
                  <a:srgbClr val="7030A0"/>
                </a:solidFill>
              </a:rPr>
              <a:t> 2 (Condition2) </a:t>
            </a:r>
            <a:r>
              <a:rPr lang="th-TH" sz="1600" dirty="0" smtClean="0">
                <a:solidFill>
                  <a:srgbClr val="7030A0"/>
                </a:solidFill>
              </a:rPr>
              <a:t>เป็นจริงจะเลือกทำกลุ่มคำสั่ง</a:t>
            </a:r>
            <a:r>
              <a:rPr lang="en-US" sz="1600" dirty="0" smtClean="0">
                <a:solidFill>
                  <a:srgbClr val="7030A0"/>
                </a:solidFill>
              </a:rPr>
              <a:t>  statements_2 </a:t>
            </a:r>
          </a:p>
          <a:p>
            <a:pPr marL="0" lvl="3" indent="0">
              <a:buFont typeface="Arial" pitchFamily="34" charset="0"/>
              <a:buNone/>
            </a:pPr>
            <a:r>
              <a:rPr lang="en-US" sz="1600" dirty="0" smtClean="0">
                <a:solidFill>
                  <a:srgbClr val="7030A0"/>
                </a:solidFill>
              </a:rPr>
              <a:t>... </a:t>
            </a:r>
          </a:p>
          <a:p>
            <a:pPr marL="0" lvl="3" indent="0">
              <a:buFont typeface="Arial" pitchFamily="34" charset="0"/>
              <a:buNone/>
            </a:pPr>
            <a:r>
              <a:rPr lang="th-TH" sz="1600" dirty="0" smtClean="0">
                <a:solidFill>
                  <a:srgbClr val="7030A0"/>
                </a:solidFill>
              </a:rPr>
              <a:t>ถ้าเงื่อนไขที่</a:t>
            </a:r>
            <a:r>
              <a:rPr lang="en-US" sz="1600" dirty="0" smtClean="0">
                <a:solidFill>
                  <a:srgbClr val="7030A0"/>
                </a:solidFill>
              </a:rPr>
              <a:t> N (</a:t>
            </a:r>
            <a:r>
              <a:rPr lang="en-US" sz="1600" dirty="0" err="1" smtClean="0">
                <a:solidFill>
                  <a:srgbClr val="7030A0"/>
                </a:solidFill>
              </a:rPr>
              <a:t>Condition_N</a:t>
            </a:r>
            <a:r>
              <a:rPr lang="en-US" sz="1600" dirty="0" smtClean="0">
                <a:solidFill>
                  <a:srgbClr val="7030A0"/>
                </a:solidFill>
              </a:rPr>
              <a:t>) </a:t>
            </a:r>
            <a:r>
              <a:rPr lang="th-TH" sz="1600" dirty="0" smtClean="0">
                <a:solidFill>
                  <a:srgbClr val="7030A0"/>
                </a:solidFill>
              </a:rPr>
              <a:t>เป็นจริงจะเลือกทำกลุ่มคำสั่ง</a:t>
            </a:r>
            <a:r>
              <a:rPr lang="en-US" sz="1600" dirty="0" smtClean="0">
                <a:solidFill>
                  <a:srgbClr val="7030A0"/>
                </a:solidFill>
              </a:rPr>
              <a:t>  </a:t>
            </a:r>
            <a:r>
              <a:rPr lang="en-US" sz="1600" dirty="0" err="1" smtClean="0">
                <a:solidFill>
                  <a:srgbClr val="7030A0"/>
                </a:solidFill>
              </a:rPr>
              <a:t>statements_N</a:t>
            </a:r>
            <a:r>
              <a:rPr lang="en-US" sz="1600" dirty="0" smtClean="0">
                <a:solidFill>
                  <a:srgbClr val="7030A0"/>
                </a:solidFill>
              </a:rPr>
              <a:t> </a:t>
            </a:r>
          </a:p>
          <a:p>
            <a:pPr marL="0" indent="0">
              <a:buFont typeface="Arial" pitchFamily="34" charset="0"/>
              <a:buNone/>
            </a:pPr>
            <a:r>
              <a:rPr lang="th-TH" sz="1600" dirty="0" smtClean="0">
                <a:solidFill>
                  <a:srgbClr val="7030A0"/>
                </a:solidFill>
              </a:rPr>
              <a:t>แต่ถ้าไม่ตรงกับเงื่อนไขใด ๆ เลย จะเลือกทำกลุ่มคำสั่ง</a:t>
            </a:r>
            <a:r>
              <a:rPr lang="en-US" sz="1600" dirty="0" smtClean="0">
                <a:solidFill>
                  <a:srgbClr val="7030A0"/>
                </a:solidFill>
              </a:rPr>
              <a:t> statements-else</a:t>
            </a:r>
            <a:endParaRPr lang="th-TH" sz="1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92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เนื้อหา 3"/>
          <p:cNvSpPr>
            <a:spLocks noGrp="1"/>
          </p:cNvSpPr>
          <p:nvPr>
            <p:ph idx="1"/>
          </p:nvPr>
        </p:nvSpPr>
        <p:spPr>
          <a:xfrm>
            <a:off x="539552" y="1196752"/>
            <a:ext cx="8064896" cy="5112568"/>
          </a:xfrm>
          <a:solidFill>
            <a:srgbClr val="FFFFCC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include &lt;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main()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 score, grade; 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("Grade Calculate\n\n");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("Enter n : ");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d",&amp;score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 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if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(score &gt;= 80 &amp;&amp; score &lt;= 100) 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grade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 4; 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else if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(score &gt;= 70 &amp;&amp; score &lt;= 79) 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grade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 3; 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else if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(score &gt;= 60 &amp;&amp; score &lt;= 69) 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grade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 2; 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else if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(score &gt;= 50 &amp;&amp; score &lt;= 59) 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grade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 1; 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else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grade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 0; 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("\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nGrade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= %d\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n",grade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 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ตัวอย่างโปรแกรมตัดเกรด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95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เป็นคำสั่งตัดสินใจเลือกทำที่มีหลายทางเลือก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1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switch (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{ 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  case value1 : statement1; break; 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  case value2 : statement2; break; 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  // any case ... 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  case 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valueN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: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statementN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break; 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  default : statement-default; 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 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statement-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out_switch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 marL="0" indent="0">
              <a:buNone/>
            </a:pP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</a:rPr>
              <a:t>ถ้า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ค่าตัวแปร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</a:rPr>
              <a:t>var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ตรงกับ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 value1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จะทำประโยคคำสั่ง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 statement1 </a:t>
            </a:r>
            <a:endParaRPr lang="th-TH" sz="1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</a:rPr>
              <a:t>ถ้า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ค่าตัวแปร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</a:rPr>
              <a:t>var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ตรงกับ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 value2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จะทำประโยคคำสั่ง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 statement2 </a:t>
            </a:r>
            <a:endParaRPr lang="en-US" sz="1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... </a:t>
            </a:r>
            <a:endParaRPr lang="th-TH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</a:rPr>
              <a:t>ถ้า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ค่าตัวแปร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</a:rPr>
              <a:t>var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ตรงกับ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</a:rPr>
              <a:t>valueN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จะทำประโยคคำสั่ง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</a:rPr>
              <a:t>statementN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sz="1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</a:rPr>
              <a:t>แต่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ถ้าไม่ตรงกับ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case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ใด ๆ เลย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จะทำประโยคคำสั่ง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 statement-default </a:t>
            </a:r>
            <a:endParaRPr lang="en-US" sz="1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คำสั่ง  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switch - case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81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คำสั่ง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break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คำสั่งที่ต้องใส่ไว้เป็นคำสั่งท้ายสุดของแต่ละ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case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เพื่อเป็นคำสั่งออกจากคำสั่ง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switch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ในที่นี้จะไปทำคำสั่งที่อยู่นอกขอบเขตของคำสั่ง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switch  (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ในที่นี้คือ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statement-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out_switch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 </a:t>
            </a: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break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; </a:t>
            </a:r>
          </a:p>
          <a:p>
            <a:pPr marL="0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คำสั่ง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continue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คำสั่งที่ใช้ร่วมกับคำสั่งแบบทำซ้ำ เพื่อสั่งให้โปรแกรมหยุดการทำงานในรอบปัจจุบัน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แล้วกลับไปเริ่มทำงานในรอบต่อไป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คำสั่งควบคุมอื่น ๆ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91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1) 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แบบทำก่อนคิด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 Post-test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      คำสั่ง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do while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ทำ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ในลูปก่อนแล้วจึงตรวจสอบ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914400" lvl="2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ถ้า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เงื่อนไขเป็นจริงจะวนรอบ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marL="914400" lvl="2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ถ้า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เงื่อนไขเป็นเท็จจะสิ้นสุดการวนรอบ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ตราบ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ใดที่เงื่อนไขเป็นจริงจะวนรอบ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do 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 </a:t>
            </a:r>
          </a:p>
          <a:p>
            <a:pPr marL="0" indent="0">
              <a:buNone/>
            </a:pPr>
            <a:r>
              <a:rPr lang="en-US" sz="2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</a:t>
            </a: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statements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} </a:t>
            </a:r>
            <a:endParaRPr lang="en-US" sz="22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while 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(condition); 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การเขียนโปรแกรมโครงสร้างการ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ทำงาน</a:t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แบบ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มีการทำซ้ำ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3600" b="1" dirty="0" err="1">
                <a:solidFill>
                  <a:schemeClr val="accent4">
                    <a:lumMod val="75000"/>
                  </a:schemeClr>
                </a:solidFill>
              </a:rPr>
              <a:t>Repeation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73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2) 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คิดก่อนทำหรือ แบบตรวจสอบเงื่อนไขก่อน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(Pre-test)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คำสั่ง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while </a:t>
            </a:r>
            <a:endParaRPr lang="th-TH" sz="20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ตรวจสอบ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เงื่อนไขก่อน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	ถ้า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เงื่อนไขเป็นจริงจะวนรอบ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(Loop)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	ถ้า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เงื่อนไขเป็นเท็จจะสิ้นสุดการวนรอบ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914400" lvl="2" indent="0">
              <a:buNone/>
            </a:pP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ตราบใดที่เงื่อนไขเป็นจริงจะวนรอบ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9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while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(condition) { </a:t>
            </a:r>
          </a:p>
          <a:p>
            <a:pPr marL="0" indent="0">
              <a:buNone/>
            </a:pP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statements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</a:p>
          <a:p>
            <a:pPr marL="0" indent="0">
              <a:buNone/>
            </a:pP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} </a:t>
            </a:r>
            <a:endParaRPr lang="en-US" sz="26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การเขียนโปรแกรมโครงสร้างการทำงาน</a:t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แบบมีการทำซ้ำ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3600" b="1" dirty="0" err="1" smtClean="0">
                <a:solidFill>
                  <a:schemeClr val="accent4">
                    <a:lumMod val="75000"/>
                  </a:schemeClr>
                </a:solidFill>
              </a:rPr>
              <a:t>Repeation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82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b="1" dirty="0"/>
              <a:t>คำสั่ง </a:t>
            </a:r>
            <a:r>
              <a:rPr lang="en-US" b="1" dirty="0"/>
              <a:t>for </a:t>
            </a:r>
            <a:endParaRPr lang="en-US" dirty="0"/>
          </a:p>
          <a:p>
            <a:pPr marL="0" indent="0" algn="thaiDist">
              <a:buNone/>
            </a:pPr>
            <a:r>
              <a:rPr lang="th-TH" dirty="0" smtClean="0"/>
              <a:t>	การ</a:t>
            </a:r>
            <a:r>
              <a:rPr lang="th-TH" dirty="0"/>
              <a:t>ทำงานเหมือนกับคำสั่ง</a:t>
            </a:r>
            <a:r>
              <a:rPr lang="en-US" dirty="0"/>
              <a:t> while  </a:t>
            </a:r>
            <a:r>
              <a:rPr lang="th-TH" dirty="0"/>
              <a:t>นิยมนำมาเขียนโปรแกรมในการทำงานแบบวนรอบซ้ำ เพราะ ได้นำองค์ประกอบในส่วนที่ </a:t>
            </a:r>
            <a:r>
              <a:rPr lang="en-US" dirty="0"/>
              <a:t>1, 2 </a:t>
            </a:r>
            <a:r>
              <a:rPr lang="th-TH" dirty="0"/>
              <a:t>และ </a:t>
            </a:r>
            <a:r>
              <a:rPr lang="en-US" dirty="0"/>
              <a:t>3 </a:t>
            </a:r>
            <a:r>
              <a:rPr lang="th-TH" dirty="0"/>
              <a:t>มาไว้ในคำสั่ง </a:t>
            </a:r>
            <a:r>
              <a:rPr lang="en-US" dirty="0"/>
              <a:t>for </a:t>
            </a:r>
            <a:r>
              <a:rPr lang="th-TH" dirty="0"/>
              <a:t>จึงทำให้การเขียนโปรแกรมผิดพลาดน้อยกว่า</a:t>
            </a:r>
            <a:endParaRPr lang="en-US" dirty="0"/>
          </a:p>
          <a:p>
            <a:pPr marL="0" indent="0">
              <a:buNone/>
            </a:pPr>
            <a:r>
              <a:rPr lang="th-TH" dirty="0"/>
              <a:t>รูปแบบ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for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(exp1; exp2; exp3) { </a:t>
            </a:r>
          </a:p>
          <a:p>
            <a:pPr marL="0" indent="0"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	statements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; </a:t>
            </a:r>
          </a:p>
          <a:p>
            <a:pPr marL="0" indent="0"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} </a:t>
            </a:r>
            <a:endParaRPr lang="en-US" sz="240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 smtClean="0"/>
              <a:t>การเขียนโปรแกรมโครงสร้างการทำงาน</a:t>
            </a:r>
            <a:br>
              <a:rPr lang="th-TH" b="1" dirty="0" smtClean="0"/>
            </a:br>
            <a:r>
              <a:rPr lang="th-TH" b="1" dirty="0" smtClean="0"/>
              <a:t>แบบมีการทำซ้ำ</a:t>
            </a:r>
            <a:r>
              <a:rPr lang="en-US" b="1" dirty="0" smtClean="0"/>
              <a:t> </a:t>
            </a:r>
            <a:r>
              <a:rPr lang="en-US" sz="3600" b="1" dirty="0" smtClean="0"/>
              <a:t>(</a:t>
            </a:r>
            <a:r>
              <a:rPr lang="en-US" sz="3600" b="1" dirty="0" err="1" smtClean="0"/>
              <a:t>Repeation</a:t>
            </a:r>
            <a:r>
              <a:rPr lang="en-US" sz="3600" b="1" dirty="0" smtClean="0"/>
              <a:t>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28141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rgbClr val="FFCCFF"/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main()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	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("For-Loop Programming\n\n");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for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= 1;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&lt;= 10;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++) 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{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    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("%d\n",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}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โปรแกรมการแสดงเลข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1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ถึง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 10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ออกทางจอภาพ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52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rgbClr val="FFCCFF"/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main()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	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("For-Loop Programming\n\n");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for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= 10;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&gt;= 1;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--) 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{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    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("%d\n",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}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โปรแกรมการแสดงเลข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10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ถึง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1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ออกทางจอภาพ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37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184576"/>
          </a:xfrm>
          <a:solidFill>
            <a:srgbClr val="FFCCFF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main()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, m; 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("Multiply Program\n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"); </a:t>
            </a:r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("Enter m = ");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d",&amp;m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("\n------------\n");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("%6d",m);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("\n------------\n");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for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= 1;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&lt;= 12;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++) 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    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("%2d =%3d\n",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i,i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*m);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("------------\n");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06090"/>
          </a:xfrm>
        </p:spPr>
        <p:txBody>
          <a:bodyPr>
            <a:noAutofit/>
          </a:bodyPr>
          <a:lstStyle/>
          <a:p>
            <a:r>
              <a:rPr lang="th-TH" sz="2800" b="1" dirty="0">
                <a:solidFill>
                  <a:schemeClr val="accent4">
                    <a:lumMod val="75000"/>
                  </a:schemeClr>
                </a:solidFill>
              </a:rPr>
              <a:t>โปรแกรมสูตรคูณ โดยรับแม่สูตรคูณจากแป้นพิมพ์ </a:t>
            </a:r>
            <a:r>
              <a:rPr lang="th-TH" sz="2800" b="1" dirty="0" smtClean="0">
                <a:solidFill>
                  <a:schemeClr val="accent4">
                    <a:lumMod val="75000"/>
                  </a:schemeClr>
                </a:solidFill>
              </a:rPr>
              <a:t>โดย</a:t>
            </a:r>
            <a:r>
              <a:rPr lang="th-TH" sz="2800" b="1" dirty="0">
                <a:solidFill>
                  <a:schemeClr val="accent4">
                    <a:lumMod val="75000"/>
                  </a:schemeClr>
                </a:solidFill>
              </a:rPr>
              <a:t>ใช้คำสั่ง 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for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2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เขียนโปรแกรมโครงสร้างการทำงานแบบลำดับได้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แปลงสูตรเป็นนิพจน์ในทางคอมพิวเตอร์ได้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เขียนโปรแกรมโครงสร้างการทำงานแบบตัดสินใจเลือกกระทำตามเงื่อนไขได้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เขียนโปรแกรมโครงสร้างการทำงานแบบทำซ้ำได้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ป้อนและทดสอบโปรแกรมตามตัวอย่างได้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อธิบายส่วนประกอบในโปรแกรมได้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เขียนโปรแกรมตามโจทย์ที่กำหนดให้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สมรรถนะการเรียนรู้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20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616624"/>
          </a:xfrm>
          <a:solidFill>
            <a:srgbClr val="FFCCFF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main()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, m; 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("Multiply Program\n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"); </a:t>
            </a:r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("Enter m = ");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d",&amp;m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("\n------------\n");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("%6d",m);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("\n------------\n");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 1; </a:t>
            </a:r>
            <a:endParaRPr lang="en-US" sz="1800" b="1" dirty="0" smtClean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do {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    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("%2d =%3d\n",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i,i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*m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 </a:t>
            </a:r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++;</a:t>
            </a: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 while (</a:t>
            </a:r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&lt;= 12); 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("------------\n");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th-TH" sz="2800" b="1" dirty="0" smtClean="0">
                <a:solidFill>
                  <a:schemeClr val="accent4">
                    <a:lumMod val="75000"/>
                  </a:schemeClr>
                </a:solidFill>
              </a:rPr>
              <a:t>โปรแกรมสูตรคูณ โดยรับแม่สูตรคูณจากแป้นพิมพ์ โดยใช้คำสั่ง 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do while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11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616624"/>
          </a:xfrm>
          <a:solidFill>
            <a:srgbClr val="FFCCFF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main()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, m; 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("Multiply Program\n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"); </a:t>
            </a:r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("Enter m = ");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d",&amp;m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("\n------------\n");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("%6d",m);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("\n------------\n");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 1; </a:t>
            </a:r>
            <a:endParaRPr lang="en-US" sz="1800" b="1" dirty="0" smtClean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while (</a:t>
            </a:r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&lt;= 12) {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    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("%2d =%3d\n",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i,i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*m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 </a:t>
            </a:r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++;</a:t>
            </a: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}; 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("------------\n");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th-TH" sz="2800" b="1" dirty="0" smtClean="0">
                <a:solidFill>
                  <a:schemeClr val="accent4">
                    <a:lumMod val="75000"/>
                  </a:schemeClr>
                </a:solidFill>
              </a:rPr>
              <a:t>โปรแกรมสูตรคูณ โดยรับแม่สูตรคูณจากแป้นพิมพ์ โดยใช้คำสั่ง 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while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6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328592"/>
          </a:xfrm>
          <a:solidFill>
            <a:srgbClr val="FFCCFF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main()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unsigned char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clrscr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 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("Key Code Program C/C++\n\n");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("Press Esc for Exit.\n\n");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do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{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("%c : %u\n",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ch,ch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} while (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!= 27); // 27 is code of Esc Key.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("bye... bye...\n");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โปรแกรม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ตรวจสอบการกดคีย์ จนแสดงรหัสคีย์ที่กด 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จนกว่า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กดคีย์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Esc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เพื่อจบโปรแกรม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34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  <a:solidFill>
            <a:srgbClr val="FFCCFF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main()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char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x;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        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do 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clrscr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("Test Input Program\n\n");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do 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("Enter 0 to 100 : 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d",&amp;x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if (x &lt; 0 || x &gt; 100) 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    	   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("Range Error!\n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");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fflush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stdin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}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} while (x &lt; 0 || x &gt; 100);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("\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nInput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Pass...\n\n");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("Press Esc to Exit or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anykey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to 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continue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...");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} while (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!= 27);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โปรแกรมตรวจสอบการป้อนค่าระหว่าง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0-100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60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แผนผังความคิด </a:t>
            </a:r>
            <a:r>
              <a:rPr lang="en-US" sz="2700" b="1" dirty="0">
                <a:solidFill>
                  <a:schemeClr val="accent4">
                    <a:lumMod val="75000"/>
                  </a:schemeClr>
                </a:solidFill>
              </a:rPr>
              <a:t>(Mind Mapping)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ของหน่วยการเรียนรู้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/>
          <p:nvPr/>
        </p:nvGrpSpPr>
        <p:grpSpPr>
          <a:xfrm>
            <a:off x="683568" y="1340768"/>
            <a:ext cx="8064896" cy="5184576"/>
            <a:chOff x="0" y="0"/>
            <a:chExt cx="5232400" cy="3162300"/>
          </a:xfrm>
        </p:grpSpPr>
        <p:cxnSp>
          <p:nvCxnSpPr>
            <p:cNvPr id="5" name="ตัวเชื่อมต่อตรง 4"/>
            <p:cNvCxnSpPr/>
            <p:nvPr/>
          </p:nvCxnSpPr>
          <p:spPr>
            <a:xfrm>
              <a:off x="819150" y="825500"/>
              <a:ext cx="0" cy="1587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ตัวเชื่อมต่อตรง 5"/>
            <p:cNvCxnSpPr/>
            <p:nvPr/>
          </p:nvCxnSpPr>
          <p:spPr>
            <a:xfrm>
              <a:off x="4400550" y="825500"/>
              <a:ext cx="0" cy="914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สี่เหลี่ยมผืนผ้ามุมมน 6"/>
            <p:cNvSpPr/>
            <p:nvPr/>
          </p:nvSpPr>
          <p:spPr>
            <a:xfrm>
              <a:off x="3568700" y="984250"/>
              <a:ext cx="1663700" cy="5461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8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โครงสร้างการทำงาน</a:t>
              </a:r>
              <a:endParaRPr lang="en-US" sz="14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algn="ctr">
                <a:spcAft>
                  <a:spcPts val="0"/>
                </a:spcAft>
              </a:pPr>
              <a:r>
                <a:rPr lang="th-TH" sz="18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แบบทำซ้ำ</a:t>
              </a:r>
              <a:endParaRPr lang="en-US" sz="14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cxnSp>
          <p:nvCxnSpPr>
            <p:cNvPr id="8" name="ตัวเชื่อมต่อตรง 7"/>
            <p:cNvCxnSpPr/>
            <p:nvPr/>
          </p:nvCxnSpPr>
          <p:spPr>
            <a:xfrm>
              <a:off x="2616200" y="673100"/>
              <a:ext cx="0" cy="1066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สี่เหลี่ยมผืนผ้ามุมมน 8"/>
            <p:cNvSpPr/>
            <p:nvPr/>
          </p:nvSpPr>
          <p:spPr>
            <a:xfrm>
              <a:off x="1784350" y="0"/>
              <a:ext cx="1663700" cy="673100"/>
            </a:xfrm>
            <a:prstGeom prst="roundRect">
              <a:avLst/>
            </a:prstGeom>
            <a:ln w="19050"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20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กระบวนการเขียนโปรแกรมเชิงโครงสร้าง</a:t>
              </a:r>
              <a:endParaRPr lang="en-US" sz="14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0" name="สี่เหลี่ยมผืนผ้ามุมมน 9"/>
            <p:cNvSpPr/>
            <p:nvPr/>
          </p:nvSpPr>
          <p:spPr>
            <a:xfrm>
              <a:off x="1784350" y="965200"/>
              <a:ext cx="1663700" cy="5461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8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โครงสร้างการทำงาน</a:t>
              </a:r>
              <a:endParaRPr lang="en-US" sz="14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algn="ctr">
                <a:spcAft>
                  <a:spcPts val="0"/>
                </a:spcAft>
              </a:pPr>
              <a:r>
                <a:rPr lang="th-TH" sz="18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แบบตัดสินใจทางเลือก</a:t>
              </a:r>
              <a:endParaRPr lang="en-US" sz="14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1" name="สี่เหลี่ยมผืนผ้ามุมมน 10"/>
            <p:cNvSpPr/>
            <p:nvPr/>
          </p:nvSpPr>
          <p:spPr>
            <a:xfrm>
              <a:off x="0" y="971550"/>
              <a:ext cx="1663700" cy="5461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8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โครงสร้างการทำงาน</a:t>
              </a:r>
              <a:endParaRPr lang="en-US" sz="14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algn="ctr">
                <a:spcAft>
                  <a:spcPts val="0"/>
                </a:spcAft>
              </a:pPr>
              <a:r>
                <a:rPr lang="th-TH" sz="18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แบบลำดับ</a:t>
              </a:r>
              <a:endParaRPr lang="en-US" sz="14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2" name="สี่เหลี่ยมผืนผ้ามุมมน 11"/>
            <p:cNvSpPr/>
            <p:nvPr/>
          </p:nvSpPr>
          <p:spPr>
            <a:xfrm>
              <a:off x="2006600" y="1739900"/>
              <a:ext cx="1219200" cy="1200150"/>
            </a:xfrm>
            <a:prstGeom prst="roundRect">
              <a:avLst>
                <a:gd name="adj" fmla="val 1084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270510" indent="-226695">
                <a:spcAft>
                  <a:spcPts val="0"/>
                </a:spcAft>
              </a:pPr>
              <a:r>
                <a:rPr lang="en-US" sz="2400" dirty="0">
                  <a:solidFill>
                    <a:schemeClr val="accent4">
                      <a:lumMod val="75000"/>
                    </a:schemeClr>
                  </a:solidFill>
                  <a:latin typeface="TH Sarabun New"/>
                  <a:ea typeface="Calibri"/>
                  <a:cs typeface="Cordia New"/>
                </a:rPr>
                <a:t>i</a:t>
              </a:r>
              <a:r>
                <a:rPr lang="en-US" sz="2400" dirty="0" smtClean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 New"/>
                  <a:ea typeface="Calibri"/>
                  <a:cs typeface="Cordia New"/>
                </a:rPr>
                <a:t>f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marL="270510" indent="-226695">
                <a:spcAft>
                  <a:spcPts val="0"/>
                </a:spcAft>
              </a:pPr>
              <a:r>
                <a:rPr lang="en-US" sz="2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 New"/>
                  <a:ea typeface="Calibri"/>
                  <a:cs typeface="Cordia New"/>
                </a:rPr>
                <a:t>if-else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marL="270510" indent="-226695">
                <a:spcAft>
                  <a:spcPts val="0"/>
                </a:spcAft>
              </a:pPr>
              <a:r>
                <a:rPr lang="en-US" sz="2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PSK"/>
                  <a:ea typeface="Calibri"/>
                  <a:cs typeface="Cordia New"/>
                </a:rPr>
                <a:t>switch / case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marL="270510" indent="-226695">
                <a:spcAft>
                  <a:spcPts val="0"/>
                </a:spcAft>
              </a:pPr>
              <a:r>
                <a:rPr lang="en-US" sz="2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PSK"/>
                  <a:ea typeface="Calibri"/>
                  <a:cs typeface="Cordia New"/>
                </a:rPr>
                <a:t>break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3" name="สี่เหลี่ยมผืนผ้ามุมมน 12"/>
            <p:cNvSpPr/>
            <p:nvPr/>
          </p:nvSpPr>
          <p:spPr>
            <a:xfrm>
              <a:off x="3790950" y="1739900"/>
              <a:ext cx="1219200" cy="1422400"/>
            </a:xfrm>
            <a:prstGeom prst="roundRect">
              <a:avLst>
                <a:gd name="adj" fmla="val 1084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270510" indent="-228600">
                <a:spcAft>
                  <a:spcPts val="0"/>
                </a:spcAft>
              </a:pPr>
              <a:r>
                <a:rPr lang="en-US" sz="2000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 New"/>
                  <a:ea typeface="Calibri"/>
                  <a:cs typeface="Cordia New"/>
                </a:rPr>
                <a:t>do-while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marL="270510" indent="-228600">
                <a:spcAft>
                  <a:spcPts val="0"/>
                </a:spcAft>
              </a:pPr>
              <a:r>
                <a:rPr lang="en-US" sz="2000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 New"/>
                  <a:ea typeface="Calibri"/>
                  <a:cs typeface="Cordia New"/>
                </a:rPr>
                <a:t>while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marL="270510" indent="-228600">
                <a:spcAft>
                  <a:spcPts val="0"/>
                </a:spcAft>
              </a:pPr>
              <a:r>
                <a:rPr lang="en-US" sz="2000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PSK"/>
                  <a:ea typeface="Calibri"/>
                  <a:cs typeface="Cordia New"/>
                </a:rPr>
                <a:t>for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marL="270510" indent="-228600">
                <a:spcAft>
                  <a:spcPts val="0"/>
                </a:spcAft>
              </a:pPr>
              <a:r>
                <a:rPr lang="en-US" sz="2000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PSK"/>
                  <a:ea typeface="Calibri"/>
                  <a:cs typeface="Cordia New"/>
                </a:rPr>
                <a:t>break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marL="270510" indent="-228600">
                <a:spcAft>
                  <a:spcPts val="0"/>
                </a:spcAft>
              </a:pPr>
              <a:r>
                <a:rPr lang="en-US" sz="2000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PSK"/>
                  <a:ea typeface="Calibri"/>
                  <a:cs typeface="Cordia New"/>
                </a:rPr>
                <a:t>continue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marL="270510" indent="-228600">
                <a:spcAft>
                  <a:spcPts val="0"/>
                </a:spcAft>
              </a:pPr>
              <a:r>
                <a:rPr lang="en-US" sz="2000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PSK"/>
                  <a:ea typeface="Calibri"/>
                  <a:cs typeface="Cordia New"/>
                </a:rPr>
                <a:t>exit()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cxnSp>
          <p:nvCxnSpPr>
            <p:cNvPr id="14" name="ตัวเชื่อมต่อตรง 13"/>
            <p:cNvCxnSpPr/>
            <p:nvPr/>
          </p:nvCxnSpPr>
          <p:spPr>
            <a:xfrm>
              <a:off x="819150" y="825500"/>
              <a:ext cx="3581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2961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โครงสร้าง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โปรแกรมแบบลำดับ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(Sequence Structure)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เป็นโครงสร้างพื้นฐานมีลำดับการทำงานจากบนลงล่าง คือเรียงตามลำดับตั้งแต่ต้นจนจบ เป็นโครงสร้างอย่างง่าย บางทีเรียกโครงสร้างแบบนี้ว่าแบบทางเดียว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(Single Pass)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ส่วนประกอบ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หลักของโปรแกรม ไม่ว่าจะเป็นโครงสร้างแบบใด จะต้องมีส่วนประกอบ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4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 คือ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ส่วนประกาศตัวแปร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(Declaration Variables)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ส่วนอินพุต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(Input)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ส่วนประมวลผล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(Process)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ส่วนเอาต์พุต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(Output)</a:t>
            </a:r>
          </a:p>
          <a:p>
            <a:pPr marL="0" indent="0" algn="thaiDist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การเขียนโปรแกรมโครงสร้างการทำงานแบบลำดับ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81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จะใช้การคำนวณโดยใช้สูตร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(Formula Method) </a:t>
            </a: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เช่น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แปลงผันหน่วย มาตราสำหรับความยาว พื้นที่ หรือ น้ำหนัก การแปลงหน่วยอุณหภูมิ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สูตรทางพีชคณิต ผลรวมของเลขยกกำลัง ตัวประกอบและการกระจาย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สูตรการหาความยาว พื้นที่ และ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ปริมาตร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วิธีการประมวลผลตามแบบ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โครงสร้างแบบลำดับ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14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1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เมตร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= 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1.093613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หลา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นำมา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เขียนนิพจน์ ได้ดังนี้ 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yards = 1.093613 * meters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1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เมตร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= 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3.280840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ฟุต	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นำมา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เขียนนิพจน์ ได้ดังนี้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</a:rPr>
              <a:t>feets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 =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3.280840 * meters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1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เมตร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= 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39.37008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นิ้ว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นำมา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เขียนนิพจน์ ได้ดังนี้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</a:rPr>
              <a:t>inchs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 = 39.37008 * meters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ตัวอย่าง </a:t>
            </a:r>
            <a:r>
              <a:rPr lang="th-TH" sz="4000" b="1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แปลงผันหน่วยความ</a:t>
            </a:r>
            <a:r>
              <a:rPr lang="th-TH" sz="4000" b="1" dirty="0" smtClean="0">
                <a:solidFill>
                  <a:schemeClr val="accent4">
                    <a:lumMod val="75000"/>
                  </a:schemeClr>
                </a:solidFill>
              </a:rPr>
              <a:t>ยาว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51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ตัวแทนเนื้อหา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853136"/>
              </a:xfrm>
            </p:spPr>
            <p:txBody>
              <a:bodyPr>
                <a:normAutofit fontScale="92500" lnSpcReduction="20000"/>
              </a:bodyPr>
              <a:lstStyle/>
              <a:p>
                <a:pPr marL="0" lvl="0" indent="0">
                  <a:buNone/>
                </a:pPr>
                <a:r>
                  <a:rPr lang="th-TH" sz="4000" b="1" dirty="0" smtClean="0">
                    <a:solidFill>
                      <a:schemeClr val="accent4">
                        <a:lumMod val="75000"/>
                      </a:schemeClr>
                    </a:solidFill>
                  </a:rPr>
                  <a:t>สูตร</a:t>
                </a:r>
                <a:r>
                  <a:rPr lang="th-TH" sz="4000" b="1" dirty="0">
                    <a:solidFill>
                      <a:schemeClr val="accent4">
                        <a:lumMod val="75000"/>
                      </a:schemeClr>
                    </a:solidFill>
                  </a:rPr>
                  <a:t>ผลบวกของเลขกำลังของจำนวนเต็มบวก </a:t>
                </a:r>
                <a:r>
                  <a:rPr lang="en-US" sz="4000" b="1" dirty="0">
                    <a:solidFill>
                      <a:schemeClr val="accent4">
                        <a:lumMod val="75000"/>
                      </a:schemeClr>
                    </a:solidFill>
                  </a:rPr>
                  <a:t>n </a:t>
                </a:r>
                <a:r>
                  <a:rPr lang="th-TH" sz="4000" b="1" dirty="0">
                    <a:solidFill>
                      <a:schemeClr val="accent4">
                        <a:lumMod val="75000"/>
                      </a:schemeClr>
                    </a:solidFill>
                  </a:rPr>
                  <a:t>จำนวน</a:t>
                </a:r>
                <a:endParaRPr lang="en-US" sz="26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lvl="0"/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naryPr>
                      <m:sub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𝑘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sub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𝑛</m:t>
                        </m:r>
                      </m:sup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𝑘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+…+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𝑛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= </m:t>
                        </m:r>
                        <m:f>
                          <m:f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𝑛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(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𝑛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+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1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)</m:t>
                            </m:r>
                          </m:num>
                          <m:den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</m:e>
                    </m:nary>
                  </m:oMath>
                </a14:m>
                <a:endParaRPr lang="en-US" sz="28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lvl="0"/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naryPr>
                      <m:sub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𝑘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sub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𝑘</m:t>
                            </m:r>
                          </m:e>
                          <m:sup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=</m:t>
                        </m:r>
                        <m:sSup>
                          <m:sSup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1</m:t>
                            </m:r>
                          </m:e>
                          <m:sup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3</m:t>
                            </m:r>
                          </m:e>
                          <m:sup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+…+</m:t>
                        </m:r>
                        <m:sSup>
                          <m:sSup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𝑛</m:t>
                            </m:r>
                          </m:e>
                          <m:sup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=</m:t>
                        </m:r>
                        <m:f>
                          <m:f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𝑛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(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𝑛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+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1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)(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𝑛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+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1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)</m:t>
                            </m:r>
                          </m:num>
                          <m:den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6</m:t>
                            </m:r>
                          </m:den>
                        </m:f>
                      </m:e>
                    </m:nary>
                  </m:oMath>
                </a14:m>
                <a:endParaRPr lang="en-US" sz="28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lvl="0"/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naryPr>
                      <m:sub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𝑘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sub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𝑘</m:t>
                            </m:r>
                          </m:e>
                          <m:sup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=</m:t>
                        </m:r>
                        <m:f>
                          <m:f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4</m:t>
                            </m:r>
                          </m:den>
                        </m:f>
                      </m:e>
                    </m:nary>
                  </m:oMath>
                </a14:m>
                <a:endParaRPr lang="en-US" sz="28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lvl="0"/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naryPr>
                      <m:sub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𝑘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sub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𝑘</m:t>
                            </m:r>
                          </m:e>
                          <m:sup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4</m:t>
                            </m:r>
                          </m:sup>
                        </m:s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=</m:t>
                        </m:r>
                        <m:f>
                          <m:f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𝑛</m:t>
                            </m:r>
                          </m:num>
                          <m:den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30</m:t>
                            </m:r>
                          </m:den>
                        </m:f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𝑛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)(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𝑛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)(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  <m:sSup>
                          <m:sSup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𝑛</m:t>
                            </m:r>
                          </m:e>
                          <m:sup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𝑛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)</m:t>
                        </m:r>
                      </m:e>
                    </m:nary>
                  </m:oMath>
                </a14:m>
                <a:endParaRPr lang="en-US" sz="28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lvl="0"/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naryPr>
                      <m:sub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𝑘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sub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𝑘</m:t>
                            </m:r>
                          </m:e>
                          <m:sup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5</m:t>
                            </m:r>
                          </m:sup>
                        </m:s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=</m:t>
                        </m:r>
                        <m:f>
                          <m:f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12</m:t>
                            </m:r>
                          </m:den>
                        </m:f>
                      </m:e>
                    </m:nary>
                    <m:sSup>
                      <m:sSup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𝑛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+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1</m:t>
                            </m:r>
                          </m:e>
                        </m:d>
                      </m:e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  <m:sSup>
                          <m:sSup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𝑛</m:t>
                            </m:r>
                          </m:e>
                          <m:sup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𝑛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e>
                    </m:d>
                  </m:oMath>
                </a14:m>
                <a:endParaRPr lang="en-US" sz="28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lvl="0"/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naryPr>
                      <m:sub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𝑘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sub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𝑘</m:t>
                            </m:r>
                          </m:e>
                          <m:sup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6</m:t>
                            </m:r>
                          </m:sup>
                        </m:s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=</m:t>
                        </m:r>
                        <m:f>
                          <m:f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𝑛</m:t>
                            </m:r>
                          </m:num>
                          <m:den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42</m:t>
                            </m:r>
                          </m:den>
                        </m:f>
                        <m:d>
                          <m:d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𝑛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+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1</m:t>
                            </m:r>
                          </m:e>
                        </m:d>
                        <m:d>
                          <m:d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𝑛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+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1</m:t>
                            </m:r>
                          </m:e>
                        </m:d>
                        <m:d>
                          <m:d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3</m:t>
                            </m:r>
                            <m:sSup>
                              <m:sSupPr>
                                <m:ctrlP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4</m:t>
                                </m:r>
                              </m:sup>
                            </m:sSup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+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6</m:t>
                            </m:r>
                            <m:sSup>
                              <m:sSupPr>
                                <m:ctrlP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</m:sup>
                            </m:sSup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3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𝑛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+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1</m:t>
                            </m:r>
                          </m:e>
                        </m:d>
                      </m:e>
                    </m:nary>
                  </m:oMath>
                </a14:m>
                <a:endParaRPr lang="en-US" sz="28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lvl="0"/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naryPr>
                      <m:sub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𝑘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sub>
                      <m: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𝑘</m:t>
                            </m:r>
                          </m:e>
                          <m:sup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7</m:t>
                            </m:r>
                          </m:sup>
                        </m:sSup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=</m:t>
                        </m:r>
                        <m:f>
                          <m:f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24</m:t>
                            </m:r>
                          </m:den>
                        </m:f>
                        <m:sSup>
                          <m:sSup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e>
                            </m:d>
                          </m:e>
                          <m:sup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d>
                          <m:dPr>
                            <m:ctrlP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3</m:t>
                            </m:r>
                            <m:sSup>
                              <m:sSupPr>
                                <m:ctrlP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4</m:t>
                                </m:r>
                              </m:sup>
                            </m:sSup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+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6</m:t>
                            </m:r>
                            <m:sSup>
                              <m:sSupPr>
                                <m:ctrlP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</m:sup>
                            </m:sSup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4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𝑛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+</m:t>
                            </m:r>
                            <m:r>
                              <a:rPr lang="en-US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</m:d>
                      </m:e>
                    </m:nary>
                  </m:oMath>
                </a14:m>
                <a:endParaRPr lang="en-US" sz="28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marL="0" indent="0">
                  <a:buNone/>
                </a:pPr>
                <a:endParaRPr lang="th-TH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" name="ตัวแทนเนื้อหา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853136"/>
              </a:xfrm>
              <a:blipFill rotWithShape="1">
                <a:blip r:embed="rId2"/>
                <a:stretch>
                  <a:fillRect l="-2296" t="-4020"/>
                </a:stretch>
              </a:blipFill>
            </p:spPr>
            <p:txBody>
              <a:bodyPr/>
              <a:lstStyle/>
              <a:p>
                <a:r>
                  <a:rPr lang="th-T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3600" b="1" dirty="0" smtClean="0">
                <a:solidFill>
                  <a:schemeClr val="accent4">
                    <a:lumMod val="75000"/>
                  </a:schemeClr>
                </a:solidFill>
              </a:rPr>
              <a:t>ตัวอย่าง การ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คำนวณตามสูตรทาง</a:t>
            </a:r>
            <a:r>
              <a:rPr lang="th-TH" sz="3600" b="1" dirty="0" smtClean="0">
                <a:solidFill>
                  <a:schemeClr val="accent4">
                    <a:lumMod val="75000"/>
                  </a:schemeClr>
                </a:solidFill>
              </a:rPr>
              <a:t>พีชคณิต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34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k1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= n*(n+1)/2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k2 = n*(n+1)*(2*n+1)/6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k3 = n*n*(n+1)*(n+1)/4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k4 = n/30*(n+1)*(2*n+1)*(3*n*n+3*n-1)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k5 = n*n/12*(n+1)*(n+1)*(2*n*n+2*n-1)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k6 = n/42*(n+1)*(2*n+1)*(3*n*n*n*n+6*n*n*n-3*n+1)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k7 = n*n/24*(n+1)*(n+1)*(3*n*n*n*n+6*n*n*n-n*n-4*n+2)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 fontScale="90000"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จากสูตรทางพีชคณิต</a:t>
            </a:r>
            <a:b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สามารถนำมาเขียนนิพจน์ทางคอมพิวเตอร์ได้ดังนี้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18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วมกลุ่ม">
  <a:themeElements>
    <a:clrScheme name="รวมกลุ่ม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รวมกลุ่ม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รวมกลุ่ม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97</TotalTime>
  <Words>1461</Words>
  <Application>Microsoft Office PowerPoint</Application>
  <PresentationFormat>นำเสนอทางหน้าจอ (4:3)</PresentationFormat>
  <Paragraphs>400</Paragraphs>
  <Slides>33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33</vt:i4>
      </vt:variant>
    </vt:vector>
  </HeadingPairs>
  <TitlesOfParts>
    <vt:vector size="34" baseType="lpstr">
      <vt:lpstr>รวมกลุ่ม</vt:lpstr>
      <vt:lpstr>หน่วยที่ 7  กระบวนการเขียนโปรแกรมเชิงโครงสร้าง</vt:lpstr>
      <vt:lpstr>สาระการเรียนรู้</vt:lpstr>
      <vt:lpstr>สมรรถนะการเรียนรู้</vt:lpstr>
      <vt:lpstr>แผนผังความคิด (Mind Mapping) ของหน่วยการเรียนรู้</vt:lpstr>
      <vt:lpstr>การเขียนโปรแกรมโครงสร้างการทำงานแบบลำดับ</vt:lpstr>
      <vt:lpstr> วิธีการประมวลผลตามแบบโครงสร้างแบบลำดับ</vt:lpstr>
      <vt:lpstr>ตัวอย่าง การแปลงผันหน่วยความยาว</vt:lpstr>
      <vt:lpstr>ตัวอย่าง การคำนวณตามสูตรทางพีชคณิต</vt:lpstr>
      <vt:lpstr>จากสูตรทางพีชคณิต สามารถนำมาเขียนนิพจน์ทางคอมพิวเตอร์ได้ดังนี้</vt:lpstr>
      <vt:lpstr>สูตรตัวประกอบและการกระจาย</vt:lpstr>
      <vt:lpstr>จากสูตรทางพีชคณิต สามารถนำมาเขียนนิพจน์ทางคอมพิวเตอร์ได้ดังนี้</vt:lpstr>
      <vt:lpstr>สูตรการหาความยาว พื้นที่ และปริมาตร</vt:lpstr>
      <vt:lpstr>ตัวอย่างโจทย์ </vt:lpstr>
      <vt:lpstr>การเขียนโปรแกรมโครงสร้างการทำงาน แบบตัดสินใจทางเลือกตามเงื่อนไข</vt:lpstr>
      <vt:lpstr>การตัดสินใจเลือกทำกับไม่ต้องทำ หรือ เลือกทำกับข้าม</vt:lpstr>
      <vt:lpstr>การตัดสินใจเลือกทำอย่างใดอย่างหนึ่ง </vt:lpstr>
      <vt:lpstr>คำสั่งควบคุมการทำงานแบบทางเลือก </vt:lpstr>
      <vt:lpstr>คำสั่ง   if - else </vt:lpstr>
      <vt:lpstr>คำสั่ง   if - else </vt:lpstr>
      <vt:lpstr>คำสั่ง if ซ้อน if</vt:lpstr>
      <vt:lpstr>ตัวอย่างโปรแกรมตัดเกรด</vt:lpstr>
      <vt:lpstr>คำสั่ง   switch - case</vt:lpstr>
      <vt:lpstr>คำสั่งควบคุมอื่น ๆ</vt:lpstr>
      <vt:lpstr>การเขียนโปรแกรมโครงสร้างการทำงาน แบบมีการทำซ้ำ (Repeation)</vt:lpstr>
      <vt:lpstr>การเขียนโปรแกรมโครงสร้างการทำงาน แบบมีการทำซ้ำ (Repeation)</vt:lpstr>
      <vt:lpstr>การเขียนโปรแกรมโครงสร้างการทำงาน แบบมีการทำซ้ำ (Repeation)</vt:lpstr>
      <vt:lpstr>โปรแกรมการแสดงเลข 1 ถึง 10 ออกทางจอภาพ </vt:lpstr>
      <vt:lpstr>โปรแกรมการแสดงเลข 10 ถึง 1 ออกทางจอภาพ </vt:lpstr>
      <vt:lpstr>โปรแกรมสูตรคูณ โดยรับแม่สูตรคูณจากแป้นพิมพ์ โดยใช้คำสั่ง for</vt:lpstr>
      <vt:lpstr>โปรแกรมสูตรคูณ โดยรับแม่สูตรคูณจากแป้นพิมพ์ โดยใช้คำสั่ง do while</vt:lpstr>
      <vt:lpstr>โปรแกรมสูตรคูณ โดยรับแม่สูตรคูณจากแป้นพิมพ์ โดยใช้คำสั่ง while</vt:lpstr>
      <vt:lpstr>โปรแกรมตรวจสอบการกดคีย์ จนแสดงรหัสคีย์ที่กด  จนกว่ากดคีย์ Esc เพื่อจบโปรแกรม </vt:lpstr>
      <vt:lpstr>โปรแกรมตรวจสอบการป้อนค่าระหว่าง 0-100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7  กระบวนการเขียนโปรแกรมเชิงโครงสร้าง</dc:title>
  <dc:creator>Windows User</dc:creator>
  <cp:lastModifiedBy>WIN7</cp:lastModifiedBy>
  <cp:revision>26</cp:revision>
  <cp:lastPrinted>2015-12-09T07:50:40Z</cp:lastPrinted>
  <dcterms:created xsi:type="dcterms:W3CDTF">2014-10-12T08:33:55Z</dcterms:created>
  <dcterms:modified xsi:type="dcterms:W3CDTF">2015-12-11T08:14:09Z</dcterms:modified>
</cp:coreProperties>
</file>